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3" r:id="rId8"/>
    <p:sldId id="259" r:id="rId9"/>
    <p:sldId id="286" r:id="rId10"/>
    <p:sldId id="268" r:id="rId11"/>
    <p:sldId id="269" r:id="rId12"/>
    <p:sldId id="260" r:id="rId13"/>
    <p:sldId id="271" r:id="rId14"/>
    <p:sldId id="287" r:id="rId15"/>
    <p:sldId id="261" r:id="rId16"/>
    <p:sldId id="275" r:id="rId17"/>
    <p:sldId id="288" r:id="rId18"/>
    <p:sldId id="289" r:id="rId19"/>
    <p:sldId id="280" r:id="rId20"/>
    <p:sldId id="281" r:id="rId21"/>
    <p:sldId id="26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4BD"/>
    <a:srgbClr val="324786"/>
    <a:srgbClr val="008CA1"/>
    <a:srgbClr val="A1C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-930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6596-02EC-46F8-A7F7-0EB7AC48072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E294-18CD-4550-8B6A-660C333893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6596-02EC-46F8-A7F7-0EB7AC48072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E294-18CD-4550-8B6A-660C333893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6596-02EC-46F8-A7F7-0EB7AC48072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E294-18CD-4550-8B6A-660C333893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6596-02EC-46F8-A7F7-0EB7AC48072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E294-18CD-4550-8B6A-660C333893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75048" y="214878"/>
            <a:ext cx="11089902" cy="65669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8305274" y="3992402"/>
            <a:ext cx="3886726" cy="29241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-1"/>
          <a:stretch>
            <a:fillRect/>
          </a:stretch>
        </p:blipFill>
        <p:spPr>
          <a:xfrm flipH="1">
            <a:off x="920750" y="260350"/>
            <a:ext cx="1955800" cy="182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6596-02EC-46F8-A7F7-0EB7AC48072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E294-18CD-4550-8B6A-660C333893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6596-02EC-46F8-A7F7-0EB7AC48072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E294-18CD-4550-8B6A-660C333893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6596-02EC-46F8-A7F7-0EB7AC48072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E294-18CD-4550-8B6A-660C333893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6596-02EC-46F8-A7F7-0EB7AC48072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E294-18CD-4550-8B6A-660C333893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74379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6596-02EC-46F8-A7F7-0EB7AC48072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E294-18CD-4550-8B6A-660C333893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6596-02EC-46F8-A7F7-0EB7AC48072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E294-18CD-4550-8B6A-660C333893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86596-02EC-46F8-A7F7-0EB7AC48072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7E294-18CD-4550-8B6A-660C333893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6"/>
          <p:cNvSpPr/>
          <p:nvPr/>
        </p:nvSpPr>
        <p:spPr>
          <a:xfrm>
            <a:off x="3856698" y="3694241"/>
            <a:ext cx="4203511" cy="650049"/>
          </a:xfrm>
          <a:prstGeom prst="roundRect">
            <a:avLst>
              <a:gd name="adj" fmla="val 48214"/>
            </a:avLst>
          </a:prstGeom>
          <a:noFill/>
          <a:ln w="28575">
            <a:solidFill>
              <a:srgbClr val="01A4B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182027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b="25716"/>
          <a:stretch>
            <a:fillRect/>
          </a:stretch>
        </p:blipFill>
        <p:spPr>
          <a:xfrm>
            <a:off x="2498746" y="874663"/>
            <a:ext cx="6992203" cy="25543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97821" y="3757655"/>
            <a:ext cx="3921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800" spc="600" dirty="0">
                <a:solidFill>
                  <a:srgbClr val="01A4BD"/>
                </a:solidFill>
                <a:cs typeface="+mn-ea"/>
                <a:sym typeface="+mn-lt"/>
              </a:rPr>
              <a:t>4/23 </a:t>
            </a:r>
            <a:r>
              <a:rPr lang="zh-CN" altLang="en-US" sz="2400" dirty="0">
                <a:solidFill>
                  <a:srgbClr val="01A4BD"/>
                </a:solidFill>
                <a:cs typeface="+mn-ea"/>
                <a:sym typeface="+mn-lt"/>
              </a:rPr>
              <a:t>读书分享全民阅读</a:t>
            </a:r>
            <a:endParaRPr lang="zh-CN" altLang="en-US" sz="2800" dirty="0">
              <a:solidFill>
                <a:srgbClr val="01A4BD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996520" y="3204702"/>
            <a:ext cx="2988859" cy="35918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948995" y="0"/>
            <a:ext cx="3243006" cy="2313295"/>
          </a:xfrm>
          <a:prstGeom prst="rect">
            <a:avLst/>
          </a:prstGeom>
        </p:spPr>
      </p:pic>
      <p:sp>
        <p:nvSpPr>
          <p:cNvPr id="22" name="PA-102211"/>
          <p:cNvSpPr txBox="1"/>
          <p:nvPr>
            <p:custDataLst>
              <p:tags r:id="rId1"/>
            </p:custDataLst>
          </p:nvPr>
        </p:nvSpPr>
        <p:spPr>
          <a:xfrm>
            <a:off x="4113500" y="297227"/>
            <a:ext cx="396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读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卷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书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路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282901" y="2114024"/>
            <a:ext cx="656512" cy="67906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091156" y="5110421"/>
            <a:ext cx="483550" cy="46001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3694472" y="3324893"/>
            <a:ext cx="589377" cy="60028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039389" y="4659812"/>
            <a:ext cx="290407" cy="290407"/>
            <a:chOff x="732769" y="5535598"/>
            <a:chExt cx="290407" cy="290407"/>
          </a:xfrm>
        </p:grpSpPr>
        <p:sp>
          <p:nvSpPr>
            <p:cNvPr id="30" name="Oval 10"/>
            <p:cNvSpPr/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01A4BD"/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32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5329615" y="4651127"/>
            <a:ext cx="15440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smtClean="0">
                <a:solidFill>
                  <a:srgbClr val="008CA1"/>
                </a:solidFill>
                <a:cs typeface="+mn-ea"/>
                <a:sym typeface="+mn-lt"/>
              </a:rPr>
              <a:t>汇报人：</a:t>
            </a:r>
            <a:r>
              <a:rPr lang="en-US" altLang="zh-CN" sz="1400" smtClean="0">
                <a:solidFill>
                  <a:srgbClr val="008CA1"/>
                </a:solidFill>
                <a:cs typeface="+mn-ea"/>
                <a:sym typeface="+mn-lt"/>
              </a:rPr>
              <a:t>PPT818</a:t>
            </a:r>
            <a:endParaRPr lang="en-US" altLang="zh-CN" sz="1400" dirty="0" smtClean="0">
              <a:solidFill>
                <a:srgbClr val="008CA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99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99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49"/>
                            </p:stCondLst>
                            <p:childTnLst>
                              <p:par>
                                <p:cTn id="41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49"/>
                            </p:stCondLst>
                            <p:childTnLst>
                              <p:par>
                                <p:cTn id="51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22" grpId="0"/>
      <p:bldP spid="22" grpId="1"/>
      <p:bldP spid="3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62591" y="940695"/>
            <a:ext cx="2666819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书籍的历史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585452" y="1130773"/>
            <a:ext cx="8775290" cy="525618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66959" y="2578271"/>
            <a:ext cx="4247317" cy="2361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4572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008CA1"/>
                </a:solidFill>
                <a:cs typeface="+mn-ea"/>
                <a:sym typeface="+mn-lt"/>
              </a:rPr>
              <a:t>春秋末期，还出现了写在绸子上面的书。这种书叫做帛书。它可以卷起来，一部书就是一卷或几卷绸子，用木棒做轴，所以也叫它卷轴。后来，“卷”成了书的量词。人们常说的“开卷有益”，“读书破万卷”，就是从这里来的。这种书比竹简轻便，但成本太高，不容易普遍采用。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8246284" y="2308314"/>
            <a:ext cx="510778" cy="1120686"/>
          </a:xfrm>
          <a:prstGeom prst="roundRect">
            <a:avLst/>
          </a:prstGeom>
          <a:solidFill>
            <a:srgbClr val="008CA1"/>
          </a:solidFill>
        </p:spPr>
        <p:txBody>
          <a:bodyPr vert="eaVert"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帛书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6624" y="4645593"/>
            <a:ext cx="318916" cy="476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9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9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99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49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62591" y="940695"/>
            <a:ext cx="2666819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书籍的历史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0153" y="1587974"/>
            <a:ext cx="5375787" cy="54047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95780" y="2441310"/>
            <a:ext cx="2400657" cy="36981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457200">
              <a:lnSpc>
                <a:spcPct val="150000"/>
              </a:lnSpc>
              <a:defRPr/>
            </a:pPr>
            <a:r>
              <a:rPr lang="zh-CN" altLang="en-US" sz="1200" dirty="0">
                <a:cs typeface="+mn-ea"/>
                <a:sym typeface="+mn-lt"/>
              </a:rPr>
              <a:t>纸的发明，为书的发展提供了理想的材料。东汉有个叫蔡伦的，改进了西汉时候的造纸技术，于是出现了用纸抄写的书。这种书轻巧适用，成本较低，保存方便，所以一直沿用到今天。但是，用手抄写纸书很费事，后来又发展成雕版印刷。宋朝庆历年间，毕升又发明了活字印刷。到了近代，随着造纸工业的发展和印刷技术的提高，印书花样翻新，如油印、石印、铅印、胶板彩印、影印，以及静电复印等，于是出现了形形色色的书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7520" y="4905950"/>
            <a:ext cx="318916" cy="476794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6690273" y="1880967"/>
            <a:ext cx="510778" cy="1120686"/>
          </a:xfrm>
          <a:prstGeom prst="roundRect">
            <a:avLst/>
          </a:prstGeom>
          <a:solidFill>
            <a:srgbClr val="324786"/>
          </a:solidFill>
        </p:spPr>
        <p:txBody>
          <a:bodyPr vert="eaVert"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纸书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201051" y="2128070"/>
            <a:ext cx="2988859" cy="3591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9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99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99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99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199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948995" y="0"/>
            <a:ext cx="3243006" cy="23132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71677" y="760027"/>
            <a:ext cx="2819381" cy="233907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44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4400" dirty="0">
              <a:ln w="3810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PA-102211"/>
          <p:cNvSpPr txBox="1"/>
          <p:nvPr>
            <p:custDataLst>
              <p:tags r:id="rId1"/>
            </p:custDataLst>
          </p:nvPr>
        </p:nvSpPr>
        <p:spPr>
          <a:xfrm>
            <a:off x="4113500" y="297227"/>
            <a:ext cx="396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读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卷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书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路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78625" y="2745197"/>
            <a:ext cx="7005484" cy="160040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96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读书的名言</a:t>
            </a:r>
          </a:p>
        </p:txBody>
      </p:sp>
      <p:sp>
        <p:nvSpPr>
          <p:cNvPr id="22" name="圆角矩形 16"/>
          <p:cNvSpPr/>
          <p:nvPr/>
        </p:nvSpPr>
        <p:spPr>
          <a:xfrm>
            <a:off x="4643172" y="4515564"/>
            <a:ext cx="2642530" cy="568703"/>
          </a:xfrm>
          <a:prstGeom prst="roundRect">
            <a:avLst>
              <a:gd name="adj" fmla="val 48214"/>
            </a:avLst>
          </a:prstGeom>
          <a:noFill/>
          <a:ln w="28575">
            <a:solidFill>
              <a:srgbClr val="01A4B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spc="300" dirty="0">
              <a:solidFill>
                <a:srgbClr val="182027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91425" y="4569083"/>
            <a:ext cx="25460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spc="300" dirty="0">
                <a:solidFill>
                  <a:srgbClr val="01A4BD"/>
                </a:solidFill>
                <a:cs typeface="+mn-ea"/>
                <a:sym typeface="+mn-lt"/>
              </a:rPr>
              <a:t>The part three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95141" y="1462747"/>
            <a:ext cx="656512" cy="67906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996520" y="3204702"/>
            <a:ext cx="2988859" cy="359188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091156" y="5110421"/>
            <a:ext cx="483550" cy="46001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3571393" y="2828715"/>
            <a:ext cx="589377" cy="600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49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20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62591" y="940695"/>
            <a:ext cx="2666819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读书的名言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95256" y="1965952"/>
            <a:ext cx="50148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01A4BD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不把时间浪费在娱乐消遣上。</a:t>
            </a:r>
          </a:p>
          <a:p>
            <a:pPr marL="285750" lvl="0" indent="-285750">
              <a:lnSpc>
                <a:spcPct val="150000"/>
              </a:lnSpc>
              <a:buClr>
                <a:srgbClr val="01A4BD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根据实际情况有所取舍。</a:t>
            </a:r>
          </a:p>
          <a:p>
            <a:pPr marL="285750" lvl="0" indent="-285750">
              <a:lnSpc>
                <a:spcPct val="150000"/>
              </a:lnSpc>
              <a:buClr>
                <a:srgbClr val="01A4BD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深入理解，不可死记硬背。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01A4BD"/>
                </a:solidFill>
                <a:cs typeface="+mn-ea"/>
                <a:sym typeface="+mn-lt"/>
              </a:rPr>
              <a:t>——</a:t>
            </a:r>
            <a:r>
              <a:rPr lang="zh-CN" altLang="en-US" b="1" dirty="0">
                <a:solidFill>
                  <a:srgbClr val="01A4BD"/>
                </a:solidFill>
                <a:cs typeface="+mn-ea"/>
                <a:sym typeface="+mn-lt"/>
              </a:rPr>
              <a:t>爱因斯坦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95256" y="4134828"/>
            <a:ext cx="50148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01A4BD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读书应作些挑选和比较。</a:t>
            </a:r>
          </a:p>
          <a:p>
            <a:pPr marL="285750" lvl="0" indent="-285750">
              <a:lnSpc>
                <a:spcPct val="150000"/>
              </a:lnSpc>
              <a:buClr>
                <a:srgbClr val="01A4BD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读书应该把身心和情感都投入进去。</a:t>
            </a:r>
          </a:p>
          <a:p>
            <a:pPr marL="285750" lvl="0" indent="-285750">
              <a:lnSpc>
                <a:spcPct val="150000"/>
              </a:lnSpc>
              <a:buClr>
                <a:srgbClr val="01A4BD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除了学好规定的课程，也可多读些课外书。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01A4BD"/>
                </a:solidFill>
                <a:cs typeface="+mn-ea"/>
                <a:sym typeface="+mn-lt"/>
              </a:rPr>
              <a:t>——</a:t>
            </a:r>
            <a:r>
              <a:rPr lang="zh-CN" altLang="en-US" b="1" dirty="0">
                <a:solidFill>
                  <a:srgbClr val="01A4BD"/>
                </a:solidFill>
                <a:cs typeface="+mn-ea"/>
                <a:sym typeface="+mn-lt"/>
              </a:rPr>
              <a:t>冰心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71314" y="1726109"/>
            <a:ext cx="3832872" cy="3832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50"/>
                            </p:stCondLst>
                            <p:childTnLst>
                              <p:par>
                                <p:cTn id="2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62591" y="940695"/>
            <a:ext cx="2666819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读书的名言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95256" y="1839449"/>
            <a:ext cx="50148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01A4BD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从阅读中区分书的好坏。</a:t>
            </a:r>
          </a:p>
          <a:p>
            <a:pPr marL="285750" lvl="0" indent="-285750">
              <a:lnSpc>
                <a:spcPct val="150000"/>
              </a:lnSpc>
              <a:buClr>
                <a:srgbClr val="01A4BD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以向他人学习的态度来读书。</a:t>
            </a:r>
          </a:p>
          <a:p>
            <a:pPr marL="285750" lvl="0" indent="-285750">
              <a:lnSpc>
                <a:spcPct val="150000"/>
              </a:lnSpc>
              <a:buClr>
                <a:srgbClr val="01A4BD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读书体会要回到生活中检验。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01A4BD"/>
                </a:solidFill>
                <a:cs typeface="+mn-ea"/>
                <a:sym typeface="+mn-lt"/>
              </a:rPr>
              <a:t>——</a:t>
            </a:r>
            <a:r>
              <a:rPr lang="zh-CN" altLang="en-US" b="1" dirty="0">
                <a:solidFill>
                  <a:srgbClr val="01A4BD"/>
                </a:solidFill>
                <a:cs typeface="+mn-ea"/>
                <a:sym typeface="+mn-lt"/>
              </a:rPr>
              <a:t>高尔基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95256" y="3832767"/>
            <a:ext cx="501488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01A4BD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读诗是最快乐、最美好的心灵在最美好、最快乐的时刻留下的记录。</a:t>
            </a:r>
          </a:p>
          <a:p>
            <a:pPr marL="285750" lvl="0" indent="-285750">
              <a:lnSpc>
                <a:spcPct val="150000"/>
              </a:lnSpc>
              <a:buClr>
                <a:srgbClr val="01A4BD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读诗是最快乐、最美好的心灵在最美好、最快乐的时刻留下的记录。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b="1" dirty="0">
                <a:solidFill>
                  <a:srgbClr val="01A4BD"/>
                </a:solidFill>
                <a:cs typeface="+mn-ea"/>
                <a:sym typeface="+mn-lt"/>
              </a:rPr>
              <a:t>——</a:t>
            </a:r>
            <a:r>
              <a:rPr lang="zh-CN" altLang="en-US" b="1" dirty="0">
                <a:solidFill>
                  <a:srgbClr val="01A4BD"/>
                </a:solidFill>
                <a:cs typeface="+mn-ea"/>
                <a:sym typeface="+mn-lt"/>
              </a:rPr>
              <a:t>雪莱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458" y="1839449"/>
            <a:ext cx="4362858" cy="3716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948995" y="0"/>
            <a:ext cx="3243006" cy="23132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71677" y="760027"/>
            <a:ext cx="2819381" cy="233907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44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14400" dirty="0">
              <a:ln w="3810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PA-102211"/>
          <p:cNvSpPr txBox="1"/>
          <p:nvPr>
            <p:custDataLst>
              <p:tags r:id="rId1"/>
            </p:custDataLst>
          </p:nvPr>
        </p:nvSpPr>
        <p:spPr>
          <a:xfrm>
            <a:off x="4113500" y="297227"/>
            <a:ext cx="396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读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卷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书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路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78625" y="2745197"/>
            <a:ext cx="7005484" cy="160040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96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读书的方法</a:t>
            </a:r>
          </a:p>
        </p:txBody>
      </p:sp>
      <p:sp>
        <p:nvSpPr>
          <p:cNvPr id="22" name="圆角矩形 16"/>
          <p:cNvSpPr/>
          <p:nvPr/>
        </p:nvSpPr>
        <p:spPr>
          <a:xfrm>
            <a:off x="4643172" y="4515564"/>
            <a:ext cx="2642530" cy="568703"/>
          </a:xfrm>
          <a:prstGeom prst="roundRect">
            <a:avLst>
              <a:gd name="adj" fmla="val 48214"/>
            </a:avLst>
          </a:prstGeom>
          <a:noFill/>
          <a:ln w="28575">
            <a:solidFill>
              <a:srgbClr val="01A4B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spc="300" dirty="0">
              <a:solidFill>
                <a:srgbClr val="182027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73975" y="4569083"/>
            <a:ext cx="23809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spc="300" dirty="0">
                <a:solidFill>
                  <a:srgbClr val="01A4BD"/>
                </a:solidFill>
                <a:cs typeface="+mn-ea"/>
                <a:sym typeface="+mn-lt"/>
              </a:rPr>
              <a:t>The part four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95141" y="1462747"/>
            <a:ext cx="656512" cy="67906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996520" y="3204702"/>
            <a:ext cx="2988859" cy="359188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091156" y="5110421"/>
            <a:ext cx="483550" cy="46001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3571393" y="2828715"/>
            <a:ext cx="589377" cy="600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49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49"/>
                            </p:stCondLst>
                            <p:childTnLst>
                              <p:par>
                                <p:cTn id="43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20" grpId="0"/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394450" y="940695"/>
            <a:ext cx="3403100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为什么要读书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197600" y="2072989"/>
            <a:ext cx="4730750" cy="3534062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2007659" y="2133323"/>
            <a:ext cx="1679437" cy="408623"/>
          </a:xfrm>
          <a:prstGeom prst="roundRect">
            <a:avLst/>
          </a:prstGeom>
          <a:solidFill>
            <a:srgbClr val="01A4BD"/>
          </a:solidFill>
        </p:spPr>
        <p:txBody>
          <a:bodyPr vert="horz"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提高写作</a:t>
            </a:r>
          </a:p>
        </p:txBody>
      </p:sp>
      <p:sp>
        <p:nvSpPr>
          <p:cNvPr id="9" name="矩形 8"/>
          <p:cNvSpPr/>
          <p:nvPr/>
        </p:nvSpPr>
        <p:spPr>
          <a:xfrm>
            <a:off x="1910604" y="2645185"/>
            <a:ext cx="39961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我们每一个人都有过为作文章而发愁的经历。读书过程中，让你欣赏到了许多优美的词句，在写作时，就可以学习和借鉴，取长补短，长此以往，便会积累丰富的知识，自然就能体会到“读书破万卷，下笔如有神”的道理了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394450" y="940695"/>
            <a:ext cx="3403100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为什么要读书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2007659" y="2133323"/>
            <a:ext cx="1679437" cy="408623"/>
          </a:xfrm>
          <a:prstGeom prst="roundRect">
            <a:avLst/>
          </a:prstGeom>
          <a:solidFill>
            <a:srgbClr val="01A4BD"/>
          </a:solidFill>
        </p:spPr>
        <p:txBody>
          <a:bodyPr vert="horz"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开阔视野</a:t>
            </a:r>
          </a:p>
        </p:txBody>
      </p:sp>
      <p:sp>
        <p:nvSpPr>
          <p:cNvPr id="8" name="矩形 7"/>
          <p:cNvSpPr/>
          <p:nvPr/>
        </p:nvSpPr>
        <p:spPr>
          <a:xfrm>
            <a:off x="1910604" y="2645185"/>
            <a:ext cx="39961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每个人的生命的有限的，不可能对每一种事物的认知都要亲身实践，只有通过读书，书本中的知识可谓是包罗万象。通过读书，可以丰富知识，拓宽视野。读得书多了，自然就懂的多了，“博学广识”也就是这个道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85272" y="1467460"/>
            <a:ext cx="4572009" cy="4572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62591" y="940695"/>
            <a:ext cx="2666819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读书的方法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558074" y="2236562"/>
            <a:ext cx="0" cy="264257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489959" y="2246084"/>
            <a:ext cx="0" cy="264257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930854" y="2361805"/>
            <a:ext cx="1977390" cy="924560"/>
            <a:chOff x="1930854" y="2487204"/>
            <a:chExt cx="1977390" cy="924560"/>
          </a:xfrm>
        </p:grpSpPr>
        <p:sp>
          <p:nvSpPr>
            <p:cNvPr id="26" name="文本框 25"/>
            <p:cNvSpPr txBox="1"/>
            <p:nvPr/>
          </p:nvSpPr>
          <p:spPr>
            <a:xfrm>
              <a:off x="2529659" y="2608489"/>
              <a:ext cx="1378585" cy="646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01A4BD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rgbClr val="01A4BD"/>
                </a:solidFill>
                <a:cs typeface="+mn-ea"/>
                <a:sym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26345">
              <a:off x="1930854" y="2487204"/>
              <a:ext cx="924560" cy="92456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892494" y="2317990"/>
            <a:ext cx="1983105" cy="924560"/>
            <a:chOff x="4892494" y="2443389"/>
            <a:chExt cx="1983105" cy="924560"/>
          </a:xfrm>
        </p:grpSpPr>
        <p:sp>
          <p:nvSpPr>
            <p:cNvPr id="28" name="文本框 27"/>
            <p:cNvSpPr txBox="1"/>
            <p:nvPr/>
          </p:nvSpPr>
          <p:spPr>
            <a:xfrm>
              <a:off x="5497014" y="2637064"/>
              <a:ext cx="1378585" cy="646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01A4BD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rgbClr val="01A4BD"/>
                </a:solidFill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26345">
              <a:off x="4892494" y="2443389"/>
              <a:ext cx="924560" cy="92456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7899219" y="2246235"/>
            <a:ext cx="2024380" cy="924560"/>
            <a:chOff x="7899219" y="2371634"/>
            <a:chExt cx="2024380" cy="924560"/>
          </a:xfrm>
        </p:grpSpPr>
        <p:sp>
          <p:nvSpPr>
            <p:cNvPr id="32" name="文本框 31"/>
            <p:cNvSpPr txBox="1"/>
            <p:nvPr/>
          </p:nvSpPr>
          <p:spPr>
            <a:xfrm>
              <a:off x="8545014" y="2637064"/>
              <a:ext cx="1378585" cy="646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01A4BD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rgbClr val="01A4BD"/>
                </a:solidFill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26345">
              <a:off x="7899219" y="2371634"/>
              <a:ext cx="924560" cy="924560"/>
            </a:xfrm>
            <a:prstGeom prst="rect">
              <a:avLst/>
            </a:prstGeom>
          </p:spPr>
        </p:pic>
      </p:grpSp>
      <p:sp>
        <p:nvSpPr>
          <p:cNvPr id="36" name="文本框 35"/>
          <p:cNvSpPr txBox="1"/>
          <p:nvPr/>
        </p:nvSpPr>
        <p:spPr>
          <a:xfrm>
            <a:off x="1942965" y="3871053"/>
            <a:ext cx="2740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分清什么是好书？</a:t>
            </a:r>
          </a:p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什么是坏书？</a:t>
            </a:r>
          </a:p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读好书不读坏书？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729410" y="3871053"/>
            <a:ext cx="2904517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分清那些书需要精度？</a:t>
            </a:r>
          </a:p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那些书只要略知其大概？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871431" y="3871053"/>
            <a:ext cx="2904517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分清什么是必读书？</a:t>
            </a:r>
          </a:p>
          <a:p>
            <a:pPr marL="342900" lvl="0" indent="-342900">
              <a:lnSpc>
                <a:spcPct val="150000"/>
              </a:lnSpc>
              <a:buClr>
                <a:srgbClr val="3E9AC2"/>
              </a:buClr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什么书是可读可不读？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920725" y="4662680"/>
            <a:ext cx="2363190" cy="2102264"/>
          </a:xfrm>
          <a:custGeom>
            <a:avLst/>
            <a:gdLst>
              <a:gd name="connsiteX0" fmla="*/ 579926 w 2466475"/>
              <a:gd name="connsiteY0" fmla="*/ 0 h 2456385"/>
              <a:gd name="connsiteX1" fmla="*/ 2466475 w 2466475"/>
              <a:gd name="connsiteY1" fmla="*/ 0 h 2456385"/>
              <a:gd name="connsiteX2" fmla="*/ 2466475 w 2466475"/>
              <a:gd name="connsiteY2" fmla="*/ 2456385 h 2456385"/>
              <a:gd name="connsiteX3" fmla="*/ 0 w 2466475"/>
              <a:gd name="connsiteY3" fmla="*/ 2456385 h 2456385"/>
              <a:gd name="connsiteX4" fmla="*/ 0 w 2466475"/>
              <a:gd name="connsiteY4" fmla="*/ 405440 h 2456385"/>
              <a:gd name="connsiteX5" fmla="*/ 579926 w 2466475"/>
              <a:gd name="connsiteY5" fmla="*/ 405440 h 245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475" h="2456385">
                <a:moveTo>
                  <a:pt x="579926" y="0"/>
                </a:moveTo>
                <a:lnTo>
                  <a:pt x="2466475" y="0"/>
                </a:lnTo>
                <a:lnTo>
                  <a:pt x="2466475" y="2456385"/>
                </a:lnTo>
                <a:lnTo>
                  <a:pt x="0" y="2456385"/>
                </a:lnTo>
                <a:lnTo>
                  <a:pt x="0" y="405440"/>
                </a:lnTo>
                <a:lnTo>
                  <a:pt x="579926" y="405440"/>
                </a:lnTo>
                <a:close/>
              </a:path>
            </a:pathLst>
          </a:custGeom>
        </p:spPr>
      </p:pic>
      <p:sp>
        <p:nvSpPr>
          <p:cNvPr id="24" name="TextBox 23"/>
          <p:cNvSpPr txBox="1"/>
          <p:nvPr/>
        </p:nvSpPr>
        <p:spPr>
          <a:xfrm>
            <a:off x="1778792" y="656323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62591" y="940695"/>
            <a:ext cx="2666819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读书的方法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745090" y="1306764"/>
            <a:ext cx="1119869" cy="1380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矩形 6"/>
          <p:cNvSpPr/>
          <p:nvPr/>
        </p:nvSpPr>
        <p:spPr>
          <a:xfrm>
            <a:off x="2458697" y="1782749"/>
            <a:ext cx="3043031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根据自己的兴趣读书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051455" y="2543616"/>
            <a:ext cx="33072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745090" y="2908130"/>
            <a:ext cx="1119869" cy="1380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矩形 11"/>
          <p:cNvSpPr/>
          <p:nvPr/>
        </p:nvSpPr>
        <p:spPr>
          <a:xfrm>
            <a:off x="2458697" y="3384115"/>
            <a:ext cx="3043031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根据自己的需要读书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051455" y="4144982"/>
            <a:ext cx="33072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745090" y="4471170"/>
            <a:ext cx="1119869" cy="138010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矩形 16"/>
          <p:cNvSpPr/>
          <p:nvPr/>
        </p:nvSpPr>
        <p:spPr>
          <a:xfrm>
            <a:off x="2458697" y="4947155"/>
            <a:ext cx="3043031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根据自己的特点读书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051455" y="5708022"/>
            <a:ext cx="33072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38" y="908938"/>
            <a:ext cx="4857682" cy="4857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948995" y="0"/>
            <a:ext cx="3243006" cy="23132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890" y="457684"/>
            <a:ext cx="4498221" cy="1969738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120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sp>
        <p:nvSpPr>
          <p:cNvPr id="6" name="PA-102211"/>
          <p:cNvSpPr txBox="1"/>
          <p:nvPr>
            <p:custDataLst>
              <p:tags r:id="rId1"/>
            </p:custDataLst>
          </p:nvPr>
        </p:nvSpPr>
        <p:spPr>
          <a:xfrm>
            <a:off x="4113500" y="297227"/>
            <a:ext cx="396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读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卷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书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074437" y="2790387"/>
            <a:ext cx="1188545" cy="88715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92424" y="2812509"/>
            <a:ext cx="893578" cy="67707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36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17044" y="3580727"/>
            <a:ext cx="2044337" cy="55396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28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世界读书日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405285" y="2790387"/>
            <a:ext cx="1188545" cy="88715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23272" y="2812509"/>
            <a:ext cx="893578" cy="67707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36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47892" y="3580727"/>
            <a:ext cx="2044337" cy="55396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28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书籍的历史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736133" y="2790387"/>
            <a:ext cx="1188545" cy="88715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854120" y="2812509"/>
            <a:ext cx="893578" cy="67707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36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78740" y="3580727"/>
            <a:ext cx="2044337" cy="55396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28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读书的名言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066982" y="2790387"/>
            <a:ext cx="1188545" cy="88715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184969" y="2812509"/>
            <a:ext cx="893578" cy="67707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36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609589" y="3580727"/>
            <a:ext cx="2044337" cy="55396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28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读书的方法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828956" y="4467885"/>
            <a:ext cx="2534088" cy="2254293"/>
          </a:xfrm>
          <a:custGeom>
            <a:avLst/>
            <a:gdLst>
              <a:gd name="connsiteX0" fmla="*/ 579926 w 2466475"/>
              <a:gd name="connsiteY0" fmla="*/ 0 h 2456385"/>
              <a:gd name="connsiteX1" fmla="*/ 2466475 w 2466475"/>
              <a:gd name="connsiteY1" fmla="*/ 0 h 2456385"/>
              <a:gd name="connsiteX2" fmla="*/ 2466475 w 2466475"/>
              <a:gd name="connsiteY2" fmla="*/ 2456385 h 2456385"/>
              <a:gd name="connsiteX3" fmla="*/ 0 w 2466475"/>
              <a:gd name="connsiteY3" fmla="*/ 2456385 h 2456385"/>
              <a:gd name="connsiteX4" fmla="*/ 0 w 2466475"/>
              <a:gd name="connsiteY4" fmla="*/ 405440 h 2456385"/>
              <a:gd name="connsiteX5" fmla="*/ 579926 w 2466475"/>
              <a:gd name="connsiteY5" fmla="*/ 405440 h 245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475" h="2456385">
                <a:moveTo>
                  <a:pt x="579926" y="0"/>
                </a:moveTo>
                <a:lnTo>
                  <a:pt x="2466475" y="0"/>
                </a:lnTo>
                <a:lnTo>
                  <a:pt x="2466475" y="2456385"/>
                </a:lnTo>
                <a:lnTo>
                  <a:pt x="0" y="2456385"/>
                </a:lnTo>
                <a:lnTo>
                  <a:pt x="0" y="405440"/>
                </a:lnTo>
                <a:lnTo>
                  <a:pt x="579926" y="40544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95141" y="1462747"/>
            <a:ext cx="656512" cy="67906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091156" y="5110421"/>
            <a:ext cx="483550" cy="4600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3185859" y="4324748"/>
            <a:ext cx="589377" cy="600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5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99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5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5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6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8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50"/>
                            </p:stCondLst>
                            <p:childTnLst>
                              <p:par>
                                <p:cTn id="94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62591" y="940695"/>
            <a:ext cx="2666819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读书的方法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180281" y="1690890"/>
            <a:ext cx="2249129" cy="456462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84919" y="2236562"/>
            <a:ext cx="239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读书要思考，要有怀疑的精神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84919" y="3490101"/>
            <a:ext cx="2396784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读书要坚持，遇到困难要有恒心和毅力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84919" y="4743639"/>
            <a:ext cx="2396784" cy="79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读书前要确立目标、做好计划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670690" y="2236562"/>
            <a:ext cx="833638" cy="647251"/>
            <a:chOff x="1207616" y="2201572"/>
            <a:chExt cx="979828" cy="760755"/>
          </a:xfrm>
        </p:grpSpPr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07616" y="2201572"/>
              <a:ext cx="979828" cy="76075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345098" y="2438054"/>
              <a:ext cx="704863" cy="506411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000" spc="-150" dirty="0">
                  <a:ln w="19050">
                    <a:noFill/>
                  </a:ln>
                  <a:solidFill>
                    <a:srgbClr val="01A4BD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000" spc="-150" dirty="0">
                <a:ln w="1905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70690" y="3497115"/>
            <a:ext cx="833638" cy="647251"/>
            <a:chOff x="1207616" y="2201572"/>
            <a:chExt cx="979828" cy="760755"/>
          </a:xfrm>
        </p:grpSpPr>
        <p:pic>
          <p:nvPicPr>
            <p:cNvPr id="18" name="图形 17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07616" y="2201572"/>
              <a:ext cx="979828" cy="76075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345098" y="2438054"/>
              <a:ext cx="704863" cy="506411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000" spc="-150" dirty="0">
                  <a:ln w="19050">
                    <a:noFill/>
                  </a:ln>
                  <a:solidFill>
                    <a:srgbClr val="01A4BD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000" spc="-150" dirty="0">
                <a:ln w="1905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70690" y="4757667"/>
            <a:ext cx="833638" cy="647251"/>
            <a:chOff x="1207616" y="2201572"/>
            <a:chExt cx="979828" cy="760755"/>
          </a:xfrm>
        </p:grpSpPr>
        <p:pic>
          <p:nvPicPr>
            <p:cNvPr id="21" name="图形 20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07616" y="2201572"/>
              <a:ext cx="979828" cy="760755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345098" y="2438054"/>
              <a:ext cx="704863" cy="506411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000" spc="-150" dirty="0">
                  <a:ln w="19050">
                    <a:noFill/>
                  </a:ln>
                  <a:solidFill>
                    <a:srgbClr val="01A4BD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000" spc="-150" dirty="0">
                <a:ln w="1905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8547622" y="2398932"/>
            <a:ext cx="239678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读书要让自己快乐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47622" y="3652471"/>
            <a:ext cx="239678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读书要循序渐进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547622" y="4906009"/>
            <a:ext cx="2396784" cy="42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读书要精、透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633393" y="2236562"/>
            <a:ext cx="833638" cy="647251"/>
            <a:chOff x="1207616" y="2201572"/>
            <a:chExt cx="979828" cy="760755"/>
          </a:xfrm>
        </p:grpSpPr>
        <p:pic>
          <p:nvPicPr>
            <p:cNvPr id="27" name="图形 26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07616" y="2201572"/>
              <a:ext cx="979828" cy="760755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1345098" y="2438054"/>
              <a:ext cx="704863" cy="506411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000" spc="-150" dirty="0">
                  <a:ln w="19050">
                    <a:noFill/>
                  </a:ln>
                  <a:solidFill>
                    <a:srgbClr val="01A4BD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000" spc="-150" dirty="0">
                <a:ln w="1905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633393" y="3497115"/>
            <a:ext cx="833638" cy="647251"/>
            <a:chOff x="1207616" y="2201572"/>
            <a:chExt cx="979828" cy="760755"/>
          </a:xfrm>
        </p:grpSpPr>
        <p:pic>
          <p:nvPicPr>
            <p:cNvPr id="30" name="图形 29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07616" y="2201572"/>
              <a:ext cx="979828" cy="760755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1345098" y="2438054"/>
              <a:ext cx="704863" cy="506411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000" spc="-150" dirty="0">
                  <a:ln w="19050">
                    <a:noFill/>
                  </a:ln>
                  <a:solidFill>
                    <a:srgbClr val="01A4BD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zh-CN" altLang="en-US" sz="2000" spc="-150" dirty="0">
                <a:ln w="1905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633393" y="4757667"/>
            <a:ext cx="833638" cy="647251"/>
            <a:chOff x="1207616" y="2201572"/>
            <a:chExt cx="979828" cy="760755"/>
          </a:xfrm>
        </p:grpSpPr>
        <p:pic>
          <p:nvPicPr>
            <p:cNvPr id="33" name="图形 32"/>
            <p:cNvPicPr>
              <a:picLocks noChangeAspect="1"/>
            </p:cNvPicPr>
            <p:nvPr/>
          </p:nvPicPr>
          <p:blipFill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07616" y="2201572"/>
              <a:ext cx="979828" cy="760755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1345098" y="2438054"/>
              <a:ext cx="704863" cy="506411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2000" spc="-150" dirty="0">
                  <a:ln w="19050">
                    <a:noFill/>
                  </a:ln>
                  <a:solidFill>
                    <a:srgbClr val="01A4BD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lang="zh-CN" altLang="en-US" sz="2000" spc="-150" dirty="0">
                <a:ln w="1905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99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3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649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9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6"/>
          <p:cNvSpPr/>
          <p:nvPr/>
        </p:nvSpPr>
        <p:spPr>
          <a:xfrm>
            <a:off x="3856698" y="3694241"/>
            <a:ext cx="4203511" cy="650049"/>
          </a:xfrm>
          <a:prstGeom prst="roundRect">
            <a:avLst>
              <a:gd name="adj" fmla="val 48214"/>
            </a:avLst>
          </a:prstGeom>
          <a:noFill/>
          <a:ln w="28575">
            <a:solidFill>
              <a:srgbClr val="01A4B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182027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b="25716"/>
          <a:stretch>
            <a:fillRect/>
          </a:stretch>
        </p:blipFill>
        <p:spPr>
          <a:xfrm>
            <a:off x="2498746" y="874663"/>
            <a:ext cx="6992203" cy="25543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37844" y="3788432"/>
            <a:ext cx="3041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spc="300" dirty="0">
                <a:solidFill>
                  <a:srgbClr val="01A4BD"/>
                </a:solidFill>
                <a:cs typeface="+mn-ea"/>
                <a:sym typeface="+mn-lt"/>
              </a:rPr>
              <a:t>汇报完毕，谢谢大家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996520" y="3204702"/>
            <a:ext cx="2988859" cy="35918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948995" y="0"/>
            <a:ext cx="3243006" cy="2313295"/>
          </a:xfrm>
          <a:prstGeom prst="rect">
            <a:avLst/>
          </a:prstGeom>
        </p:spPr>
      </p:pic>
      <p:sp>
        <p:nvSpPr>
          <p:cNvPr id="22" name="PA-102211"/>
          <p:cNvSpPr txBox="1"/>
          <p:nvPr>
            <p:custDataLst>
              <p:tags r:id="rId1"/>
            </p:custDataLst>
          </p:nvPr>
        </p:nvSpPr>
        <p:spPr>
          <a:xfrm>
            <a:off x="4113500" y="297227"/>
            <a:ext cx="396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读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卷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书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路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282901" y="2114024"/>
            <a:ext cx="656512" cy="67906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091156" y="5110421"/>
            <a:ext cx="483550" cy="46001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3694472" y="3324893"/>
            <a:ext cx="589377" cy="60028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039389" y="4659812"/>
            <a:ext cx="290407" cy="290407"/>
            <a:chOff x="732769" y="5535598"/>
            <a:chExt cx="290407" cy="290407"/>
          </a:xfrm>
        </p:grpSpPr>
        <p:sp>
          <p:nvSpPr>
            <p:cNvPr id="30" name="Oval 10"/>
            <p:cNvSpPr/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01A4BD"/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32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5329615" y="4651127"/>
            <a:ext cx="15440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smtClean="0">
                <a:solidFill>
                  <a:srgbClr val="008CA1"/>
                </a:solidFill>
                <a:cs typeface="+mn-ea"/>
                <a:sym typeface="+mn-lt"/>
              </a:rPr>
              <a:t>汇报人：</a:t>
            </a:r>
            <a:r>
              <a:rPr lang="en-US" altLang="zh-CN" sz="1400" smtClean="0">
                <a:solidFill>
                  <a:srgbClr val="008CA1"/>
                </a:solidFill>
                <a:cs typeface="+mn-ea"/>
                <a:sym typeface="+mn-lt"/>
              </a:rPr>
              <a:t>PPT818</a:t>
            </a:r>
            <a:endParaRPr lang="en-US" altLang="zh-CN" sz="1400" dirty="0">
              <a:solidFill>
                <a:srgbClr val="008CA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50"/>
                            </p:stCondLst>
                            <p:childTnLst>
                              <p:par>
                                <p:cTn id="41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50"/>
                            </p:stCondLst>
                            <p:childTnLst>
                              <p:par>
                                <p:cTn id="51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22" grpId="0"/>
      <p:bldP spid="22" grpId="1"/>
      <p:bldP spid="3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948995" y="0"/>
            <a:ext cx="3243006" cy="23132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71677" y="760027"/>
            <a:ext cx="2819381" cy="233907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44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4400" dirty="0">
              <a:ln w="3810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PA-102211"/>
          <p:cNvSpPr txBox="1"/>
          <p:nvPr>
            <p:custDataLst>
              <p:tags r:id="rId1"/>
            </p:custDataLst>
          </p:nvPr>
        </p:nvSpPr>
        <p:spPr>
          <a:xfrm>
            <a:off x="4113500" y="297227"/>
            <a:ext cx="396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读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卷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书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路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78625" y="2745197"/>
            <a:ext cx="7005484" cy="160040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96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世界读书日</a:t>
            </a:r>
          </a:p>
        </p:txBody>
      </p:sp>
      <p:sp>
        <p:nvSpPr>
          <p:cNvPr id="22" name="圆角矩形 16"/>
          <p:cNvSpPr/>
          <p:nvPr/>
        </p:nvSpPr>
        <p:spPr>
          <a:xfrm>
            <a:off x="4643172" y="4515564"/>
            <a:ext cx="2642530" cy="568703"/>
          </a:xfrm>
          <a:prstGeom prst="roundRect">
            <a:avLst>
              <a:gd name="adj" fmla="val 48214"/>
            </a:avLst>
          </a:prstGeom>
          <a:noFill/>
          <a:ln w="28575">
            <a:solidFill>
              <a:srgbClr val="01A4B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spc="300" dirty="0">
              <a:solidFill>
                <a:srgbClr val="182027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823551" y="4569083"/>
            <a:ext cx="22817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spc="300" dirty="0">
                <a:solidFill>
                  <a:srgbClr val="01A4BD"/>
                </a:solidFill>
                <a:cs typeface="+mn-ea"/>
                <a:sym typeface="+mn-lt"/>
              </a:rPr>
              <a:t>The part one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95141" y="1462747"/>
            <a:ext cx="656512" cy="67906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996520" y="3204702"/>
            <a:ext cx="2988859" cy="359188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091156" y="5110421"/>
            <a:ext cx="483550" cy="46001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3571393" y="2828715"/>
            <a:ext cx="589377" cy="600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49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"/>
                            </p:stCondLst>
                            <p:childTnLst>
                              <p:par>
                                <p:cTn id="43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20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62591" y="940695"/>
            <a:ext cx="2666819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世界读书日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47" y="1802197"/>
            <a:ext cx="4625884" cy="389285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943100" y="1802197"/>
            <a:ext cx="42869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1995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联合国教科文组织通过决议，将每年的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确定为“世界读书日”。主旨是希望散居在世界各地的人，无论年老还是年轻，无论贫穷还是富裕，无论患病还是健康，都能享受阅读的乐趣，都能尊重和感谢为人类文明做出过巨大贡献的文学、文化、科学、思想大师们，都能保护知识的产权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9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62591" y="940695"/>
            <a:ext cx="2666819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世界读书日</a:t>
            </a:r>
          </a:p>
        </p:txBody>
      </p:sp>
      <p:sp>
        <p:nvSpPr>
          <p:cNvPr id="8" name="矩形 7"/>
          <p:cNvSpPr/>
          <p:nvPr/>
        </p:nvSpPr>
        <p:spPr>
          <a:xfrm>
            <a:off x="4870450" y="1866900"/>
            <a:ext cx="5645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世界读书日设立目的是希望散居在世界各地的人，无论你是年老还是年轻，无论你是贫穷还是富裕，无论你是患病还是健康，都能享受阅读的乐趣，都能尊重和感谢为人类文明做出过巨大贡献的文学、文化、科学、思想大师们，都能保护知识产权。每年的这一天，世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多个国家都会举办各种各样的庆祝和图书宣传活动，但在我国这个日子还没有广为人知，近两年开始有出版社和书店搞一些公益活动。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72619" y="1866900"/>
            <a:ext cx="3597831" cy="3597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9"/>
                            </p:stCondLst>
                            <p:childTnLst>
                              <p:par>
                                <p:cTn id="17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62591" y="940695"/>
            <a:ext cx="2666819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世界读书日</a:t>
            </a:r>
          </a:p>
        </p:txBody>
      </p:sp>
      <p:sp>
        <p:nvSpPr>
          <p:cNvPr id="7" name="矩形 6"/>
          <p:cNvSpPr/>
          <p:nvPr/>
        </p:nvSpPr>
        <p:spPr>
          <a:xfrm>
            <a:off x="1880420" y="1690890"/>
            <a:ext cx="45782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联合国教科文组织选择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日成为世界读书日的灵感来自于一个美丽的传说。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日是西班牙文豪塞万提斯的忌日，也是加泰罗尼亚地区大众节日“圣乔治节”。实际上，同一天也是莎士比亚出生和去世的纪念日，又是美国作家纳博科夫、法国作家莫里斯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德鲁昂、冰岛诺贝尔文学奖得主拉克斯内斯等多位文学家的生日，所以这一天成为全球性图书日看来“名正言顺”。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11039" y="1690890"/>
            <a:ext cx="3800541" cy="3800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9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62591" y="940695"/>
            <a:ext cx="2666819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世界读书日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668667" y="1690890"/>
            <a:ext cx="4395583" cy="395871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400238" y="1881648"/>
            <a:ext cx="399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　　世界读书日的主旨宣言为：“希望散居在全球各地的人们，无论你是年老还是年轻，无论你是贫穷还是富有，无论你是患病还是健康，都能享受阅读带来的乐趣，都能尊重和感谢为人类文明作出巨大贡献的文学、文化、科学思想大师们，都能保护知识产权。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9"/>
                            </p:stCondLst>
                            <p:childTnLst>
                              <p:par>
                                <p:cTn id="17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948995" y="0"/>
            <a:ext cx="3243006" cy="23132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71677" y="760027"/>
            <a:ext cx="2819381" cy="233907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44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4400" dirty="0">
              <a:ln w="3810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PA-102211"/>
          <p:cNvSpPr txBox="1"/>
          <p:nvPr>
            <p:custDataLst>
              <p:tags r:id="rId1"/>
            </p:custDataLst>
          </p:nvPr>
        </p:nvSpPr>
        <p:spPr>
          <a:xfrm>
            <a:off x="4113500" y="297227"/>
            <a:ext cx="396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读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卷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书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里</a:t>
            </a:r>
            <a:r>
              <a:rPr kumimoji="0" lang="en-US" alt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sz="1200" b="0" i="0" u="none" strike="noStrike" kern="1200" cap="none" spc="100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路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78625" y="2745197"/>
            <a:ext cx="7005484" cy="160040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96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书籍的历史</a:t>
            </a:r>
          </a:p>
        </p:txBody>
      </p:sp>
      <p:sp>
        <p:nvSpPr>
          <p:cNvPr id="22" name="圆角矩形 16"/>
          <p:cNvSpPr/>
          <p:nvPr/>
        </p:nvSpPr>
        <p:spPr>
          <a:xfrm>
            <a:off x="4643172" y="4515564"/>
            <a:ext cx="2642530" cy="568703"/>
          </a:xfrm>
          <a:prstGeom prst="roundRect">
            <a:avLst>
              <a:gd name="adj" fmla="val 48214"/>
            </a:avLst>
          </a:prstGeom>
          <a:noFill/>
          <a:ln w="28575">
            <a:solidFill>
              <a:srgbClr val="01A4BD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spc="300" dirty="0">
              <a:solidFill>
                <a:srgbClr val="182027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823551" y="4569083"/>
            <a:ext cx="22817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400" spc="300" dirty="0">
                <a:solidFill>
                  <a:srgbClr val="01A4BD"/>
                </a:solidFill>
                <a:cs typeface="+mn-ea"/>
                <a:sym typeface="+mn-lt"/>
              </a:rPr>
              <a:t>The part two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95141" y="1462747"/>
            <a:ext cx="656512" cy="67906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996520" y="3204702"/>
            <a:ext cx="2988859" cy="359188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091156" y="5110421"/>
            <a:ext cx="483550" cy="46001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3571393" y="2828715"/>
            <a:ext cx="589377" cy="600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49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"/>
                            </p:stCondLst>
                            <p:childTnLst>
                              <p:par>
                                <p:cTn id="43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20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501728" y="231861"/>
            <a:ext cx="1188545" cy="778683"/>
            <a:chOff x="5484387" y="64298"/>
            <a:chExt cx="1188545" cy="9208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5484387" y="97987"/>
              <a:ext cx="1188545" cy="887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00120" y="64298"/>
              <a:ext cx="893578" cy="800690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600" dirty="0">
                  <a:ln w="19050">
                    <a:solidFill>
                      <a:schemeClr val="bg1"/>
                    </a:solidFill>
                  </a:ln>
                  <a:solidFill>
                    <a:srgbClr val="01A4BD"/>
                  </a:solidFill>
                  <a:effectLst>
                    <a:outerShdw dist="50800" dir="2700000" algn="tl" rotWithShape="0">
                      <a:srgbClr val="A1CEFA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6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62591" y="940695"/>
            <a:ext cx="2666819" cy="61552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zh-CN" altLang="en-US" sz="3200" b="0" spc="60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书籍的历史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 l="16056" t="23896" r="19501" b="27235"/>
          <a:stretch>
            <a:fillRect/>
          </a:stretch>
        </p:blipFill>
        <p:spPr>
          <a:xfrm>
            <a:off x="2078499" y="1690890"/>
            <a:ext cx="7971502" cy="3716594"/>
          </a:xfrm>
          <a:prstGeom prst="rect">
            <a:avLst/>
          </a:prstGeom>
        </p:spPr>
      </p:pic>
      <p:sp>
        <p:nvSpPr>
          <p:cNvPr id="290" name="文本框 289"/>
          <p:cNvSpPr txBox="1"/>
          <p:nvPr/>
        </p:nvSpPr>
        <p:spPr>
          <a:xfrm>
            <a:off x="3760415" y="2418567"/>
            <a:ext cx="5226046" cy="21783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457200">
              <a:lnSpc>
                <a:spcPct val="180000"/>
              </a:lnSpc>
              <a:defRPr/>
            </a:pPr>
            <a:r>
              <a:rPr lang="zh-CN" altLang="en-US" sz="1400" dirty="0">
                <a:cs typeface="+mn-ea"/>
                <a:sym typeface="+mn-lt"/>
              </a:rPr>
              <a:t>正式的书籍，是在两千多年前春秋战国时代出现的。起先，人们把文字写在竹片或木片上，这些木片或竹片叫简或牍。把竹子木板劈成同样长度和宽度的细条（一般</a:t>
            </a:r>
            <a:r>
              <a:rPr lang="en-US" altLang="zh-CN" sz="1400" dirty="0">
                <a:cs typeface="+mn-ea"/>
                <a:sym typeface="+mn-lt"/>
              </a:rPr>
              <a:t>5</a:t>
            </a:r>
            <a:r>
              <a:rPr lang="zh-CN" altLang="en-US" sz="1400" dirty="0">
                <a:cs typeface="+mn-ea"/>
                <a:sym typeface="+mn-lt"/>
              </a:rPr>
              <a:t>寸至</a:t>
            </a: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尺长），削平表面，在上面用刀子刻字或用漆笔写，每片可以写</a:t>
            </a:r>
            <a:r>
              <a:rPr lang="en-US" altLang="zh-CN" sz="1400" dirty="0">
                <a:cs typeface="+mn-ea"/>
                <a:sym typeface="+mn-lt"/>
              </a:rPr>
              <a:t>8</a:t>
            </a:r>
            <a:r>
              <a:rPr lang="zh-CN" altLang="en-US" sz="1400" dirty="0">
                <a:cs typeface="+mn-ea"/>
                <a:sym typeface="+mn-lt"/>
              </a:rPr>
              <a:t>到</a:t>
            </a:r>
            <a:r>
              <a:rPr lang="en-US" altLang="zh-CN" sz="1400" dirty="0">
                <a:cs typeface="+mn-ea"/>
                <a:sym typeface="+mn-lt"/>
              </a:rPr>
              <a:t>14</a:t>
            </a:r>
            <a:r>
              <a:rPr lang="zh-CN" altLang="en-US" sz="1400" dirty="0">
                <a:cs typeface="+mn-ea"/>
                <a:sym typeface="+mn-lt"/>
              </a:rPr>
              <a:t>个字。有的把简牍用麻绳、丝绳或者皮条串编起来，叫做“册”，也写作“策”。这个“册”字，像在几片竹简中间穿上绳索的样子。</a:t>
            </a:r>
          </a:p>
        </p:txBody>
      </p:sp>
      <p:sp>
        <p:nvSpPr>
          <p:cNvPr id="291" name="矩形: 圆角 290"/>
          <p:cNvSpPr/>
          <p:nvPr/>
        </p:nvSpPr>
        <p:spPr>
          <a:xfrm>
            <a:off x="9010947" y="2428501"/>
            <a:ext cx="510778" cy="1120686"/>
          </a:xfrm>
          <a:prstGeom prst="roundRect">
            <a:avLst/>
          </a:prstGeom>
          <a:solidFill>
            <a:srgbClr val="C00000"/>
          </a:solidFill>
        </p:spPr>
        <p:txBody>
          <a:bodyPr vert="eaVert"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竹简</a:t>
            </a:r>
          </a:p>
        </p:txBody>
      </p:sp>
      <p:pic>
        <p:nvPicPr>
          <p:cNvPr id="293" name="图片 29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5902" y="4345960"/>
            <a:ext cx="318916" cy="476794"/>
          </a:xfrm>
          <a:prstGeom prst="rect">
            <a:avLst/>
          </a:prstGeom>
        </p:spPr>
      </p:pic>
      <p:pic>
        <p:nvPicPr>
          <p:cNvPr id="294" name="图片 29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828956" y="4603707"/>
            <a:ext cx="2534088" cy="2254293"/>
          </a:xfrm>
          <a:custGeom>
            <a:avLst/>
            <a:gdLst>
              <a:gd name="connsiteX0" fmla="*/ 579926 w 2466475"/>
              <a:gd name="connsiteY0" fmla="*/ 0 h 2456385"/>
              <a:gd name="connsiteX1" fmla="*/ 2466475 w 2466475"/>
              <a:gd name="connsiteY1" fmla="*/ 0 h 2456385"/>
              <a:gd name="connsiteX2" fmla="*/ 2466475 w 2466475"/>
              <a:gd name="connsiteY2" fmla="*/ 2456385 h 2456385"/>
              <a:gd name="connsiteX3" fmla="*/ 0 w 2466475"/>
              <a:gd name="connsiteY3" fmla="*/ 2456385 h 2456385"/>
              <a:gd name="connsiteX4" fmla="*/ 0 w 2466475"/>
              <a:gd name="connsiteY4" fmla="*/ 405440 h 2456385"/>
              <a:gd name="connsiteX5" fmla="*/ 579926 w 2466475"/>
              <a:gd name="connsiteY5" fmla="*/ 405440 h 245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6475" h="2456385">
                <a:moveTo>
                  <a:pt x="579926" y="0"/>
                </a:moveTo>
                <a:lnTo>
                  <a:pt x="2466475" y="0"/>
                </a:lnTo>
                <a:lnTo>
                  <a:pt x="2466475" y="2456385"/>
                </a:lnTo>
                <a:lnTo>
                  <a:pt x="0" y="2456385"/>
                </a:lnTo>
                <a:lnTo>
                  <a:pt x="0" y="405440"/>
                </a:lnTo>
                <a:lnTo>
                  <a:pt x="579926" y="40544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9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99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99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99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0" grpId="0"/>
      <p:bldP spid="29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2wj5ve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宽屏</PresentationFormat>
  <Paragraphs>115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义启小魏楷</vt:lpstr>
      <vt:lpstr>Arial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2021-07-05T02:59:24Z</dcterms:created>
  <dcterms:modified xsi:type="dcterms:W3CDTF">2023-01-11T02:01:29Z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DC27924514A742858A062BAB6B610D20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