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3" r:id="rId2"/>
    <p:sldId id="319" r:id="rId3"/>
    <p:sldId id="330" r:id="rId4"/>
    <p:sldId id="332" r:id="rId5"/>
    <p:sldId id="333" r:id="rId6"/>
    <p:sldId id="334" r:id="rId7"/>
    <p:sldId id="335" r:id="rId8"/>
    <p:sldId id="325" r:id="rId9"/>
    <p:sldId id="352" r:id="rId10"/>
    <p:sldId id="339" r:id="rId11"/>
    <p:sldId id="340" r:id="rId12"/>
    <p:sldId id="341" r:id="rId13"/>
    <p:sldId id="343" r:id="rId14"/>
    <p:sldId id="344" r:id="rId15"/>
    <p:sldId id="345" r:id="rId16"/>
    <p:sldId id="346" r:id="rId17"/>
    <p:sldId id="354" r:id="rId18"/>
    <p:sldId id="355" r:id="rId19"/>
    <p:sldId id="356" r:id="rId20"/>
    <p:sldId id="359" r:id="rId21"/>
    <p:sldId id="347" r:id="rId22"/>
    <p:sldId id="360" r:id="rId23"/>
    <p:sldId id="363" r:id="rId24"/>
    <p:sldId id="357" r:id="rId25"/>
    <p:sldId id="361" r:id="rId26"/>
    <p:sldId id="362" r:id="rId27"/>
    <p:sldId id="327" r:id="rId28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3">
          <p15:clr>
            <a:srgbClr val="A4A3A4"/>
          </p15:clr>
        </p15:guide>
        <p15:guide id="2" pos="38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7C6C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20" y="-90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1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12" Type="http://schemas.openxmlformats.org/officeDocument/2006/relationships/image" Target="../media/image1.jpeg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10" Type="http://schemas.openxmlformats.org/officeDocument/2006/relationships/tags" Target="../tags/tag71.xml"/><Relationship Id="rId4" Type="http://schemas.openxmlformats.org/officeDocument/2006/relationships/tags" Target="../tags/tag65.xml"/><Relationship Id="rId9" Type="http://schemas.openxmlformats.org/officeDocument/2006/relationships/tags" Target="../tags/tag7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12191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12192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4187031" y="-1146968"/>
            <a:ext cx="3817937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12192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8000"/>
            <a:ext cx="12192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6667500" y="4614350"/>
            <a:ext cx="5435600" cy="1053581"/>
          </a:xfrm>
          <a:noFill/>
        </p:spPr>
        <p:txBody>
          <a:bodyPr anchor="b">
            <a:normAutofit/>
          </a:bodyPr>
          <a:lstStyle>
            <a:lvl1pPr algn="r">
              <a:defRPr sz="4800" b="1">
                <a:solidFill>
                  <a:srgbClr val="000000"/>
                </a:solidFill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6667500" y="5739996"/>
            <a:ext cx="5435600" cy="504000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FFEC-5704-4A3E-837E-93B721BC27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12191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12192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4187031" y="-1146968"/>
            <a:ext cx="3817937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12192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4825"/>
            <a:ext cx="12192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7429500" y="4290060"/>
            <a:ext cx="4425950" cy="1175385"/>
          </a:xfrm>
        </p:spPr>
        <p:txBody>
          <a:bodyPr rIns="25400" rtlCol="0" anchor="b">
            <a:noAutofit/>
          </a:bodyPr>
          <a:lstStyle>
            <a:lvl1pPr marL="0" marR="0" algn="r" defTabSz="914400" rtl="0" eaLnBrk="1" fontAlgn="auto" latinLnBrk="0" hangingPunct="1">
              <a:lnSpc>
                <a:spcPct val="100000"/>
              </a:lnSpc>
              <a:buNone/>
              <a:defRPr kumimoji="0" lang="zh-CN" altLang="en-US" sz="6600" b="1" i="0" u="none" strike="noStrike" kern="1200" cap="none" spc="600" normalizeH="0" baseline="0" noProof="1" dirty="0">
                <a:solidFill>
                  <a:srgbClr val="2747BE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7429499" y="5540698"/>
            <a:ext cx="4425810" cy="691347"/>
          </a:xfrm>
        </p:spPr>
        <p:txBody>
          <a:bodyPr>
            <a:normAutofit/>
          </a:bodyPr>
          <a:lstStyle>
            <a:lvl1pPr marL="0" indent="0" algn="r">
              <a:buNone/>
              <a:defRPr sz="3200">
                <a:solidFill>
                  <a:srgbClr val="2747BE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3879850"/>
            <a:ext cx="4992688" cy="2978150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30513" y="4400550"/>
            <a:ext cx="9361487" cy="245745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20875" y="2790825"/>
            <a:ext cx="5219700" cy="1588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 sz="190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675735" y="3503613"/>
            <a:ext cx="5464840" cy="1058408"/>
          </a:xfrm>
        </p:spPr>
        <p:txBody>
          <a:bodyPr rIns="63500">
            <a:noAutofit/>
          </a:bodyPr>
          <a:lstStyle>
            <a:lvl1pPr algn="r">
              <a:defRPr sz="4800" u="none" strike="noStrike" kern="1200" cap="none" spc="300" normalizeH="0">
                <a:solidFill>
                  <a:srgbClr val="000000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675735" y="2856230"/>
            <a:ext cx="5464840" cy="586804"/>
          </a:xfrm>
        </p:spPr>
        <p:txBody>
          <a:bodyPr tIns="38100" rIns="76200" bIns="38100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3200" b="0" i="0" u="none" strike="noStrike" kern="1200" cap="none" spc="150" normalizeH="0" baseline="0" noProof="1">
                <a:solidFill>
                  <a:srgbClr val="0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675775" y="2383625"/>
            <a:ext cx="5464800" cy="356400"/>
          </a:xfrm>
        </p:spPr>
        <p:txBody>
          <a:bodyPr anchor="b"/>
          <a:lstStyle>
            <a:lvl1pPr marL="0" indent="0" algn="r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rgbClr val="2747BE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rgbClr val="0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rgbClr val="2747BE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rgbClr val="0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rgbClr val="2747BE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rgbClr val="0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6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6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6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6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30" y="952508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406525"/>
            <a:ext cx="5283200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235750" y="952508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406525"/>
            <a:ext cx="5283242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rgbClr val="2747BE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rgbClr val="0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952508"/>
            <a:ext cx="5283242" cy="5388907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rgbClr val="0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45A4-C0BB-452B-A7F3-D7AA9591C7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rgbClr val="0000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868F-D697-40DF-890C-3E7AE3034B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45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ags" Target="../tags/tag6.xml"/><Relationship Id="rId20" Type="http://schemas.openxmlformats.org/officeDocument/2006/relationships/slideLayout" Target="../slideLayouts/slideLayout20.xml"/><Relationship Id="rId41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41"/>
            </p:custDataLst>
          </p:nvPr>
        </p:nvSpPr>
        <p:spPr bwMode="auto">
          <a:xfrm>
            <a:off x="669925" y="442913"/>
            <a:ext cx="108521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42"/>
            </p:custDataLst>
          </p:nvPr>
        </p:nvSpPr>
        <p:spPr bwMode="auto">
          <a:xfrm>
            <a:off x="669925" y="952500"/>
            <a:ext cx="10852150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3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4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5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46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 spc="200">
          <a:solidFill>
            <a:srgbClr val="000000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9pPr>
    </p:titleStyle>
    <p:bodyStyle>
      <a:lvl1pPr marL="2286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rgbClr val="000000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rgbClr val="2747BE"/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1430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rgbClr val="000000"/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6002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rgbClr val="2747BE"/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20574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rgbClr val="000000"/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21386" y="1382576"/>
            <a:ext cx="96825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Unit 1</a:t>
            </a:r>
            <a:endParaRPr lang="en-US" altLang="zh-CN" sz="48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en-US" altLang="en-US" sz="4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How can we become good learners? </a:t>
            </a:r>
            <a:endParaRPr lang="zh-CN" altLang="en-US" sz="48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30" y="4225449"/>
            <a:ext cx="10658901" cy="70788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en-US" sz="4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Section A  (</a:t>
            </a:r>
            <a:r>
              <a:rPr lang="zh-CN" altLang="en-US" sz="4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</a:t>
            </a:r>
            <a:r>
              <a:rPr lang="en-US" altLang="zh-CN" sz="4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4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课时</a:t>
            </a:r>
            <a:r>
              <a:rPr lang="en-US" altLang="en-US" sz="40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endParaRPr lang="zh-CN" altLang="en-US" sz="40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27018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71152" y="1305842"/>
            <a:ext cx="1107219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　　)3.—I want to know ________ you can play basketball so well.</a:t>
            </a:r>
          </a:p>
          <a:p>
            <a:pPr marL="1338580">
              <a:lnSpc>
                <a:spcPct val="150000"/>
              </a:lnSpc>
            </a:pPr>
            <a:r>
              <a:rPr lang="en-US" sz="3000" b="1" dirty="0" smtClean="0"/>
              <a:t>—By practicing as often as possible.</a:t>
            </a:r>
          </a:p>
          <a:p>
            <a:pPr marL="1338580">
              <a:lnSpc>
                <a:spcPct val="150000"/>
              </a:lnSpc>
            </a:pPr>
            <a:r>
              <a:rPr lang="en-US" sz="3000" b="1" dirty="0" err="1" smtClean="0"/>
              <a:t>A．how</a:t>
            </a:r>
            <a:r>
              <a:rPr lang="en-US" sz="3000" b="1" dirty="0" smtClean="0"/>
              <a:t>  					</a:t>
            </a:r>
            <a:r>
              <a:rPr lang="en-US" sz="3000" b="1" dirty="0" err="1" smtClean="0"/>
              <a:t>B．what</a:t>
            </a:r>
            <a:endParaRPr lang="en-US" sz="3000" b="1" dirty="0" smtClean="0"/>
          </a:p>
          <a:p>
            <a:pPr marL="1338580">
              <a:lnSpc>
                <a:spcPct val="150000"/>
              </a:lnSpc>
            </a:pPr>
            <a:r>
              <a:rPr lang="en-US" sz="3000" b="1" dirty="0" err="1" smtClean="0"/>
              <a:t>C．when</a:t>
            </a:r>
            <a:r>
              <a:rPr lang="en-US" sz="3000" b="1" dirty="0" smtClean="0"/>
              <a:t>  					</a:t>
            </a:r>
            <a:r>
              <a:rPr lang="en-US" sz="3000" b="1" dirty="0" err="1" smtClean="0"/>
              <a:t>D．who</a:t>
            </a:r>
            <a:endParaRPr lang="en-US" sz="3000" b="1" dirty="0" smtClean="0"/>
          </a:p>
        </p:txBody>
      </p:sp>
      <p:sp>
        <p:nvSpPr>
          <p:cNvPr id="3" name="矩形 2"/>
          <p:cNvSpPr/>
          <p:nvPr/>
        </p:nvSpPr>
        <p:spPr>
          <a:xfrm>
            <a:off x="994373" y="1420980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57C6CF"/>
                </a:solidFill>
              </a:rPr>
              <a:t>A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16225" y="1133058"/>
            <a:ext cx="110721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</a:t>
            </a:r>
            <a:r>
              <a:rPr lang="zh-CN" altLang="en-US" sz="3000" b="1" dirty="0" smtClean="0"/>
              <a:t>　　</a:t>
            </a:r>
            <a:r>
              <a:rPr lang="en-US" altLang="zh-CN" sz="3000" b="1" dirty="0" smtClean="0"/>
              <a:t>)4.[2018·</a:t>
            </a:r>
            <a:r>
              <a:rPr lang="zh-CN" altLang="en-US" sz="3000" b="1" dirty="0" smtClean="0"/>
              <a:t>长春</a:t>
            </a:r>
            <a:r>
              <a:rPr lang="en-US" altLang="zh-CN" sz="3000" b="1" dirty="0" smtClean="0"/>
              <a:t>]</a:t>
            </a:r>
            <a:r>
              <a:rPr lang="en-US" sz="3000" b="1" dirty="0" smtClean="0"/>
              <a:t>When you meet a new word, you can ________ in a dictionary.</a:t>
            </a:r>
          </a:p>
          <a:p>
            <a:pPr marL="1343025">
              <a:lnSpc>
                <a:spcPct val="150000"/>
              </a:lnSpc>
            </a:pPr>
            <a:r>
              <a:rPr lang="en-US" sz="3000" b="1" dirty="0" err="1" smtClean="0"/>
              <a:t>A．cut</a:t>
            </a:r>
            <a:r>
              <a:rPr lang="en-US" sz="3000" b="1" dirty="0" smtClean="0"/>
              <a:t> it up  		</a:t>
            </a:r>
            <a:r>
              <a:rPr lang="en-US" sz="3000" b="1" dirty="0" err="1" smtClean="0"/>
              <a:t>B．clean</a:t>
            </a:r>
            <a:r>
              <a:rPr lang="en-US" sz="3000" b="1" dirty="0" smtClean="0"/>
              <a:t> it up</a:t>
            </a:r>
          </a:p>
          <a:p>
            <a:pPr marL="1343025">
              <a:lnSpc>
                <a:spcPct val="150000"/>
              </a:lnSpc>
            </a:pPr>
            <a:r>
              <a:rPr lang="en-US" sz="3000" b="1" dirty="0" err="1" smtClean="0"/>
              <a:t>C．look</a:t>
            </a:r>
            <a:r>
              <a:rPr lang="en-US" sz="3000" b="1" dirty="0" smtClean="0"/>
              <a:t> it up  		</a:t>
            </a:r>
            <a:r>
              <a:rPr lang="en-US" sz="3000" b="1" dirty="0" err="1" smtClean="0"/>
              <a:t>D．put</a:t>
            </a:r>
            <a:r>
              <a:rPr lang="en-US" sz="3000" b="1" dirty="0" smtClean="0"/>
              <a:t> it up</a:t>
            </a:r>
          </a:p>
        </p:txBody>
      </p:sp>
      <p:sp>
        <p:nvSpPr>
          <p:cNvPr id="3" name="矩形 2"/>
          <p:cNvSpPr/>
          <p:nvPr/>
        </p:nvSpPr>
        <p:spPr>
          <a:xfrm>
            <a:off x="996915" y="136584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C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688" y="4004415"/>
            <a:ext cx="11073631" cy="181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考查动词短语辨析。句意：当你碰上生词的时候，你可以在词典里查一下它。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cut up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意为“切碎”；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clean up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意为“打扫干净”；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look up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意为“查阅”；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put up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意为“张贴，悬挂”。故选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C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26164" y="1252326"/>
            <a:ext cx="1107219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　　)5.—Can you get the meaning of what the teacher said by listening to the key words?</a:t>
            </a:r>
          </a:p>
          <a:p>
            <a:pPr marL="1339850">
              <a:lnSpc>
                <a:spcPct val="150000"/>
              </a:lnSpc>
            </a:pPr>
            <a:r>
              <a:rPr lang="en-US" sz="3000" b="1" dirty="0" smtClean="0"/>
              <a:t>—Sure.________. </a:t>
            </a:r>
          </a:p>
          <a:p>
            <a:pPr marL="1339850">
              <a:lnSpc>
                <a:spcPct val="150000"/>
              </a:lnSpc>
            </a:pPr>
            <a:r>
              <a:rPr lang="en-US" sz="3000" b="1" dirty="0" err="1" smtClean="0"/>
              <a:t>A．That's</a:t>
            </a:r>
            <a:r>
              <a:rPr lang="en-US" sz="3000" b="1" dirty="0" smtClean="0"/>
              <a:t> all right  		</a:t>
            </a:r>
            <a:r>
              <a:rPr lang="en-US" sz="3000" b="1" dirty="0" err="1" smtClean="0"/>
              <a:t>B．It</a:t>
            </a:r>
            <a:r>
              <a:rPr lang="en-US" sz="3000" b="1" dirty="0" smtClean="0"/>
              <a:t> serves you right </a:t>
            </a:r>
          </a:p>
          <a:p>
            <a:pPr marL="1339850">
              <a:lnSpc>
                <a:spcPct val="150000"/>
              </a:lnSpc>
            </a:pPr>
            <a:r>
              <a:rPr lang="en-US" sz="3000" b="1" dirty="0" err="1" smtClean="0"/>
              <a:t>C．It's</a:t>
            </a:r>
            <a:r>
              <a:rPr lang="en-US" sz="3000" b="1" dirty="0" smtClean="0"/>
              <a:t> a piece of cake   		</a:t>
            </a:r>
            <a:r>
              <a:rPr lang="en-US" sz="3000" b="1" dirty="0" err="1" smtClean="0"/>
              <a:t>D．Never</a:t>
            </a:r>
            <a:r>
              <a:rPr lang="en-US" sz="3000" b="1" dirty="0" smtClean="0"/>
              <a:t> say die</a:t>
            </a:r>
          </a:p>
        </p:txBody>
      </p:sp>
      <p:sp>
        <p:nvSpPr>
          <p:cNvPr id="3" name="矩形 2"/>
          <p:cNvSpPr/>
          <p:nvPr/>
        </p:nvSpPr>
        <p:spPr>
          <a:xfrm>
            <a:off x="1049214" y="1384063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57C6CF"/>
                </a:solidFill>
              </a:rPr>
              <a:t>C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0132" y="4866004"/>
            <a:ext cx="11073631" cy="1216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 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考查情景交际。问句意为“你能通过听关键词捕捉到老师所说的意思吗？”答句意为“当然，小菜一碟”，表明很简单，故选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C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16225" y="1181073"/>
            <a:ext cx="1107219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err="1" smtClean="0"/>
              <a:t>Ⅴ.完形填空</a:t>
            </a:r>
            <a:endParaRPr lang="en-US" sz="3000" b="1" dirty="0" smtClean="0"/>
          </a:p>
          <a:p>
            <a:pPr marL="621030">
              <a:lnSpc>
                <a:spcPct val="150000"/>
              </a:lnSpc>
            </a:pPr>
            <a:r>
              <a:rPr lang="en-US" sz="2800" b="1" dirty="0" smtClean="0"/>
              <a:t>How can we practice our spoken English?</a:t>
            </a:r>
          </a:p>
          <a:p>
            <a:pPr indent="621030">
              <a:lnSpc>
                <a:spcPct val="150000"/>
              </a:lnSpc>
            </a:pPr>
            <a:r>
              <a:rPr lang="en-US" sz="2800" b="1" dirty="0" smtClean="0"/>
              <a:t>The first and the most important thing is to __1__ yourself. You should always be full of confidence, or you will __2__ be able to improve your English. You should often __3__ yourself, “Come on! Don't be afraid！”</a:t>
            </a:r>
          </a:p>
          <a:p>
            <a:pPr marL="621030">
              <a:lnSpc>
                <a:spcPct val="150000"/>
              </a:lnSpc>
            </a:pPr>
            <a:r>
              <a:rPr lang="en-US" sz="2800" b="1" dirty="0" smtClean="0"/>
              <a:t>You should never lose heart and never give 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16225" y="644668"/>
            <a:ext cx="11072192" cy="5829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8650">
              <a:lnSpc>
                <a:spcPct val="150000"/>
              </a:lnSpc>
            </a:pPr>
            <a:r>
              <a:rPr lang="en-US" altLang="zh-CN" sz="2800" b="1" dirty="0" smtClean="0"/>
              <a:t>Maybe you are afraid of __4__ face, but you should think since we are students and we're learning, there's no need to worry about anything. You must always be __5__ in practicing. It's no problem that your pronunciation and intonation(</a:t>
            </a:r>
            <a:r>
              <a:rPr lang="zh-CN" altLang="en-US" sz="2800" b="1" dirty="0" smtClean="0"/>
              <a:t>语调</a:t>
            </a:r>
            <a:r>
              <a:rPr lang="en-US" altLang="zh-CN" sz="2800" b="1" dirty="0" smtClean="0"/>
              <a:t>) won't be as good as a native speaker because we are Chinese, and we haven't had the chance to live in foreign countries and talk with the people there __6__. But you must know that the main __7__ to study English is to make ourselves understood and understand other people.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00390" y="1357678"/>
            <a:ext cx="10583694" cy="259782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/>
              <a:t>You should believe __8__ native speakers will not laugh at you. __9__ they will encourage you. So if you are __10__ enough, you'll certainly make rapid progress in your spoken English. Don't be shy or afraid! Just try your best.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01" y="1089286"/>
            <a:ext cx="110721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　　)1.A.believe in  			</a:t>
            </a:r>
            <a:r>
              <a:rPr lang="en-US" sz="3000" b="1" dirty="0" err="1" smtClean="0"/>
              <a:t>B．care</a:t>
            </a:r>
            <a:r>
              <a:rPr lang="en-US" sz="3000" b="1" dirty="0" smtClean="0"/>
              <a:t> about</a:t>
            </a:r>
          </a:p>
          <a:p>
            <a:pPr marL="1343025">
              <a:lnSpc>
                <a:spcPct val="150000"/>
              </a:lnSpc>
            </a:pPr>
            <a:r>
              <a:rPr lang="en-US" sz="3000" b="1" dirty="0" err="1" smtClean="0"/>
              <a:t>C．look</a:t>
            </a:r>
            <a:r>
              <a:rPr lang="en-US" sz="3000" b="1" dirty="0" smtClean="0"/>
              <a:t> up 			</a:t>
            </a:r>
            <a:r>
              <a:rPr lang="en-US" sz="3000" b="1" dirty="0" err="1" smtClean="0"/>
              <a:t>D．take</a:t>
            </a:r>
            <a:r>
              <a:rPr lang="en-US" sz="3000" b="1" dirty="0" smtClean="0"/>
              <a:t> after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(　　)2.A.always  			</a:t>
            </a:r>
            <a:r>
              <a:rPr lang="en-US" sz="3000" b="1" dirty="0" err="1" smtClean="0"/>
              <a:t>B．usually</a:t>
            </a:r>
            <a:endParaRPr lang="en-US" sz="3000" b="1" dirty="0" smtClean="0"/>
          </a:p>
          <a:p>
            <a:pPr marL="1343025">
              <a:lnSpc>
                <a:spcPct val="150000"/>
              </a:lnSpc>
            </a:pPr>
            <a:r>
              <a:rPr lang="en-US" sz="3000" b="1" dirty="0" err="1" smtClean="0"/>
              <a:t>C．never</a:t>
            </a:r>
            <a:r>
              <a:rPr lang="en-US" sz="3000" b="1" dirty="0" smtClean="0"/>
              <a:t>  			</a:t>
            </a:r>
            <a:r>
              <a:rPr lang="en-US" sz="3000" b="1" dirty="0" err="1" smtClean="0"/>
              <a:t>D．Sometimes</a:t>
            </a:r>
            <a:endParaRPr lang="en-US" sz="3000" b="1" dirty="0" smtClean="0"/>
          </a:p>
          <a:p>
            <a:pPr marL="1343025">
              <a:lnSpc>
                <a:spcPct val="150000"/>
              </a:lnSpc>
            </a:pPr>
            <a:endParaRPr lang="en-US" sz="3000" b="1" dirty="0" smtClean="0"/>
          </a:p>
          <a:p>
            <a:pPr marL="1343025">
              <a:lnSpc>
                <a:spcPct val="150000"/>
              </a:lnSpc>
            </a:pPr>
            <a:endParaRPr 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(　　)3.A.understand  		</a:t>
            </a:r>
            <a:r>
              <a:rPr lang="en-US" sz="3000" b="1" dirty="0" err="1" smtClean="0"/>
              <a:t>B．encourage</a:t>
            </a:r>
            <a:endParaRPr lang="en-US" sz="3000" b="1" dirty="0" smtClean="0"/>
          </a:p>
          <a:p>
            <a:pPr marL="1343025">
              <a:lnSpc>
                <a:spcPct val="150000"/>
              </a:lnSpc>
            </a:pPr>
            <a:r>
              <a:rPr lang="en-US" sz="3000" b="1" dirty="0" err="1" smtClean="0"/>
              <a:t>C．check</a:t>
            </a:r>
            <a:r>
              <a:rPr lang="en-US" sz="3000" b="1" dirty="0" smtClean="0"/>
              <a:t>  			</a:t>
            </a:r>
            <a:r>
              <a:rPr lang="en-US" sz="3000" b="1" dirty="0" err="1" smtClean="0"/>
              <a:t>D．compare</a:t>
            </a:r>
            <a:endParaRPr 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1271" y="3879156"/>
            <a:ext cx="1107219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en-US" altLang="zh-CN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仿宋" panose="02010609060101010101" pitchFamily="49" charset="-122"/>
              </a:rPr>
              <a:t> 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前面的连词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or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意为“否则”，后面表示的是一个否定假设的结果，因此这里表示的是“永不，从不”，故选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C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。</a:t>
            </a:r>
            <a:endParaRPr lang="en-US" altLang="en-US" sz="2600" b="1" dirty="0" smtClean="0">
              <a:latin typeface="Times New Roman" panose="02020603050405020304" pitchFamily="18" charset="0"/>
              <a:ea typeface="仿宋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45389" y="1193668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57C6CF"/>
                </a:solidFill>
              </a:rPr>
              <a:t>A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42147" y="2591210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57C6CF"/>
                </a:solidFill>
              </a:rPr>
              <a:t>C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38905" y="5350621"/>
            <a:ext cx="38985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57C6CF"/>
                </a:solidFill>
              </a:rPr>
              <a:t>B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01" y="953101"/>
            <a:ext cx="11072192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　　)4.A.holding  			</a:t>
            </a:r>
            <a:r>
              <a:rPr lang="en-US" sz="3000" b="1" dirty="0" err="1" smtClean="0"/>
              <a:t>B．cutting</a:t>
            </a:r>
            <a:endParaRPr lang="en-US" sz="3000" b="1" dirty="0" smtClean="0"/>
          </a:p>
          <a:p>
            <a:pPr marL="1343025">
              <a:lnSpc>
                <a:spcPct val="150000"/>
              </a:lnSpc>
            </a:pPr>
            <a:r>
              <a:rPr lang="en-US" sz="3000" b="1" dirty="0" err="1" smtClean="0"/>
              <a:t>C．shining</a:t>
            </a:r>
            <a:r>
              <a:rPr lang="en-US" sz="3000" b="1" dirty="0" smtClean="0"/>
              <a:t>  			</a:t>
            </a:r>
            <a:r>
              <a:rPr lang="en-US" sz="3000" b="1" dirty="0" err="1" smtClean="0"/>
              <a:t>D．Losing</a:t>
            </a:r>
            <a:endParaRPr lang="en-US" sz="3000" b="1" dirty="0" smtClean="0"/>
          </a:p>
          <a:p>
            <a:pPr marL="1343025">
              <a:lnSpc>
                <a:spcPct val="150000"/>
              </a:lnSpc>
            </a:pPr>
            <a:endParaRPr 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(　　)5.A.slow  				</a:t>
            </a:r>
            <a:r>
              <a:rPr lang="en-US" sz="3000" b="1" dirty="0" err="1" smtClean="0"/>
              <a:t>B．quick</a:t>
            </a:r>
            <a:endParaRPr lang="en-US" sz="3000" b="1" dirty="0" smtClean="0"/>
          </a:p>
          <a:p>
            <a:pPr marL="1343025">
              <a:lnSpc>
                <a:spcPct val="150000"/>
              </a:lnSpc>
            </a:pPr>
            <a:r>
              <a:rPr lang="en-US" sz="3000" b="1" dirty="0" err="1" smtClean="0"/>
              <a:t>C．bored</a:t>
            </a:r>
            <a:r>
              <a:rPr lang="en-US" sz="3000" b="1" dirty="0" smtClean="0"/>
              <a:t>  			</a:t>
            </a:r>
            <a:r>
              <a:rPr lang="en-US" sz="3000" b="1" dirty="0" err="1" smtClean="0"/>
              <a:t>D．active</a:t>
            </a:r>
            <a:endParaRPr lang="en-US" sz="3000" b="1" dirty="0" smtClean="0"/>
          </a:p>
          <a:p>
            <a:pPr marL="1343025">
              <a:lnSpc>
                <a:spcPct val="150000"/>
              </a:lnSpc>
            </a:pPr>
            <a:endParaRPr 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(　　)6.A.at times  			</a:t>
            </a:r>
            <a:r>
              <a:rPr lang="en-US" sz="3000" b="1" dirty="0" err="1" smtClean="0"/>
              <a:t>B．at</a:t>
            </a:r>
            <a:r>
              <a:rPr lang="en-US" sz="3000" b="1" dirty="0" smtClean="0"/>
              <a:t> one time</a:t>
            </a:r>
          </a:p>
          <a:p>
            <a:pPr marL="1343025">
              <a:lnSpc>
                <a:spcPct val="150000"/>
              </a:lnSpc>
            </a:pPr>
            <a:r>
              <a:rPr lang="en-US" sz="3000" b="1" dirty="0" err="1" smtClean="0"/>
              <a:t>C．all</a:t>
            </a:r>
            <a:r>
              <a:rPr lang="en-US" sz="3000" b="1" dirty="0" smtClean="0"/>
              <a:t> the time  		</a:t>
            </a:r>
            <a:r>
              <a:rPr lang="en-US" sz="3000" b="1" dirty="0" err="1" smtClean="0"/>
              <a:t>D．sometime</a:t>
            </a:r>
            <a:endParaRPr lang="en-US" sz="3000" b="1" dirty="0" smtClean="0"/>
          </a:p>
          <a:p>
            <a:pPr marL="1343025">
              <a:lnSpc>
                <a:spcPct val="150000"/>
              </a:lnSpc>
            </a:pPr>
            <a:endParaRPr 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69637" y="2400551"/>
            <a:ext cx="1107219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en-US" altLang="zh-CN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仿宋" panose="02010609060101010101" pitchFamily="49" charset="-122"/>
              </a:rPr>
              <a:t>   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lose face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意为“丢脸”，故选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D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。</a:t>
            </a:r>
            <a:endParaRPr lang="en-US" altLang="en-US" sz="2600" b="1" dirty="0" smtClean="0">
              <a:latin typeface="Times New Roman" panose="02020603050405020304" pitchFamily="18" charset="0"/>
              <a:ea typeface="仿宋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45389" y="1057483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57C6CF"/>
                </a:solidFill>
              </a:rPr>
              <a:t>D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52" y="4459571"/>
            <a:ext cx="11072192" cy="616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en-US" altLang="zh-CN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仿宋" panose="02010609060101010101" pitchFamily="49" charset="-122"/>
              </a:rPr>
              <a:t> 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根据上文的句意可知这里表示的是在练习方面要“积极”，故选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D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。</a:t>
            </a:r>
            <a:endParaRPr lang="en-US" altLang="en-US" sz="2600" b="1" dirty="0" smtClean="0">
              <a:latin typeface="Times New Roman" panose="02020603050405020304" pitchFamily="18" charset="0"/>
              <a:ea typeface="仿宋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42146" y="3135960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57C6CF"/>
                </a:solidFill>
              </a:rPr>
              <a:t>D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61603" y="5198225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57C6CF"/>
                </a:solidFill>
              </a:rPr>
              <a:t>C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01" y="1439476"/>
            <a:ext cx="110721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(　　)7.A.dream  			</a:t>
            </a:r>
            <a:r>
              <a:rPr lang="en-US" sz="3000" b="1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B．advice</a:t>
            </a:r>
            <a:endParaRPr lang="en-US" sz="30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1343025">
              <a:lnSpc>
                <a:spcPct val="150000"/>
              </a:lnSpc>
            </a:pPr>
            <a:r>
              <a:rPr lang="en-US" sz="3000" b="1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C．expression</a:t>
            </a:r>
            <a:r>
              <a:rPr 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		</a:t>
            </a:r>
            <a:r>
              <a:rPr lang="en-US" sz="3000" b="1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D．aim</a:t>
            </a:r>
            <a:endParaRPr lang="en-US" sz="30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1343025">
              <a:lnSpc>
                <a:spcPct val="150000"/>
              </a:lnSpc>
            </a:pPr>
            <a:endParaRPr lang="en-US" sz="30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1343025">
              <a:lnSpc>
                <a:spcPct val="150000"/>
              </a:lnSpc>
            </a:pPr>
            <a:endParaRPr lang="en-US" sz="30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(　　)8.A.if  				</a:t>
            </a:r>
            <a:r>
              <a:rPr lang="en-US" sz="3000" b="1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B．whether</a:t>
            </a:r>
            <a:endParaRPr lang="en-US" sz="30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1343025">
              <a:lnSpc>
                <a:spcPct val="150000"/>
              </a:lnSpc>
            </a:pPr>
            <a:r>
              <a:rPr lang="en-US" sz="3000" b="1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C．what</a:t>
            </a:r>
            <a:r>
              <a:rPr 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			</a:t>
            </a:r>
            <a:r>
              <a:rPr lang="en-US" sz="3000" b="1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D．that</a:t>
            </a:r>
            <a:endParaRPr lang="en-US" sz="30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0182" y="3003659"/>
            <a:ext cx="11072192" cy="130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    根据后面的句意“让别人理解我们自己并听懂别人的话”可知，这是学英语的“目的”，故选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D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</a:rPr>
              <a:t>。</a:t>
            </a:r>
            <a:endParaRPr lang="en-US" altLang="en-US" sz="2600" b="1" dirty="0" smtClean="0">
              <a:latin typeface="Times New Roman" panose="02020603050405020304" pitchFamily="18" charset="0"/>
              <a:ea typeface="仿宋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45389" y="1543858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57C6CF"/>
                </a:solidFill>
              </a:rPr>
              <a:t>D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42145" y="4283817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57C6CF"/>
                </a:solidFill>
              </a:rPr>
              <a:t>D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5131" y="1653481"/>
            <a:ext cx="11072192" cy="2774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　　)9.A.So  				</a:t>
            </a:r>
            <a:r>
              <a:rPr lang="en-US" sz="3000" b="1" dirty="0" err="1" smtClean="0"/>
              <a:t>B．Instead</a:t>
            </a:r>
            <a:endParaRPr lang="en-US" sz="3000" b="1" dirty="0" smtClean="0"/>
          </a:p>
          <a:p>
            <a:pPr marL="1343025">
              <a:lnSpc>
                <a:spcPct val="150000"/>
              </a:lnSpc>
            </a:pPr>
            <a:r>
              <a:rPr lang="en-US" sz="3000" b="1" dirty="0" err="1" smtClean="0"/>
              <a:t>C．Or</a:t>
            </a:r>
            <a:r>
              <a:rPr lang="en-US" sz="3000" b="1" dirty="0" smtClean="0"/>
              <a:t>  				</a:t>
            </a:r>
            <a:r>
              <a:rPr lang="en-US" sz="3000" b="1" dirty="0" err="1" smtClean="0"/>
              <a:t>D．Nor</a:t>
            </a:r>
            <a:endParaRPr 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(　　)10.A.brave  			</a:t>
            </a:r>
            <a:r>
              <a:rPr lang="en-US" sz="3000" b="1" dirty="0" err="1" smtClean="0"/>
              <a:t>B．excited</a:t>
            </a:r>
            <a:endParaRPr lang="en-US" sz="3000" b="1" dirty="0" smtClean="0"/>
          </a:p>
          <a:p>
            <a:pPr marL="1517650">
              <a:lnSpc>
                <a:spcPct val="150000"/>
              </a:lnSpc>
            </a:pPr>
            <a:r>
              <a:rPr lang="en-US" sz="3000" b="1" dirty="0" err="1" smtClean="0"/>
              <a:t>C．busy</a:t>
            </a:r>
            <a:r>
              <a:rPr lang="en-US" sz="3000" b="1" dirty="0" smtClean="0"/>
              <a:t>  			</a:t>
            </a:r>
            <a:r>
              <a:rPr lang="en-US" sz="3000" b="1" dirty="0" err="1" smtClean="0"/>
              <a:t>D．tired</a:t>
            </a:r>
            <a:endParaRPr lang="en-US" sz="3000" b="1" dirty="0" smtClean="0"/>
          </a:p>
        </p:txBody>
      </p:sp>
      <p:sp>
        <p:nvSpPr>
          <p:cNvPr id="5" name="矩形 4"/>
          <p:cNvSpPr/>
          <p:nvPr/>
        </p:nvSpPr>
        <p:spPr>
          <a:xfrm>
            <a:off x="1162119" y="1757863"/>
            <a:ext cx="38985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57C6CF"/>
                </a:solidFill>
              </a:rPr>
              <a:t>B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58875" y="3155404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57C6CF"/>
                </a:solidFill>
              </a:rPr>
              <a:t>A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631940" y="1171600"/>
            <a:ext cx="4039226" cy="584835"/>
            <a:chOff x="923" y="1532"/>
            <a:chExt cx="4449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4449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3886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A  </a:t>
              </a:r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教材要点回归　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06287" y="2007530"/>
            <a:ext cx="10714382" cy="346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2425" indent="-352425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Ⅰ.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用适当的介词填空</a:t>
            </a:r>
          </a:p>
          <a:p>
            <a:pPr marL="621030" indent="-62103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Learning new words and more grammar can help you have a better understanding ________ English movies.</a:t>
            </a:r>
          </a:p>
          <a:p>
            <a:pPr marL="352425" indent="-352425">
              <a:lnSpc>
                <a:spcPct val="150000"/>
              </a:lnSpc>
            </a:pPr>
            <a:r>
              <a:rPr 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2．His sister is really  afraid ________ snakes.</a:t>
            </a:r>
          </a:p>
          <a:p>
            <a:pPr marL="352425" indent="-352425">
              <a:lnSpc>
                <a:spcPct val="150000"/>
              </a:lnSpc>
            </a:pPr>
            <a:r>
              <a:rPr 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3．We must develop the habit of taking notes ________ English.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279001" y="3461815"/>
            <a:ext cx="441146" cy="57996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of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912466" y="4131866"/>
            <a:ext cx="441146" cy="57996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of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707997" y="4827944"/>
            <a:ext cx="441146" cy="57996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553" grpId="0"/>
      <p:bldP spid="16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16225" y="606476"/>
            <a:ext cx="110721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Ⅵ.</a:t>
            </a:r>
            <a:r>
              <a:rPr lang="zh-CN" altLang="en-US" sz="3000" b="1" dirty="0" smtClean="0"/>
              <a:t>阅读理解</a:t>
            </a:r>
          </a:p>
          <a:p>
            <a:pPr indent="621030">
              <a:lnSpc>
                <a:spcPct val="150000"/>
              </a:lnSpc>
            </a:pPr>
            <a:r>
              <a:rPr lang="en-US" altLang="zh-CN" sz="3000" b="1" dirty="0" smtClean="0"/>
              <a:t>English is one of the world's most widely used languages </a:t>
            </a:r>
            <a:r>
              <a:rPr lang="en-US" altLang="zh-CN" sz="3000" b="1" dirty="0" err="1" smtClean="0"/>
              <a:t>now.People</a:t>
            </a:r>
            <a:r>
              <a:rPr lang="en-US" altLang="zh-CN" sz="3000" b="1" dirty="0" smtClean="0"/>
              <a:t> use a language in these ways: as a native language, as a second language, or as a foreign </a:t>
            </a:r>
            <a:r>
              <a:rPr lang="en-US" altLang="zh-CN" sz="3000" b="1" dirty="0" err="1" smtClean="0"/>
              <a:t>language.English</a:t>
            </a:r>
            <a:r>
              <a:rPr lang="en-US" altLang="zh-CN" sz="3000" b="1" dirty="0" smtClean="0"/>
              <a:t> is spoken as a native language by nearly three hundred million people in the United States, Britain, Australia, New Zealand, Canada and some countries in South </a:t>
            </a:r>
            <a:r>
              <a:rPr lang="en-US" altLang="zh-CN" sz="3000" b="1" dirty="0" err="1" smtClean="0"/>
              <a:t>Africa.As</a:t>
            </a:r>
            <a:r>
              <a:rPr lang="en-US" altLang="zh-CN" sz="3000" b="1" dirty="0" smtClean="0"/>
              <a:t> a second language, English is often necessary for official business, education,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6225" y="1023538"/>
            <a:ext cx="11072192" cy="4856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information and other activities in many countries such as India, Pakistan, Nigeria, Singapore and the </a:t>
            </a:r>
            <a:r>
              <a:rPr lang="en-US" altLang="zh-CN" sz="3000" b="1" dirty="0" err="1" smtClean="0"/>
              <a:t>Philippines.It's</a:t>
            </a:r>
            <a:r>
              <a:rPr lang="en-US" altLang="zh-CN" sz="3000" b="1" dirty="0" smtClean="0"/>
              <a:t> one of the few working languages of the United Nations and is more often used than the </a:t>
            </a:r>
            <a:r>
              <a:rPr lang="en-US" altLang="zh-CN" sz="3000" b="1" dirty="0" err="1" smtClean="0"/>
              <a:t>others.It's</a:t>
            </a:r>
            <a:r>
              <a:rPr lang="en-US" altLang="zh-CN" sz="3000" b="1" dirty="0" smtClean="0"/>
              <a:t> said that English has become the language of international trade and </a:t>
            </a:r>
            <a:r>
              <a:rPr lang="en-US" altLang="zh-CN" sz="3000" b="1" dirty="0" err="1" smtClean="0"/>
              <a:t>transport.Most</a:t>
            </a:r>
            <a:r>
              <a:rPr lang="en-US" altLang="zh-CN" sz="3000" b="1" dirty="0" smtClean="0"/>
              <a:t> planes traveling from one country to another use it to talk with </a:t>
            </a:r>
            <a:r>
              <a:rPr lang="en-US" altLang="zh-CN" sz="3000" b="1" dirty="0" err="1" smtClean="0"/>
              <a:t>airports.All</a:t>
            </a:r>
            <a:r>
              <a:rPr lang="en-US" altLang="zh-CN" sz="3000" b="1" dirty="0" smtClean="0"/>
              <a:t> ships sailing on the ocean call for help by radio in English. </a:t>
            </a:r>
            <a:endParaRPr lang="zh-CN" altLang="en-US" sz="30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6225" y="1169431"/>
            <a:ext cx="11072192" cy="347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It has been said that 60% of the world's radio broadcasts(</a:t>
            </a:r>
            <a:r>
              <a:rPr lang="zh-CN" altLang="en-US" sz="3000" b="1" dirty="0" smtClean="0"/>
              <a:t>广播节目</a:t>
            </a:r>
            <a:r>
              <a:rPr lang="en-US" altLang="zh-CN" sz="3000" b="1" dirty="0" smtClean="0"/>
              <a:t>) and 70% of the mail are in </a:t>
            </a:r>
            <a:r>
              <a:rPr lang="en-US" altLang="zh-CN" sz="3000" b="1" dirty="0" err="1" smtClean="0"/>
              <a:t>English.At</a:t>
            </a:r>
            <a:r>
              <a:rPr lang="en-US" altLang="zh-CN" sz="3000" b="1" dirty="0" smtClean="0"/>
              <a:t> international sports, and at talks of writers and artists all around the world, English is the language which is most commonly used and most widely understood.</a:t>
            </a:r>
            <a:endParaRPr lang="zh-CN" altLang="en-US" sz="30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6225" y="1169431"/>
            <a:ext cx="11072192" cy="347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1030">
              <a:lnSpc>
                <a:spcPct val="150000"/>
              </a:lnSpc>
            </a:pPr>
            <a:r>
              <a:rPr lang="en-US" altLang="zh-CN" sz="3000" b="1" dirty="0" smtClean="0"/>
              <a:t>English has, in fact, become the language of international cooperation(</a:t>
            </a:r>
            <a:r>
              <a:rPr lang="zh-CN" altLang="en-US" sz="3000" b="1" dirty="0" smtClean="0"/>
              <a:t>合作</a:t>
            </a:r>
            <a:r>
              <a:rPr lang="en-US" altLang="zh-CN" sz="3000" b="1" dirty="0" smtClean="0"/>
              <a:t>) and </a:t>
            </a:r>
            <a:r>
              <a:rPr lang="en-US" altLang="zh-CN" sz="3000" b="1" dirty="0" err="1" smtClean="0"/>
              <a:t>technology.The</a:t>
            </a:r>
            <a:r>
              <a:rPr lang="en-US" altLang="zh-CN" sz="3000" b="1" dirty="0" smtClean="0"/>
              <a:t> most advanced(</a:t>
            </a:r>
            <a:r>
              <a:rPr lang="zh-CN" altLang="en-US" sz="3000" b="1" dirty="0" smtClean="0"/>
              <a:t>先进的</a:t>
            </a:r>
            <a:r>
              <a:rPr lang="en-US" altLang="zh-CN" sz="3000" b="1" dirty="0" smtClean="0"/>
              <a:t>) results in space, nuclear and computer research are published in </a:t>
            </a:r>
            <a:r>
              <a:rPr lang="en-US" altLang="zh-CN" sz="3000" b="1" dirty="0" err="1" smtClean="0"/>
              <a:t>English.A</a:t>
            </a:r>
            <a:r>
              <a:rPr lang="en-US" altLang="zh-CN" sz="3000" b="1" dirty="0" smtClean="0"/>
              <a:t> scientist who speaks and writes in English is in closer touch with the scientists in other countries than one who doesn't.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01" y="1089286"/>
            <a:ext cx="11072192" cy="415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38580" indent="-1338580">
              <a:lnSpc>
                <a:spcPct val="150000"/>
              </a:lnSpc>
            </a:pPr>
            <a:r>
              <a:rPr lang="en-US" sz="3000" b="1" dirty="0" smtClean="0"/>
              <a:t>(　　)1.When you travel in Pakistan, Nigeria and Singapore, you ________．</a:t>
            </a:r>
          </a:p>
          <a:p>
            <a:pPr indent="1338580">
              <a:lnSpc>
                <a:spcPct val="150000"/>
              </a:lnSpc>
            </a:pPr>
            <a:r>
              <a:rPr lang="en-US" sz="3000" b="1" dirty="0" err="1" smtClean="0"/>
              <a:t>A．can</a:t>
            </a:r>
            <a:r>
              <a:rPr lang="en-US" sz="3000" b="1" dirty="0" smtClean="0"/>
              <a:t> speak English</a:t>
            </a:r>
          </a:p>
          <a:p>
            <a:pPr indent="1338580">
              <a:lnSpc>
                <a:spcPct val="150000"/>
              </a:lnSpc>
            </a:pPr>
            <a:r>
              <a:rPr lang="en-US" sz="3000" b="1" dirty="0" err="1" smtClean="0"/>
              <a:t>B．can't</a:t>
            </a:r>
            <a:r>
              <a:rPr lang="en-US" sz="3000" b="1" dirty="0" smtClean="0"/>
              <a:t> speak English</a:t>
            </a:r>
          </a:p>
          <a:p>
            <a:pPr indent="1338580">
              <a:lnSpc>
                <a:spcPct val="150000"/>
              </a:lnSpc>
            </a:pPr>
            <a:r>
              <a:rPr lang="en-US" sz="3000" b="1" dirty="0" err="1" smtClean="0"/>
              <a:t>C．can't</a:t>
            </a:r>
            <a:r>
              <a:rPr lang="en-US" sz="3000" b="1" dirty="0" smtClean="0"/>
              <a:t> speak English or Chinese</a:t>
            </a:r>
          </a:p>
          <a:p>
            <a:pPr marL="1338580">
              <a:lnSpc>
                <a:spcPct val="150000"/>
              </a:lnSpc>
            </a:pPr>
            <a:r>
              <a:rPr lang="en-US" sz="3000" b="1" dirty="0" err="1" smtClean="0"/>
              <a:t>D．must</a:t>
            </a:r>
            <a:r>
              <a:rPr lang="en-US" sz="3000" b="1" dirty="0" smtClean="0"/>
              <a:t> speak English</a:t>
            </a:r>
          </a:p>
        </p:txBody>
      </p:sp>
      <p:sp>
        <p:nvSpPr>
          <p:cNvPr id="5" name="矩形 4"/>
          <p:cNvSpPr/>
          <p:nvPr/>
        </p:nvSpPr>
        <p:spPr>
          <a:xfrm>
            <a:off x="1045389" y="1193668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57C6CF"/>
                </a:solidFill>
              </a:rPr>
              <a:t>A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8400" y="1089286"/>
            <a:ext cx="11583599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　　)2.English is spoken as ________ language in India.</a:t>
            </a:r>
          </a:p>
          <a:p>
            <a:pPr marL="1338580">
              <a:lnSpc>
                <a:spcPct val="150000"/>
              </a:lnSpc>
            </a:pPr>
            <a:r>
              <a:rPr lang="en-US" sz="3000" b="1" dirty="0" err="1" smtClean="0"/>
              <a:t>A．their</a:t>
            </a:r>
            <a:r>
              <a:rPr lang="en-US" sz="3000" b="1" dirty="0" smtClean="0"/>
              <a:t> first  			</a:t>
            </a:r>
            <a:r>
              <a:rPr lang="en-US" sz="3000" b="1" dirty="0" err="1" smtClean="0"/>
              <a:t>B．a</a:t>
            </a:r>
            <a:r>
              <a:rPr lang="en-US" sz="3000" b="1" dirty="0" smtClean="0"/>
              <a:t> second</a:t>
            </a:r>
          </a:p>
          <a:p>
            <a:pPr marL="1338580">
              <a:lnSpc>
                <a:spcPct val="150000"/>
              </a:lnSpc>
            </a:pPr>
            <a:r>
              <a:rPr lang="en-US" sz="3000" b="1" dirty="0" err="1" smtClean="0"/>
              <a:t>C．a</a:t>
            </a:r>
            <a:r>
              <a:rPr lang="en-US" sz="3000" b="1" dirty="0" smtClean="0"/>
              <a:t> foreign  			</a:t>
            </a:r>
            <a:r>
              <a:rPr lang="en-US" sz="3000" b="1" dirty="0" err="1" smtClean="0"/>
              <a:t>D．a</a:t>
            </a:r>
            <a:r>
              <a:rPr lang="en-US" sz="3000" b="1" dirty="0" smtClean="0"/>
              <a:t> difficult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(　　)3.If a scientist can speak and write in English, he or she ____．</a:t>
            </a:r>
          </a:p>
          <a:p>
            <a:pPr marL="1338580">
              <a:lnSpc>
                <a:spcPct val="150000"/>
              </a:lnSpc>
            </a:pPr>
            <a:r>
              <a:rPr lang="en-US" sz="3000" b="1" dirty="0" err="1" smtClean="0"/>
              <a:t>A．can</a:t>
            </a:r>
            <a:r>
              <a:rPr lang="en-US" sz="3000" b="1" dirty="0" smtClean="0"/>
              <a:t> take part in an international </a:t>
            </a:r>
            <a:r>
              <a:rPr lang="en-US" sz="3000" b="1" dirty="0" err="1" smtClean="0"/>
              <a:t>sportsmeeting</a:t>
            </a:r>
            <a:endParaRPr lang="en-US" sz="3000" b="1" dirty="0" smtClean="0"/>
          </a:p>
          <a:p>
            <a:pPr marL="1338580">
              <a:lnSpc>
                <a:spcPct val="150000"/>
              </a:lnSpc>
            </a:pPr>
            <a:r>
              <a:rPr lang="en-US" sz="3000" b="1" dirty="0" err="1" smtClean="0"/>
              <a:t>B．will</a:t>
            </a:r>
            <a:r>
              <a:rPr lang="en-US" sz="3000" b="1" dirty="0" smtClean="0"/>
              <a:t> be able to publish some </a:t>
            </a:r>
            <a:r>
              <a:rPr lang="en-US" sz="3000" b="1" dirty="0" err="1" smtClean="0"/>
              <a:t>sciencebooks</a:t>
            </a:r>
            <a:endParaRPr lang="en-US" sz="3000" b="1" dirty="0" smtClean="0"/>
          </a:p>
          <a:p>
            <a:pPr marL="1338580">
              <a:lnSpc>
                <a:spcPct val="150000"/>
              </a:lnSpc>
            </a:pPr>
            <a:r>
              <a:rPr lang="en-US" sz="3000" b="1" dirty="0" err="1" smtClean="0"/>
              <a:t>C．will</a:t>
            </a:r>
            <a:r>
              <a:rPr lang="en-US" sz="3000" b="1" dirty="0" smtClean="0"/>
              <a:t> be able to learn and understand more</a:t>
            </a:r>
          </a:p>
          <a:p>
            <a:pPr marL="1338580">
              <a:lnSpc>
                <a:spcPct val="150000"/>
              </a:lnSpc>
            </a:pPr>
            <a:r>
              <a:rPr lang="en-US" sz="3000" b="1" dirty="0" err="1" smtClean="0"/>
              <a:t>D．may</a:t>
            </a:r>
            <a:r>
              <a:rPr lang="en-US" sz="3000" b="1" dirty="0" smtClean="0"/>
              <a:t> travel to many countries in </a:t>
            </a:r>
            <a:r>
              <a:rPr lang="en-US" sz="3000" b="1" dirty="0" err="1" smtClean="0"/>
              <a:t>theworld</a:t>
            </a:r>
            <a:endParaRPr lang="en-US" sz="3000" b="1" dirty="0" smtClean="0"/>
          </a:p>
        </p:txBody>
      </p:sp>
      <p:sp>
        <p:nvSpPr>
          <p:cNvPr id="5" name="矩形 4"/>
          <p:cNvSpPr/>
          <p:nvPr/>
        </p:nvSpPr>
        <p:spPr>
          <a:xfrm>
            <a:off x="1045389" y="1193668"/>
            <a:ext cx="38985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57C6CF"/>
                </a:solidFill>
              </a:rPr>
              <a:t>B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22691" y="3252689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57C6CF"/>
                </a:solidFill>
              </a:rPr>
              <a:t>C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8400" y="1089286"/>
            <a:ext cx="11583599" cy="346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　　)4.If we know English, we'll be able to ________．</a:t>
            </a:r>
          </a:p>
          <a:p>
            <a:pPr marL="1338580">
              <a:lnSpc>
                <a:spcPct val="150000"/>
              </a:lnSpc>
            </a:pPr>
            <a:r>
              <a:rPr lang="en-US" sz="3000" b="1" dirty="0" err="1" smtClean="0"/>
              <a:t>A．read</a:t>
            </a:r>
            <a:r>
              <a:rPr lang="en-US" sz="3000" b="1" dirty="0" smtClean="0"/>
              <a:t> many science magazines in </a:t>
            </a:r>
            <a:r>
              <a:rPr lang="en-US" sz="3000" b="1" dirty="0" err="1" smtClean="0"/>
              <a:t>theworld</a:t>
            </a:r>
            <a:endParaRPr lang="en-US" sz="3000" b="1" dirty="0" smtClean="0"/>
          </a:p>
          <a:p>
            <a:pPr marL="1338580">
              <a:lnSpc>
                <a:spcPct val="150000"/>
              </a:lnSpc>
            </a:pPr>
            <a:r>
              <a:rPr lang="en-US" sz="3000" b="1" dirty="0" err="1" smtClean="0"/>
              <a:t>B．become</a:t>
            </a:r>
            <a:r>
              <a:rPr lang="en-US" sz="3000" b="1" dirty="0" smtClean="0"/>
              <a:t> scientists in the future</a:t>
            </a:r>
          </a:p>
          <a:p>
            <a:pPr marL="1338580">
              <a:lnSpc>
                <a:spcPct val="150000"/>
              </a:lnSpc>
            </a:pPr>
            <a:r>
              <a:rPr lang="en-US" sz="3000" b="1" dirty="0" err="1" smtClean="0"/>
              <a:t>C．work</a:t>
            </a:r>
            <a:r>
              <a:rPr lang="en-US" sz="3000" b="1" dirty="0" smtClean="0"/>
              <a:t> with scientists and make things even better</a:t>
            </a:r>
          </a:p>
          <a:p>
            <a:pPr marL="1338580">
              <a:lnSpc>
                <a:spcPct val="150000"/>
              </a:lnSpc>
            </a:pPr>
            <a:r>
              <a:rPr lang="en-US" sz="3000" b="1" dirty="0" err="1" smtClean="0"/>
              <a:t>D．do</a:t>
            </a:r>
            <a:r>
              <a:rPr lang="en-US" sz="3000" b="1" dirty="0" smtClean="0"/>
              <a:t> everything better than before</a:t>
            </a:r>
          </a:p>
        </p:txBody>
      </p:sp>
      <p:sp>
        <p:nvSpPr>
          <p:cNvPr id="5" name="矩形 4"/>
          <p:cNvSpPr/>
          <p:nvPr/>
        </p:nvSpPr>
        <p:spPr>
          <a:xfrm>
            <a:off x="1045389" y="1193668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57C6CF"/>
                </a:solidFill>
              </a:rPr>
              <a:t>A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52705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52705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16226" y="1391485"/>
            <a:ext cx="10162022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2300" indent="-62230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The expression________ her face helps me to know her mood.</a:t>
            </a:r>
          </a:p>
          <a:p>
            <a:pPr marL="622300" indent="-62230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Could you tell me the secret ________ language learning?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259973" y="1439887"/>
            <a:ext cx="510076" cy="579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410355" y="2843589"/>
            <a:ext cx="441146" cy="579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400" b="1" dirty="0" smtClean="0">
                <a:solidFill>
                  <a:srgbClr val="57C6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616226" y="1232454"/>
            <a:ext cx="10714382" cy="5632311"/>
            <a:chOff x="616226" y="1232454"/>
            <a:chExt cx="10714382" cy="5632311"/>
          </a:xfrm>
        </p:grpSpPr>
        <p:sp>
          <p:nvSpPr>
            <p:cNvPr id="10" name="TextBox 9"/>
            <p:cNvSpPr txBox="1"/>
            <p:nvPr/>
          </p:nvSpPr>
          <p:spPr>
            <a:xfrm>
              <a:off x="616226" y="1232454"/>
              <a:ext cx="10714382" cy="5632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Ⅱ.</a:t>
              </a:r>
              <a:r>
                <a:rPr lang="zh-CN" altLang="en-US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从方框中选单词并用其适当形式填空</a:t>
              </a:r>
              <a:endPara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endPara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marL="621030" indent="-621030">
                <a:lnSpc>
                  <a:spcPct val="150000"/>
                </a:lnSpc>
              </a:pPr>
              <a:r>
                <a:rPr lang="en-US" altLang="zh-CN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zh-CN" altLang="en-US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．</a:t>
              </a:r>
              <a:r>
                <a:rPr lang="en-US" altLang="zh-CN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Mary memorizes the long sentences by ________ them over and over again.</a:t>
              </a:r>
            </a:p>
            <a:p>
              <a:pPr marL="621030" indent="-621030">
                <a:lnSpc>
                  <a:spcPct val="150000"/>
                </a:lnSpc>
              </a:pPr>
              <a:r>
                <a:rPr lang="en-US" altLang="zh-CN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en-US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．</a:t>
              </a:r>
              <a:r>
                <a:rPr lang="en-US" altLang="zh-CN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She is very outgoing and she often tells all her ________ to her best friend.</a:t>
              </a:r>
            </a:p>
            <a:p>
              <a:pPr marL="621030" indent="-621030">
                <a:lnSpc>
                  <a:spcPct val="150000"/>
                </a:lnSpc>
              </a:pPr>
              <a:r>
                <a:rPr lang="en-US" altLang="zh-CN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zh-CN" altLang="en-US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．</a:t>
              </a:r>
              <a:r>
                <a:rPr lang="en-US" altLang="zh-CN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I will read the sentence ________ first and then you do the same.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83972" y="2073728"/>
              <a:ext cx="7151914" cy="5539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secret, discover, repeat, memory, pattern</a:t>
              </a:r>
              <a:endParaRPr lang="zh-CN" altLang="en-US" sz="3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67540" y="2642966"/>
            <a:ext cx="1426224" cy="579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repeating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985529" y="3951885"/>
            <a:ext cx="1121856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secrets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9696" y="5395781"/>
            <a:ext cx="1484702" cy="579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pattern(s)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616226" y="1232454"/>
            <a:ext cx="10714382" cy="4247317"/>
            <a:chOff x="616226" y="1232454"/>
            <a:chExt cx="10714382" cy="4247317"/>
          </a:xfrm>
        </p:grpSpPr>
        <p:sp>
          <p:nvSpPr>
            <p:cNvPr id="6" name="TextBox 5"/>
            <p:cNvSpPr txBox="1"/>
            <p:nvPr/>
          </p:nvSpPr>
          <p:spPr>
            <a:xfrm>
              <a:off x="616226" y="1232454"/>
              <a:ext cx="10714382" cy="4247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Ⅱ.</a:t>
              </a:r>
              <a:r>
                <a:rPr lang="zh-CN" altLang="en-US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从方框中选单词并用其适当形式填空</a:t>
              </a:r>
              <a:endPara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endPara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marL="621030" indent="-621030">
                <a:lnSpc>
                  <a:spcPct val="150000"/>
                </a:lnSpc>
              </a:pPr>
              <a:r>
                <a:rPr lang="en-US" altLang="zh-CN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r>
                <a:rPr lang="zh-CN" altLang="en-US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．</a:t>
              </a:r>
              <a:r>
                <a:rPr lang="en-US" altLang="zh-CN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It is known that Columbus ________ the New Continent(</a:t>
              </a:r>
              <a:r>
                <a:rPr lang="zh-CN" altLang="en-US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大陆</a:t>
              </a:r>
              <a:r>
                <a:rPr lang="en-US" altLang="zh-CN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) in 1492.</a:t>
              </a:r>
            </a:p>
            <a:p>
              <a:pPr marL="621030" indent="-621030">
                <a:lnSpc>
                  <a:spcPct val="150000"/>
                </a:lnSpc>
              </a:pPr>
              <a:r>
                <a:rPr lang="en-US" altLang="zh-CN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  <a:r>
                <a:rPr lang="zh-CN" altLang="en-US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．</a:t>
              </a:r>
              <a:r>
                <a:rPr lang="en-US" altLang="zh-CN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Many people will think of their sweet ________ of their hometowns when they are far away from home.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83972" y="2073728"/>
              <a:ext cx="7151914" cy="5539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secret, discover, repeat, memory, pattern</a:t>
              </a:r>
              <a:endParaRPr lang="zh-CN" altLang="en-US" sz="3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727075" y="2632452"/>
            <a:ext cx="1580113" cy="579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discovered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456794" y="4026638"/>
            <a:ext cx="1465466" cy="579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memories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26165" y="934280"/>
            <a:ext cx="1104702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Ⅲ.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．因为大雨，他们不能去参加晚会了。</a:t>
            </a:r>
          </a:p>
          <a:p>
            <a:pPr marL="621030">
              <a:lnSpc>
                <a:spcPct val="150000"/>
              </a:lnSpc>
            </a:pPr>
            <a:r>
              <a:rPr 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They couldn't go to the party ________ ________ the heavy rain.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2．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因为他不擅长英语，所以经常在语法方面犯错误。</a:t>
            </a:r>
          </a:p>
          <a:p>
            <a:pPr marL="621030">
              <a:lnSpc>
                <a:spcPct val="150000"/>
              </a:lnSpc>
            </a:pPr>
            <a:r>
              <a:rPr 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He is not good at English so he often ________ ________ in ________．</a:t>
            </a:r>
            <a:endParaRPr lang="zh-CN" altLang="en-US" sz="30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297270" y="2357064"/>
            <a:ext cx="2601801" cy="579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because            of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22612" y="4182267"/>
            <a:ext cx="9568543" cy="15696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                                                  makes        mistakes</a:t>
            </a: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grammar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75860" y="932846"/>
            <a:ext cx="10714382" cy="5549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．汤姆跑得如此快以至于我不能赶上他。</a:t>
            </a:r>
          </a:p>
          <a:p>
            <a:pPr marL="62103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Tom ran ________ quickly ________ I couldn't catch up with him.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．看英语节目是学习英语的一个好方法。</a:t>
            </a:r>
          </a:p>
          <a:p>
            <a:pPr marL="62103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________ English programs ________ a good way to learn English.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．对我来说，学好物理和化学很容易。</a:t>
            </a:r>
          </a:p>
          <a:p>
            <a:pPr marL="62103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It is very easy for me to learn ________ and ________ well.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29000" y="1643991"/>
            <a:ext cx="3935186" cy="579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                                 that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89565" y="3574899"/>
            <a:ext cx="6333849" cy="7180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Watching                                                    is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449786" y="5637742"/>
            <a:ext cx="3712028" cy="7180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physics                chemistry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556143" y="972820"/>
            <a:ext cx="4065555" cy="584835"/>
            <a:chOff x="890" y="1532"/>
            <a:chExt cx="4478" cy="921"/>
          </a:xfrm>
        </p:grpSpPr>
        <p:pic>
          <p:nvPicPr>
            <p:cNvPr id="17" name="图片 16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90" y="1552"/>
              <a:ext cx="4478" cy="882"/>
            </a:xfrm>
            <a:prstGeom prst="rect">
              <a:avLst/>
            </a:prstGeom>
          </p:spPr>
        </p:pic>
        <p:sp>
          <p:nvSpPr>
            <p:cNvPr id="18" name="文本框 3"/>
            <p:cNvSpPr txBox="1"/>
            <p:nvPr/>
          </p:nvSpPr>
          <p:spPr>
            <a:xfrm>
              <a:off x="1156" y="1532"/>
              <a:ext cx="3489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B  </a:t>
              </a:r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知识综合运用　　　　　　　　　　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75861" y="1769165"/>
            <a:ext cx="10734261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IV</a:t>
            </a:r>
            <a:r>
              <a:rPr 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单项填空</a:t>
            </a:r>
            <a:endParaRPr lang="en-US" altLang="zh-CN" sz="30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1338580" indent="-133858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)1.I found ________ difficult to work out this problem by myself.</a:t>
            </a:r>
          </a:p>
          <a:p>
            <a:pPr marL="133858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it  				B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me</a:t>
            </a:r>
          </a:p>
          <a:p>
            <a:pPr marL="133858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that  			D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this</a:t>
            </a:r>
          </a:p>
        </p:txBody>
      </p:sp>
      <p:sp>
        <p:nvSpPr>
          <p:cNvPr id="10" name="矩形 9"/>
          <p:cNvSpPr/>
          <p:nvPr/>
        </p:nvSpPr>
        <p:spPr>
          <a:xfrm>
            <a:off x="1086367" y="2596158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57C6CF"/>
                </a:solidFill>
              </a:rPr>
              <a:t>A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46653" y="1165626"/>
            <a:ext cx="11072192" cy="346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38580" indent="-1338580">
              <a:lnSpc>
                <a:spcPct val="150000"/>
              </a:lnSpc>
            </a:pPr>
            <a:r>
              <a:rPr lang="en-US" altLang="zh-CN" sz="3000" b="1" dirty="0" smtClean="0"/>
              <a:t>(</a:t>
            </a:r>
            <a:r>
              <a:rPr lang="zh-CN" altLang="en-US" sz="3000" b="1" dirty="0" smtClean="0"/>
              <a:t>　　</a:t>
            </a:r>
            <a:r>
              <a:rPr lang="en-US" altLang="zh-CN" sz="3000" b="1" dirty="0" smtClean="0"/>
              <a:t>)2.[2017·</a:t>
            </a:r>
            <a:r>
              <a:rPr lang="zh-CN" altLang="en-US" sz="3000" b="1" dirty="0" smtClean="0"/>
              <a:t>黄石</a:t>
            </a:r>
            <a:r>
              <a:rPr lang="en-US" altLang="zh-CN" sz="3000" b="1" dirty="0" smtClean="0"/>
              <a:t>]________ riding shared bikes(</a:t>
            </a:r>
            <a:r>
              <a:rPr lang="zh-CN" altLang="en-US" sz="3000" b="1" dirty="0" smtClean="0"/>
              <a:t>共享单车</a:t>
            </a:r>
            <a:r>
              <a:rPr lang="en-US" altLang="zh-CN" sz="3000" b="1" dirty="0" smtClean="0"/>
              <a:t>) is an environmentally friendly way to travel, many of the bikes are thrown everywhere.</a:t>
            </a:r>
          </a:p>
          <a:p>
            <a:pPr marL="1338580">
              <a:lnSpc>
                <a:spcPct val="150000"/>
              </a:lnSpc>
            </a:pPr>
            <a:r>
              <a:rPr lang="en-US" altLang="zh-CN" sz="3000" b="1" dirty="0" smtClean="0"/>
              <a:t>A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Although  			B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As</a:t>
            </a:r>
          </a:p>
          <a:p>
            <a:pPr marL="1338580">
              <a:lnSpc>
                <a:spcPct val="150000"/>
              </a:lnSpc>
            </a:pPr>
            <a:r>
              <a:rPr lang="en-US" altLang="zh-CN" sz="3000" b="1" dirty="0" smtClean="0"/>
              <a:t>C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Unless  				D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Until</a:t>
            </a:r>
          </a:p>
        </p:txBody>
      </p:sp>
      <p:sp>
        <p:nvSpPr>
          <p:cNvPr id="3" name="矩形 2"/>
          <p:cNvSpPr/>
          <p:nvPr/>
        </p:nvSpPr>
        <p:spPr>
          <a:xfrm>
            <a:off x="987231" y="1268057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57C6CF"/>
                </a:solidFill>
              </a:rPr>
              <a:t>A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heme/theme1.xml><?xml version="1.0" encoding="utf-8"?>
<a:theme xmlns:a="http://schemas.openxmlformats.org/drawingml/2006/main" name="WWW.2PPT.COM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1126</Words>
  <Application>Microsoft Office PowerPoint</Application>
  <PresentationFormat>宽屏</PresentationFormat>
  <Paragraphs>150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6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2023-01-17T01:57:56Z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6EC027F75C82408982300D00074805CA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