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2" r:id="rId5"/>
    <p:sldId id="261" r:id="rId6"/>
    <p:sldId id="272" r:id="rId7"/>
    <p:sldId id="283" r:id="rId8"/>
    <p:sldId id="263" r:id="rId9"/>
    <p:sldId id="264" r:id="rId10"/>
    <p:sldId id="286" r:id="rId11"/>
    <p:sldId id="287" r:id="rId12"/>
    <p:sldId id="288" r:id="rId13"/>
    <p:sldId id="289" r:id="rId14"/>
    <p:sldId id="290" r:id="rId1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7FA6E-FBFB-49D9-A798-94D51972DDE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EBFD2-AA7D-4A03-AD14-EA0F7BB58FE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EBFD2-AA7D-4A03-AD14-EA0F7BB58FE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688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6623050" cy="1111250"/>
          </a:xfrm>
        </p:spPr>
        <p:txBody>
          <a:bodyPr/>
          <a:lstStyle>
            <a:lvl1pPr>
              <a:defRPr sz="4000" b="1"/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717925"/>
            <a:ext cx="6624637" cy="1008063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pPr lvl="0"/>
            <a:r>
              <a:rPr lang="zh-CN" noProof="0" smtClean="0"/>
              <a:t>单击此处编辑母版副标题样式</a:t>
            </a:r>
          </a:p>
        </p:txBody>
      </p:sp>
      <p:sp>
        <p:nvSpPr>
          <p:cNvPr id="3077" name="Rectangle 5"/>
          <p:cNvSpPr>
            <a:spLocks noGrp="1"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zh-CN"/>
          </a:p>
        </p:txBody>
      </p:sp>
      <p:sp>
        <p:nvSpPr>
          <p:cNvPr id="3078" name="Rectangle 6"/>
          <p:cNvSpPr>
            <a:spLocks noGrp="1" noChangeArrowheads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7ECC9F22-C74D-4A78-B78B-387276B5C8B5}" type="slidenum">
              <a:rPr lang="zh-CN" altLang="zh-CN" sz="1400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D77E3-B746-4FAC-8C10-1D1999F9C16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69EDDD-DAD5-4746-857E-7CDC5950BA0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CADCB-E70D-4DDF-BA09-BE336FC82F0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605BA-BFAB-454E-AB6F-8CE33D0563D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0FB0C-8163-4A76-B542-8D6398766C4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11E95-9D89-4BE7-8E99-3698F585224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5EDB8D-17B7-4F63-8661-0AE012FED00A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1226B-5713-4850-8C93-AAF3B2D09EB2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5BCA97-BE7F-4316-B79F-D6DFCFEE2816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6AB04-F784-4104-9CBF-F04D855CD4F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08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zh-CN" altLang="zh-CN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0D5EF382-3234-4B18-B420-60A0C8BA968D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800000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8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800000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800000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800000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800000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800000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800000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800000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80000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95536" y="836712"/>
            <a:ext cx="4049713" cy="1111250"/>
          </a:xfrm>
        </p:spPr>
        <p:txBody>
          <a:bodyPr/>
          <a:lstStyle/>
          <a:p>
            <a:r>
              <a:rPr lang="zh-CN" altLang="en-US" sz="5400" dirty="0">
                <a:latin typeface="Comic Sans MS" panose="030F0702030302020204" pitchFamily="66" charset="0"/>
              </a:rPr>
              <a:t>Unit </a:t>
            </a:r>
            <a:r>
              <a:rPr lang="zh-CN" altLang="en-US" sz="5400" dirty="0" smtClean="0">
                <a:latin typeface="Comic Sans MS" panose="030F0702030302020204" pitchFamily="66" charset="0"/>
              </a:rPr>
              <a:t>5</a:t>
            </a:r>
            <a:endParaRPr lang="zh-CN" altLang="en-US" sz="5400" dirty="0">
              <a:latin typeface="Comic Sans MS" panose="030F0702030302020204" pitchFamily="66" charset="0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23528" y="2420888"/>
            <a:ext cx="6400800" cy="1198562"/>
          </a:xfrm>
        </p:spPr>
        <p:txBody>
          <a:bodyPr/>
          <a:lstStyle/>
          <a:p>
            <a:r>
              <a:rPr lang="zh-CN" altLang="en-US" sz="5400" dirty="0">
                <a:latin typeface="Comic Sans MS" panose="030F0702030302020204" pitchFamily="66" charset="0"/>
              </a:rPr>
              <a:t>Animals in danger</a:t>
            </a:r>
          </a:p>
        </p:txBody>
      </p:sp>
      <p:sp>
        <p:nvSpPr>
          <p:cNvPr id="5" name="矩形 4"/>
          <p:cNvSpPr/>
          <p:nvPr/>
        </p:nvSpPr>
        <p:spPr>
          <a:xfrm>
            <a:off x="1016106" y="4581793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2413" y="1701800"/>
            <a:ext cx="82296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zh-CN" altLang="en-US" sz="5400" dirty="0"/>
              <a:t> Joy and Elsa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4943475"/>
            <a:ext cx="8497888" cy="143827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/>
              <a:t>    </a:t>
            </a:r>
            <a:r>
              <a:rPr lang="zh-CN" altLang="en-US" sz="2800" dirty="0"/>
              <a:t>Joy </a:t>
            </a:r>
            <a:r>
              <a:rPr lang="zh-CN" altLang="en-US" sz="2800" dirty="0">
                <a:solidFill>
                  <a:schemeClr val="accent2"/>
                </a:solidFill>
              </a:rPr>
              <a:t>worked with</a:t>
            </a:r>
            <a:r>
              <a:rPr lang="zh-CN" altLang="en-US" sz="2800" dirty="0"/>
              <a:t> wild animals. She found Elsa </a:t>
            </a:r>
            <a:r>
              <a:rPr lang="zh-CN" altLang="en-US" sz="2800" dirty="0">
                <a:solidFill>
                  <a:schemeClr val="accent2"/>
                </a:solidFill>
              </a:rPr>
              <a:t>on her way</a:t>
            </a:r>
            <a:r>
              <a:rPr lang="zh-CN" altLang="en-US" sz="2800" dirty="0"/>
              <a:t> home. Elsa's mothr died, so Joy </a:t>
            </a:r>
            <a:r>
              <a:rPr lang="zh-CN" altLang="en-US" sz="2800" dirty="0">
                <a:solidFill>
                  <a:schemeClr val="accent2"/>
                </a:solidFill>
              </a:rPr>
              <a:t>took care of</a:t>
            </a:r>
            <a:r>
              <a:rPr lang="zh-CN" altLang="en-US" sz="2800" dirty="0"/>
              <a:t> her.</a:t>
            </a:r>
          </a:p>
        </p:txBody>
      </p:sp>
      <p:pic>
        <p:nvPicPr>
          <p:cNvPr id="15363" name="Picture 3" descr="IMG_005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6513" y="117475"/>
            <a:ext cx="9074150" cy="453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5157788"/>
            <a:ext cx="8229600" cy="1439862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/>
              <a:t>   </a:t>
            </a:r>
            <a:r>
              <a:rPr lang="zh-CN" altLang="en-US" sz="2800" dirty="0"/>
              <a:t> One day,Joy and Elsa </a:t>
            </a:r>
            <a:r>
              <a:rPr lang="zh-CN" altLang="en-US" sz="2800" dirty="0">
                <a:solidFill>
                  <a:schemeClr val="accent2"/>
                </a:solidFill>
              </a:rPr>
              <a:t>went for a walk</a:t>
            </a:r>
            <a:r>
              <a:rPr lang="zh-CN" altLang="en-US" sz="2800" dirty="0"/>
              <a:t>. They saw a rhino. Elsa </a:t>
            </a:r>
            <a:r>
              <a:rPr lang="zh-CN" altLang="en-US" sz="2800" dirty="0">
                <a:solidFill>
                  <a:schemeClr val="accent2"/>
                </a:solidFill>
              </a:rPr>
              <a:t>drove away</a:t>
            </a:r>
            <a:r>
              <a:rPr lang="zh-CN" altLang="en-US" sz="2800" dirty="0"/>
              <a:t> the rhino and saved Joy.</a:t>
            </a:r>
          </a:p>
        </p:txBody>
      </p:sp>
      <p:pic>
        <p:nvPicPr>
          <p:cNvPr id="16387" name="Picture 3" descr="IMG_005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2413" y="44450"/>
            <a:ext cx="8856662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5229225"/>
            <a:ext cx="8229600" cy="144145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/>
              <a:t>   </a:t>
            </a:r>
            <a:r>
              <a:rPr lang="zh-CN" altLang="en-US" sz="2800" dirty="0"/>
              <a:t> Joy and Elsa lived together </a:t>
            </a:r>
            <a:r>
              <a:rPr lang="zh-CN" altLang="en-US" sz="2800" dirty="0">
                <a:solidFill>
                  <a:schemeClr val="accent2"/>
                </a:solidFill>
              </a:rPr>
              <a:t>foy many months</a:t>
            </a:r>
            <a:r>
              <a:rPr lang="zh-CN" altLang="en-US" sz="2800" dirty="0"/>
              <a:t>. Elsa </a:t>
            </a:r>
            <a:r>
              <a:rPr lang="zh-CN" altLang="en-US" sz="2800" dirty="0">
                <a:solidFill>
                  <a:schemeClr val="accent2"/>
                </a:solidFill>
              </a:rPr>
              <a:t>grew up</a:t>
            </a:r>
            <a:r>
              <a:rPr lang="zh-CN" altLang="en-US" sz="2800" dirty="0"/>
              <a:t> and learned a lot. Then Joy </a:t>
            </a:r>
            <a:r>
              <a:rPr lang="zh-CN" altLang="en-US" sz="2800" dirty="0">
                <a:solidFill>
                  <a:schemeClr val="accent2"/>
                </a:solidFill>
              </a:rPr>
              <a:t>sent her back to</a:t>
            </a:r>
            <a:r>
              <a:rPr lang="zh-CN" altLang="en-US" sz="2800" dirty="0"/>
              <a:t> the wild.</a:t>
            </a:r>
          </a:p>
        </p:txBody>
      </p:sp>
      <p:pic>
        <p:nvPicPr>
          <p:cNvPr id="17411" name="Picture 3" descr="IMG_005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588"/>
            <a:ext cx="9144000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5013325"/>
            <a:ext cx="8229600" cy="1439863"/>
          </a:xfrm>
        </p:spPr>
        <p:txBody>
          <a:bodyPr/>
          <a:lstStyle/>
          <a:p>
            <a:r>
              <a:rPr lang="zh-CN" altLang="en-US" sz="2800" dirty="0"/>
              <a:t>Three years later, Joy saw Elsa again. Elsa had three babies. Joy </a:t>
            </a:r>
            <a:r>
              <a:rPr lang="zh-CN" altLang="en-US" sz="2800" dirty="0">
                <a:solidFill>
                  <a:schemeClr val="accent2"/>
                </a:solidFill>
              </a:rPr>
              <a:t>was very happy to</a:t>
            </a:r>
            <a:r>
              <a:rPr lang="zh-CN" altLang="en-US" sz="2800" dirty="0"/>
              <a:t> see her.</a:t>
            </a:r>
          </a:p>
        </p:txBody>
      </p:sp>
      <p:pic>
        <p:nvPicPr>
          <p:cNvPr id="18435" name="Picture 3" descr="IMG_006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588"/>
            <a:ext cx="91440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t01590b539da59bcf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692150"/>
            <a:ext cx="6161087" cy="461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1588" y="1125538"/>
            <a:ext cx="3062287" cy="2160587"/>
          </a:xfrm>
          <a:prstGeom prst="cloudCallout">
            <a:avLst>
              <a:gd name="adj1" fmla="val -31278"/>
              <a:gd name="adj2" fmla="val 35681"/>
            </a:avLst>
          </a:prstGeom>
          <a:solidFill>
            <a:srgbClr val="FFCC00">
              <a:alpha val="46999"/>
            </a:srgbClr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170" tIns="46990" rIns="90170" bIns="46990" anchor="ctr"/>
          <a:lstStyle/>
          <a:p>
            <a:pPr algn="ctr"/>
            <a:r>
              <a:rPr lang="zh-CN" altLang="en-US" sz="6000" dirty="0">
                <a:solidFill>
                  <a:srgbClr val="FF0000"/>
                </a:solidFill>
              </a:rPr>
              <a:t>panda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1260475" y="5876925"/>
            <a:ext cx="4321175" cy="431800"/>
          </a:xfrm>
          <a:prstGeom prst="flowChartTerminator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9388" y="4941888"/>
            <a:ext cx="5472112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u="sng" dirty="0"/>
              <a:t>In the past</a:t>
            </a:r>
            <a:r>
              <a:rPr lang="zh-CN" altLang="en-US" sz="2800" dirty="0"/>
              <a:t>, </a:t>
            </a:r>
            <a:r>
              <a:rPr lang="zh-CN" altLang="en-US" sz="2800" dirty="0">
                <a:solidFill>
                  <a:srgbClr val="FF0000"/>
                </a:solidFill>
              </a:rPr>
              <a:t>there were</a:t>
            </a:r>
            <a:r>
              <a:rPr lang="zh-CN" altLang="en-US" sz="2800" dirty="0"/>
              <a:t> many pandas, but </a:t>
            </a:r>
            <a:r>
              <a:rPr lang="zh-CN" altLang="en-US" sz="2800" u="sng" dirty="0"/>
              <a:t>now</a:t>
            </a:r>
            <a:r>
              <a:rPr lang="zh-CN" altLang="en-US" sz="2800" dirty="0"/>
              <a:t> </a:t>
            </a:r>
            <a:r>
              <a:rPr lang="zh-CN" altLang="en-US" sz="2800" dirty="0">
                <a:solidFill>
                  <a:srgbClr val="FF0000"/>
                </a:solidFill>
              </a:rPr>
              <a:t>there are</a:t>
            </a:r>
            <a:r>
              <a:rPr lang="zh-CN" altLang="en-US" sz="2800" dirty="0"/>
              <a:t> only about one thousand six hundred pandas in the wild.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513" y="2492375"/>
            <a:ext cx="3240087" cy="295275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/>
              <a:t>   </a:t>
            </a:r>
            <a:r>
              <a:rPr lang="zh-CN" altLang="en-US" sz="2800" dirty="0"/>
              <a:t> </a:t>
            </a:r>
            <a:r>
              <a:rPr lang="zh-CN" altLang="en-US" sz="2800" u="sng" dirty="0"/>
              <a:t>In the past</a:t>
            </a:r>
            <a:r>
              <a:rPr lang="zh-CN" altLang="en-US" sz="2800" dirty="0"/>
              <a:t>, </a:t>
            </a:r>
            <a:r>
              <a:rPr lang="zh-CN" altLang="en-US" sz="2800" dirty="0">
                <a:solidFill>
                  <a:srgbClr val="FF0000"/>
                </a:solidFill>
              </a:rPr>
              <a:t>there were</a:t>
            </a:r>
            <a:r>
              <a:rPr lang="zh-CN" altLang="en-US" sz="2800" dirty="0"/>
              <a:t> many south china tigers, but </a:t>
            </a:r>
            <a:r>
              <a:rPr lang="zh-CN" altLang="en-US" sz="2800" u="sng" dirty="0"/>
              <a:t>now</a:t>
            </a:r>
            <a:r>
              <a:rPr lang="zh-CN" altLang="en-US" sz="2800" dirty="0"/>
              <a:t> </a:t>
            </a:r>
            <a:r>
              <a:rPr lang="zh-CN" altLang="en-US" sz="2800" dirty="0">
                <a:solidFill>
                  <a:srgbClr val="FF0000"/>
                </a:solidFill>
              </a:rPr>
              <a:t>there are</a:t>
            </a:r>
            <a:r>
              <a:rPr lang="zh-CN" altLang="en-US" sz="2800" dirty="0"/>
              <a:t> only about thirty in the wild.</a:t>
            </a:r>
          </a:p>
        </p:txBody>
      </p:sp>
      <p:pic>
        <p:nvPicPr>
          <p:cNvPr id="7171" name="Picture 3" descr="t01a3ff5f3c201ac3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9625" y="476250"/>
            <a:ext cx="5472113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107950" y="44450"/>
            <a:ext cx="3024188" cy="1728788"/>
          </a:xfrm>
          <a:prstGeom prst="cloudCallout">
            <a:avLst>
              <a:gd name="adj1" fmla="val 48333"/>
              <a:gd name="adj2" fmla="val -12509"/>
            </a:avLst>
          </a:prstGeom>
          <a:solidFill>
            <a:srgbClr val="FFCC00">
              <a:alpha val="53999"/>
            </a:srgbClr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170" tIns="46990" rIns="90170" bIns="46990" anchor="ctr"/>
          <a:lstStyle/>
          <a:p>
            <a:pPr algn="ctr"/>
            <a:r>
              <a:rPr lang="zh-CN" altLang="en-US" sz="7200" dirty="0">
                <a:solidFill>
                  <a:srgbClr val="FF0000"/>
                </a:solidFill>
              </a:rPr>
              <a:t>tiger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3203575" y="5805488"/>
            <a:ext cx="2232025" cy="360362"/>
          </a:xfrm>
          <a:prstGeom prst="flowChartTerminator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908175" y="5014913"/>
            <a:ext cx="6048375" cy="15113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 dirty="0"/>
              <a:t>    </a:t>
            </a:r>
            <a:r>
              <a:rPr lang="zh-CN" altLang="en-US" sz="2800" u="sng" dirty="0"/>
              <a:t>In the past</a:t>
            </a:r>
            <a:r>
              <a:rPr lang="zh-CN" altLang="en-US" sz="2800" dirty="0"/>
              <a:t>, </a:t>
            </a:r>
            <a:r>
              <a:rPr lang="zh-CN" altLang="en-US" sz="2800" dirty="0">
                <a:solidFill>
                  <a:srgbClr val="FF0000"/>
                </a:solidFill>
              </a:rPr>
              <a:t>there were </a:t>
            </a:r>
            <a:r>
              <a:rPr lang="zh-CN" altLang="en-US" sz="2800" dirty="0"/>
              <a:t>many blue whales, but </a:t>
            </a:r>
            <a:r>
              <a:rPr lang="zh-CN" altLang="en-US" sz="2800" u="sng" dirty="0"/>
              <a:t>now</a:t>
            </a:r>
            <a:r>
              <a:rPr lang="zh-CN" altLang="en-US" sz="2800" dirty="0"/>
              <a:t> </a:t>
            </a:r>
            <a:r>
              <a:rPr lang="zh-CN" altLang="en-US" sz="2800" dirty="0">
                <a:solidFill>
                  <a:srgbClr val="FF0000"/>
                </a:solidFill>
              </a:rPr>
              <a:t>there are</a:t>
            </a:r>
            <a:r>
              <a:rPr lang="zh-CN" altLang="en-US" sz="2800" dirty="0"/>
              <a:t> only about ten thousand in the wild.</a:t>
            </a:r>
          </a:p>
        </p:txBody>
      </p:sp>
      <p:pic>
        <p:nvPicPr>
          <p:cNvPr id="8197" name="Picture 5" descr="t01dc11c42d630a71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3525"/>
            <a:ext cx="5508625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8" name="AutoShape 6"/>
          <p:cNvSpPr>
            <a:spLocks noChangeArrowheads="1"/>
          </p:cNvSpPr>
          <p:nvPr/>
        </p:nvSpPr>
        <p:spPr bwMode="auto">
          <a:xfrm flipV="1">
            <a:off x="5940425" y="836613"/>
            <a:ext cx="3311525" cy="1798637"/>
          </a:xfrm>
          <a:prstGeom prst="cloudCallout">
            <a:avLst>
              <a:gd name="adj1" fmla="val 19250"/>
              <a:gd name="adj2" fmla="val -52051"/>
            </a:avLst>
          </a:prstGeom>
          <a:solidFill>
            <a:srgbClr val="FFCC00">
              <a:alpha val="64999"/>
            </a:srgbClr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lIns="90170" tIns="46990" rIns="90170" bIns="46990" anchor="ctr"/>
          <a:lstStyle/>
          <a:p>
            <a:pPr algn="ctr"/>
            <a:r>
              <a:rPr lang="zh-CN" altLang="en-US" sz="4800" dirty="0">
                <a:solidFill>
                  <a:srgbClr val="FF0000"/>
                </a:solidFill>
              </a:rPr>
              <a:t>blue whale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261938"/>
            <a:ext cx="8229600" cy="6191250"/>
          </a:xfrm>
        </p:spPr>
        <p:txBody>
          <a:bodyPr/>
          <a:lstStyle/>
          <a:p>
            <a:endParaRPr lang="zh-CN" altLang="en-US" sz="1400" dirty="0"/>
          </a:p>
          <a:p>
            <a:pPr algn="ctr">
              <a:buFontTx/>
              <a:buNone/>
            </a:pPr>
            <a:r>
              <a:rPr lang="zh-CN" altLang="en-US" dirty="0"/>
              <a:t>   hundred，thousand</a:t>
            </a:r>
          </a:p>
          <a:p>
            <a:endParaRPr lang="zh-CN" altLang="en-US" sz="1400" dirty="0"/>
          </a:p>
          <a:p>
            <a:r>
              <a:rPr lang="zh-CN" altLang="en-US" sz="2000" dirty="0"/>
              <a:t>（1）与具体数字连用时，习惯上用单数，而且也不后接介词of。</a:t>
            </a:r>
          </a:p>
          <a:p>
            <a:pPr>
              <a:buFontTx/>
              <a:buNone/>
            </a:pPr>
            <a:endParaRPr lang="zh-CN" altLang="en-US" sz="1800" dirty="0"/>
          </a:p>
          <a:p>
            <a:r>
              <a:rPr lang="zh-CN" altLang="en-US" sz="2000" dirty="0"/>
              <a:t>He was prepared to pay two million. 他愿意支付200万。</a:t>
            </a:r>
          </a:p>
          <a:p>
            <a:endParaRPr lang="zh-CN" altLang="en-US" sz="1800" dirty="0"/>
          </a:p>
          <a:p>
            <a:r>
              <a:rPr lang="zh-CN" altLang="en-US" sz="2000" dirty="0"/>
              <a:t>More than a hundred people were injured. 有一百多人受了伤。</a:t>
            </a:r>
          </a:p>
          <a:p>
            <a:endParaRPr lang="zh-CN" altLang="en-US" sz="1800" dirty="0"/>
          </a:p>
          <a:p>
            <a:r>
              <a:rPr lang="zh-CN" altLang="en-US" sz="2000" dirty="0"/>
              <a:t>（2） 表示不确定的泛指数时，则要用复数，而且要后接介词of，然后才能接名词。如：</a:t>
            </a:r>
          </a:p>
          <a:p>
            <a:endParaRPr lang="zh-CN" altLang="en-US" sz="1800" dirty="0"/>
          </a:p>
          <a:p>
            <a:r>
              <a:rPr lang="zh-CN" altLang="en-US" sz="2000" dirty="0"/>
              <a:t>The sun was shining. Thousands of people were lying on the beach. 阳光灿烂，数以千计的人躺在海滩上</a:t>
            </a:r>
            <a:r>
              <a:rPr lang="zh-CN" altLang="en-US" sz="1800" dirty="0"/>
              <a:t>。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2484438" y="620713"/>
            <a:ext cx="431800" cy="431800"/>
          </a:xfrm>
          <a:prstGeom prst="star5">
            <a:avLst/>
          </a:prstGeom>
          <a:solidFill>
            <a:srgbClr val="FF0000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zh-CN" altLang="en-US"/>
              <a:t>  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9900" y="1052513"/>
            <a:ext cx="8207375" cy="507365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dirty="0"/>
              <a:t>there is/are 表示客观存在</a:t>
            </a:r>
          </a:p>
          <a:p>
            <a:pPr>
              <a:buFontTx/>
              <a:buNone/>
            </a:pPr>
            <a:r>
              <a:rPr lang="zh-CN" altLang="en-US" dirty="0"/>
              <a:t>have/has 表示主观拥有</a:t>
            </a:r>
          </a:p>
          <a:p>
            <a:pPr>
              <a:buFontTx/>
              <a:buNone/>
            </a:pPr>
            <a:r>
              <a:rPr lang="zh-CN" altLang="en-US" dirty="0"/>
              <a:t>   1.在there be 句型中，主语是单数，be 动词用is .  主语是复数，be 动词用are 。</a:t>
            </a:r>
          </a:p>
          <a:p>
            <a:pPr>
              <a:buFontTx/>
              <a:buNone/>
            </a:pPr>
            <a:r>
              <a:rPr lang="zh-CN" altLang="en-US" dirty="0"/>
              <a:t>   2.there be 句型的否定句在be 动词后加not , 一般疑问句把be 动词调到句首.</a:t>
            </a:r>
          </a:p>
          <a:p>
            <a:pPr>
              <a:buFontTx/>
              <a:buNone/>
            </a:pPr>
            <a:r>
              <a:rPr lang="zh-CN" altLang="en-US" dirty="0"/>
              <a:t>   3.针对数量提问的特殊疑问句的基本结构是：     How many + 名词复数 + are there + 介词短语？    How much + 不可数名词 + is there + 介词短语？</a:t>
            </a:r>
          </a:p>
        </p:txBody>
      </p:sp>
      <p:sp>
        <p:nvSpPr>
          <p:cNvPr id="10244" name="AutoShape 4"/>
          <p:cNvSpPr/>
          <p:nvPr/>
        </p:nvSpPr>
        <p:spPr bwMode="auto">
          <a:xfrm>
            <a:off x="396875" y="1123950"/>
            <a:ext cx="76200" cy="793750"/>
          </a:xfrm>
          <a:prstGeom prst="leftBrace">
            <a:avLst>
              <a:gd name="adj1" fmla="val 86806"/>
              <a:gd name="adj2" fmla="val 50000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932040" y="1696493"/>
            <a:ext cx="3825875" cy="4525963"/>
          </a:xfrm>
        </p:spPr>
        <p:txBody>
          <a:bodyPr/>
          <a:lstStyle/>
          <a:p>
            <a:r>
              <a:rPr lang="zh-CN" altLang="en-US" dirty="0"/>
              <a:t>there 是个近视眼，be动词的变化，取决于最近的名词。</a:t>
            </a:r>
          </a:p>
        </p:txBody>
      </p:sp>
      <p:sp>
        <p:nvSpPr>
          <p:cNvPr id="11267" name="WordArt 3"/>
          <p:cNvSpPr>
            <a:spLocks noChangeArrowheads="1" noChangeShapeType="1"/>
          </p:cNvSpPr>
          <p:nvPr/>
        </p:nvSpPr>
        <p:spPr bwMode="auto">
          <a:xfrm>
            <a:off x="252413" y="1701801"/>
            <a:ext cx="4535487" cy="287932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Flat1" dir="r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altLang="zh-CN" sz="3600" dirty="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there</a:t>
            </a:r>
            <a:endParaRPr lang="zh-CN" altLang="en-US" sz="3600" dirty="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12292" name="Picture 4" descr="t0167a8b901f62561a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404813"/>
            <a:ext cx="7286625" cy="410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95288" y="4005263"/>
            <a:ext cx="3313112" cy="1655762"/>
          </a:xfrm>
          <a:prstGeom prst="cloudCallout">
            <a:avLst>
              <a:gd name="adj1" fmla="val -28991"/>
              <a:gd name="adj2" fmla="val 41301"/>
            </a:avLst>
          </a:prstGeom>
          <a:solidFill>
            <a:srgbClr val="FFCC00">
              <a:alpha val="67999"/>
            </a:srgbClr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170" tIns="46990" rIns="90170" bIns="46990" anchor="ctr"/>
          <a:lstStyle/>
          <a:p>
            <a:pPr algn="ctr"/>
            <a:r>
              <a:rPr lang="zh-CN" altLang="en-US" sz="6000">
                <a:solidFill>
                  <a:srgbClr val="FF0000"/>
                </a:solidFill>
              </a:rPr>
              <a:t>lion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t01332052fc76c6a9f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765175"/>
            <a:ext cx="6000750" cy="564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179388" y="1989138"/>
            <a:ext cx="2951162" cy="2087562"/>
          </a:xfrm>
          <a:prstGeom prst="cloudCallout">
            <a:avLst>
              <a:gd name="adj1" fmla="val -27213"/>
              <a:gd name="adj2" fmla="val 42306"/>
            </a:avLst>
          </a:prstGeom>
          <a:solidFill>
            <a:srgbClr val="FFCC00">
              <a:alpha val="59000"/>
            </a:srgbClr>
          </a:solidFill>
          <a:ln w="9525" cmpd="sng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170" tIns="46990" rIns="90170" bIns="46990" anchor="ctr"/>
          <a:lstStyle/>
          <a:p>
            <a:pPr algn="ctr"/>
            <a:r>
              <a:rPr lang="zh-CN" altLang="en-US" sz="6600">
                <a:solidFill>
                  <a:srgbClr val="FF0000"/>
                </a:solidFill>
              </a:rPr>
              <a:t>rhino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WWW.2PPT.COM&#10;">
  <a:themeElements>
    <a:clrScheme name="温暖色调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温暖色调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温暖色调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温暖色调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温暖色调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温暖色调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温暖色调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温暖色调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温暖色调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温暖色调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温暖色调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温暖色调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温暖色调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温暖色调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419</Words>
  <Application>Microsoft Office PowerPoint</Application>
  <PresentationFormat>全屏显示(4:3)</PresentationFormat>
  <Paragraphs>37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0" baseType="lpstr">
      <vt:lpstr>宋体</vt:lpstr>
      <vt:lpstr>微软雅黑</vt:lpstr>
      <vt:lpstr>Arial</vt:lpstr>
      <vt:lpstr>Calibri</vt:lpstr>
      <vt:lpstr>Comic Sans MS</vt:lpstr>
      <vt:lpstr>WWW.2PPT.COM
</vt:lpstr>
      <vt:lpstr>Unit 5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2012-06-06T01:30:00Z</dcterms:created>
  <dcterms:modified xsi:type="dcterms:W3CDTF">2023-01-17T01:58:09Z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38D313F72A9B437481FEE753A82671BF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