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539" r:id="rId2"/>
    <p:sldId id="256" r:id="rId3"/>
    <p:sldId id="259" r:id="rId4"/>
    <p:sldId id="260" r:id="rId5"/>
    <p:sldId id="7520" r:id="rId6"/>
    <p:sldId id="7521" r:id="rId7"/>
    <p:sldId id="7523" r:id="rId8"/>
    <p:sldId id="7522" r:id="rId9"/>
    <p:sldId id="7524" r:id="rId10"/>
    <p:sldId id="7525" r:id="rId11"/>
    <p:sldId id="7526" r:id="rId12"/>
    <p:sldId id="7527" r:id="rId13"/>
    <p:sldId id="7529" r:id="rId14"/>
    <p:sldId id="7528" r:id="rId15"/>
    <p:sldId id="7530" r:id="rId16"/>
    <p:sldId id="7531" r:id="rId17"/>
    <p:sldId id="7532" r:id="rId18"/>
    <p:sldId id="7533" r:id="rId19"/>
    <p:sldId id="7534" r:id="rId20"/>
    <p:sldId id="7535" r:id="rId21"/>
    <p:sldId id="7537" r:id="rId22"/>
    <p:sldId id="7538" r:id="rId23"/>
    <p:sldId id="7540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351"/>
    <a:srgbClr val="53C569"/>
    <a:srgbClr val="39A84F"/>
    <a:srgbClr val="B7D79D"/>
    <a:srgbClr val="9DC87A"/>
    <a:srgbClr val="82B956"/>
    <a:srgbClr val="0B6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Grid="0">
      <p:cViewPr>
        <p:scale>
          <a:sx n="50" d="100"/>
          <a:sy n="50" d="100"/>
        </p:scale>
        <p:origin x="-354" y="-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C8AA1-8243-4CA0-B999-4B362A7C0EE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8E14-FCA0-434F-BDD8-3E7FC97268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E14-FCA0-434F-BDD8-3E7FC972688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24710" y="64311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5D9B86-0F88-4668-AE44-4BBA9B6DE9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E07DB-0634-4C9A-B17A-36988A61B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1222963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"/>
            <a:ext cx="4781890" cy="50560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007224"/>
            <a:ext cx="12192000" cy="285077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 b="-264"/>
          <a:stretch>
            <a:fillRect/>
          </a:stretch>
        </p:blipFill>
        <p:spPr>
          <a:xfrm>
            <a:off x="7181189" y="0"/>
            <a:ext cx="5010810" cy="52981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1566" y="5365376"/>
            <a:ext cx="6070209" cy="1492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847570" y="405341"/>
            <a:ext cx="3344429" cy="38651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714649" y="1281204"/>
            <a:ext cx="6949118" cy="3584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819717" y="1222431"/>
            <a:ext cx="2107905" cy="21199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95892" y="1726994"/>
            <a:ext cx="4021271" cy="404313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388" tIns="45694" rIns="91388" bIns="45694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0988" y="2438717"/>
            <a:ext cx="6411211" cy="29777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500" dirty="0">
                <a:cs typeface="+mn-ea"/>
                <a:sym typeface="+mn-lt"/>
              </a:rPr>
              <a:t>开始影响中国的冷高压，在它的控制下，形成的下沉的、干燥的冷空气，先是宣告了中国东北、华北、西北雨季的结束，率先开始了一年之中最美好的天气</a:t>
            </a:r>
            <a:r>
              <a:rPr lang="en-US" altLang="zh-CN" sz="1500" dirty="0">
                <a:cs typeface="+mn-ea"/>
                <a:sym typeface="+mn-lt"/>
              </a:rPr>
              <a:t>--</a:t>
            </a:r>
            <a:r>
              <a:rPr lang="zh-CN" altLang="en-US" sz="1500" dirty="0">
                <a:cs typeface="+mn-ea"/>
                <a:sym typeface="+mn-lt"/>
              </a:rPr>
              <a:t>秋高气爽。处暑期间，真正进入秋季的只是东北和西北地区。但每当冷空气影响中国时，若空气干燥，往往带来刮风天气，若大气中有暖湿气流输送，往往形成一场像样的秋雨。每每风雨过后，特别是下雨过后，人们会感到较明显的降温。故有：“一场秋雨</a:t>
            </a:r>
            <a:r>
              <a:rPr lang="en-US" altLang="zh-CN" sz="1500" dirty="0">
                <a:cs typeface="+mn-ea"/>
                <a:sym typeface="+mn-lt"/>
              </a:rPr>
              <a:t>(</a:t>
            </a:r>
            <a:r>
              <a:rPr lang="zh-CN" altLang="en-US" sz="1500" dirty="0">
                <a:cs typeface="+mn-ea"/>
                <a:sym typeface="+mn-lt"/>
              </a:rPr>
              <a:t>风</a:t>
            </a:r>
            <a:r>
              <a:rPr lang="en-US" altLang="zh-CN" sz="1500" dirty="0">
                <a:cs typeface="+mn-ea"/>
                <a:sym typeface="+mn-lt"/>
              </a:rPr>
              <a:t>)</a:t>
            </a:r>
            <a:r>
              <a:rPr lang="zh-CN" altLang="en-US" sz="1500" dirty="0">
                <a:cs typeface="+mn-ea"/>
                <a:sym typeface="+mn-lt"/>
              </a:rPr>
              <a:t>一场寒”之说。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4855276" y="1968169"/>
            <a:ext cx="2774858" cy="477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清高气爽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天气特点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ripple dir="l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46750" y="549910"/>
            <a:ext cx="5770245" cy="576834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325" y="1367790"/>
            <a:ext cx="75565" cy="4122420"/>
          </a:xfrm>
          <a:prstGeom prst="rect">
            <a:avLst/>
          </a:prstGeom>
          <a:solidFill>
            <a:srgbClr val="30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5030" y="1670685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5030" y="3166745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5030" y="4509770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85780" y="1633527"/>
            <a:ext cx="373443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夏季称雄的副热带高压，虽说大步南撤，但绝不肯轻易让出主导权、轻易退到西太平洋的海上。往往在处暑尾声，再次感受高温天气，这就是名副其实的</a:t>
            </a:r>
            <a:r>
              <a:rPr lang="en-US" altLang="zh-CN" sz="1500" dirty="0">
                <a:cs typeface="+mn-ea"/>
                <a:sym typeface="+mn-lt"/>
              </a:rPr>
              <a:t>"</a:t>
            </a:r>
            <a:r>
              <a:rPr lang="zh-CN" altLang="en-US" sz="1500" dirty="0">
                <a:cs typeface="+mn-ea"/>
                <a:sym typeface="+mn-lt"/>
              </a:rPr>
              <a:t>秋老虎</a:t>
            </a:r>
            <a:r>
              <a:rPr lang="en-US" altLang="zh-CN" sz="1500" dirty="0">
                <a:cs typeface="+mn-ea"/>
                <a:sym typeface="+mn-lt"/>
              </a:rPr>
              <a:t>”.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6107" y="939391"/>
            <a:ext cx="4990342" cy="498928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天气特点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0355" y="2919056"/>
            <a:ext cx="373443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夏季称雄的副热带高压，虽说大步南撤，但绝不肯轻易让出主导权、轻易退到西太平洋的海上。往往在处暑尾声，再次感受高温天气，这就是名副其实的</a:t>
            </a:r>
            <a:r>
              <a:rPr lang="en-US" altLang="zh-CN" sz="1500" dirty="0">
                <a:cs typeface="+mn-ea"/>
                <a:sym typeface="+mn-lt"/>
              </a:rPr>
              <a:t>"</a:t>
            </a:r>
            <a:r>
              <a:rPr lang="zh-CN" altLang="en-US" sz="1500" dirty="0">
                <a:cs typeface="+mn-ea"/>
                <a:sym typeface="+mn-lt"/>
              </a:rPr>
              <a:t>秋老虎</a:t>
            </a:r>
            <a:r>
              <a:rPr lang="en-US" altLang="zh-CN" sz="1500" dirty="0">
                <a:cs typeface="+mn-ea"/>
                <a:sym typeface="+mn-lt"/>
              </a:rPr>
              <a:t>”.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85780" y="4270491"/>
            <a:ext cx="373443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夏季称雄的副热带高压，虽说大步南撤，但绝不肯轻易让出主导权、轻易退到西太平洋的海上。往往在处暑尾声，再次感受高温天气，这就是名副其实的</a:t>
            </a:r>
            <a:r>
              <a:rPr lang="en-US" altLang="zh-CN" sz="1500" dirty="0">
                <a:cs typeface="+mn-ea"/>
                <a:sym typeface="+mn-lt"/>
              </a:rPr>
              <a:t>"</a:t>
            </a:r>
            <a:r>
              <a:rPr lang="zh-CN" altLang="en-US" sz="1500" dirty="0">
                <a:cs typeface="+mn-ea"/>
                <a:sym typeface="+mn-lt"/>
              </a:rPr>
              <a:t>秋老虎</a:t>
            </a:r>
            <a:r>
              <a:rPr lang="en-US" altLang="zh-CN" sz="1500" dirty="0">
                <a:cs typeface="+mn-ea"/>
                <a:sym typeface="+mn-lt"/>
              </a:rPr>
              <a:t>”.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/>
      <p:bldP spid="9" grpId="0"/>
      <p:bldP spid="10" grpId="0"/>
      <p:bldP spid="11" grpId="0"/>
      <p:bldP spid="11" grpId="1"/>
      <p:bldP spid="14" grpId="0" bldLvl="0" animBg="1"/>
      <p:bldP spid="16" grpId="0"/>
      <p:bldP spid="19" grpId="0"/>
      <p:bldP spid="19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4380" y="1376680"/>
            <a:ext cx="8143240" cy="41052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0552" y="817958"/>
            <a:ext cx="2544445" cy="254444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8273" y="3441441"/>
            <a:ext cx="2544445" cy="254444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1370" y="2248273"/>
            <a:ext cx="29698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500" b="1" dirty="0">
                <a:cs typeface="+mn-ea"/>
                <a:sym typeface="+mn-lt"/>
              </a:rPr>
              <a:t>雷暴活动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天气特点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43070" y="2895493"/>
            <a:ext cx="495748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49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955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5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+mn-lt"/>
                <a:cs typeface="+mn-ea"/>
                <a:sym typeface="+mn-lt"/>
              </a:rPr>
              <a:t>雷暴</a:t>
            </a:r>
            <a:r>
              <a:rPr kumimoji="0" lang="zh-CN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+mn-ea"/>
                <a:sym typeface="+mn-lt"/>
              </a:rPr>
              <a:t>动不及</a:t>
            </a:r>
            <a:r>
              <a:rPr kumimoji="0" lang="zh-CN" sz="1500" b="0" i="0" u="none" strike="noStrike" cap="none" normalizeH="0" baseline="0" dirty="0">
                <a:ln>
                  <a:noFill/>
                </a:ln>
                <a:effectLst/>
                <a:latin typeface="+mn-lt"/>
                <a:cs typeface="+mn-ea"/>
                <a:sym typeface="+mn-lt"/>
              </a:rPr>
              <a:t>炎夏</a:t>
            </a:r>
            <a:r>
              <a:rPr kumimoji="0" lang="zh-CN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+mn-ea"/>
                <a:sym typeface="+mn-lt"/>
              </a:rPr>
              <a:t>那般活跃，但华南、西南和华西地区雷暴活动仍较多。在华南，由于低纬度的暖湿气流还比较活跃，因而产生的雷暴比其它地方多；而西南和华西地区，由于处在副热带高压边缘，加之山地的作用，雷暴的活动也比较多。进入</a:t>
            </a:r>
            <a:r>
              <a:rPr kumimoji="0" lang="zh-CN" altLang="zh-CN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+mn-ea"/>
                <a:sym typeface="+mn-lt"/>
              </a:rPr>
              <a:t>9</a:t>
            </a:r>
            <a:r>
              <a:rPr kumimoji="0" lang="zh-CN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+mn-ea"/>
                <a:sym typeface="+mn-lt"/>
              </a:rPr>
              <a:t>月，中国大部开始进入少雨期，而华西地区秋雨偏多。</a:t>
            </a:r>
            <a:r>
              <a:rPr kumimoji="0" lang="zh-CN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rPr>
              <a:t> </a:t>
            </a:r>
            <a:endParaRPr kumimoji="0" lang="zh-CN" sz="1500" b="0" i="0" u="none" strike="noStrike" cap="none" normalizeH="0" baseline="0" dirty="0">
              <a:ln>
                <a:noFill/>
              </a:ln>
              <a:solidFill>
                <a:srgbClr val="136EC2"/>
              </a:solidFill>
              <a:effectLst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ldLvl="0" animBg="1"/>
      <p:bldP spid="7" grpId="0" bldLvl="0" animBg="1"/>
      <p:bldP spid="8" grpId="0" bldLvl="0" animBg="1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4" y="233180"/>
            <a:ext cx="4686748" cy="35844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887805" y="4489913"/>
            <a:ext cx="252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习俗活动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6351" y="3243972"/>
            <a:ext cx="3856057" cy="14656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0782" y="2028912"/>
            <a:ext cx="3519880" cy="478895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04736" y="2733562"/>
            <a:ext cx="1959298" cy="13234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18766" y="1859656"/>
            <a:ext cx="9492557" cy="3855344"/>
            <a:chOff x="1048444" y="2893817"/>
            <a:chExt cx="10194606" cy="4140476"/>
          </a:xfrm>
        </p:grpSpPr>
        <p:sp>
          <p:nvSpPr>
            <p:cNvPr id="7" name="Rectangle 10"/>
            <p:cNvSpPr/>
            <p:nvPr/>
          </p:nvSpPr>
          <p:spPr>
            <a:xfrm>
              <a:off x="1048444" y="2893817"/>
              <a:ext cx="3197180" cy="2326296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29" tIns="121864" rIns="243729" bIns="121864" rtlCol="0" anchor="ctr"/>
            <a:lstStyle/>
            <a:p>
              <a:pPr algn="ctr"/>
              <a:endParaRPr lang="en-US" sz="1000" dirty="0">
                <a:cs typeface="+mn-ea"/>
                <a:sym typeface="+mn-lt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7830377" y="2893817"/>
              <a:ext cx="3412673" cy="4140476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29" tIns="121864" rIns="243729" bIns="121864" rtlCol="0" anchor="ctr"/>
            <a:lstStyle/>
            <a:p>
              <a:pPr algn="ctr"/>
              <a:endParaRPr lang="en-US" sz="1000" dirty="0">
                <a:cs typeface="+mn-ea"/>
                <a:sym typeface="+mn-lt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4405003" y="2893817"/>
              <a:ext cx="3120970" cy="2271008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29" tIns="121864" rIns="243729" bIns="121864" rtlCol="0" anchor="ctr"/>
            <a:lstStyle/>
            <a:p>
              <a:pPr algn="ctr"/>
              <a:endParaRPr lang="en-US" sz="10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H="1">
              <a:off x="1048444" y="5511508"/>
              <a:ext cx="6571766" cy="1132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5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习俗活动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94616" y="2120168"/>
            <a:ext cx="805218" cy="805218"/>
          </a:xfrm>
          <a:prstGeom prst="ellipse">
            <a:avLst/>
          </a:prstGeom>
          <a:solidFill>
            <a:srgbClr val="308351"/>
          </a:solidFill>
          <a:ln w="57150">
            <a:solidFill>
              <a:srgbClr val="39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01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0844" y="1973163"/>
            <a:ext cx="63436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cs typeface="+mn-ea"/>
                <a:sym typeface="+mn-lt"/>
              </a:rPr>
              <a:t>放河灯</a:t>
            </a:r>
            <a:endParaRPr lang="en-US" altLang="zh-CN" sz="2500" b="1" dirty="0">
              <a:cs typeface="+mn-ea"/>
              <a:sym typeface="+mn-lt"/>
            </a:endParaRPr>
          </a:p>
          <a:p>
            <a:r>
              <a:rPr lang="zh-CN" altLang="en-US" sz="1500" dirty="0">
                <a:cs typeface="+mn-ea"/>
                <a:sym typeface="+mn-lt"/>
              </a:rPr>
              <a:t>河灯也叫“荷花灯”，一般是在底座上放灯盏或蜡烛，中元夜放在江河湖海之中，任其漂泛。放河灯是为了普渡水中的落水鬼和其他孤魂野鬼。</a:t>
            </a:r>
          </a:p>
        </p:txBody>
      </p:sp>
      <p:cxnSp>
        <p:nvCxnSpPr>
          <p:cNvPr id="10" name="直接连接符 9"/>
          <p:cNvCxnSpPr>
            <a:stCxn id="8" idx="6"/>
            <a:endCxn id="9" idx="1"/>
          </p:cNvCxnSpPr>
          <p:nvPr/>
        </p:nvCxnSpPr>
        <p:spPr>
          <a:xfrm flipV="1">
            <a:off x="2499834" y="2442523"/>
            <a:ext cx="631010" cy="802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694616" y="3439942"/>
            <a:ext cx="805218" cy="805218"/>
          </a:xfrm>
          <a:prstGeom prst="ellipse">
            <a:avLst/>
          </a:prstGeom>
          <a:solidFill>
            <a:srgbClr val="308351"/>
          </a:solidFill>
          <a:ln w="57150">
            <a:solidFill>
              <a:srgbClr val="39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02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0844" y="3300956"/>
            <a:ext cx="61814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cs typeface="+mn-ea"/>
                <a:sym typeface="+mn-lt"/>
              </a:rPr>
              <a:t>开渔节</a:t>
            </a:r>
          </a:p>
          <a:p>
            <a:r>
              <a:rPr lang="zh-CN" altLang="en-US" sz="1500" dirty="0">
                <a:cs typeface="+mn-ea"/>
                <a:sym typeface="+mn-lt"/>
              </a:rPr>
              <a:t>对于沿海渔民来说，处暑以后渔业收获的时节，每年处暑期间；在浙江省沿海都要举行一年一度的隆重的开渔节，决定在东海休渔结束的那一天，举行盛大的开渔仪式，欢送渔民开船出海。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>
            <a:stCxn id="11" idx="6"/>
            <a:endCxn id="12" idx="1"/>
          </p:cNvCxnSpPr>
          <p:nvPr/>
        </p:nvCxnSpPr>
        <p:spPr>
          <a:xfrm>
            <a:off x="2499834" y="3842551"/>
            <a:ext cx="631010" cy="431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694616" y="4904448"/>
            <a:ext cx="805218" cy="805218"/>
          </a:xfrm>
          <a:prstGeom prst="ellipse">
            <a:avLst/>
          </a:prstGeom>
          <a:solidFill>
            <a:srgbClr val="308351"/>
          </a:solidFill>
          <a:ln w="57150">
            <a:solidFill>
              <a:srgbClr val="39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03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30844" y="4816401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cs typeface="+mn-ea"/>
                <a:sym typeface="+mn-lt"/>
              </a:rPr>
              <a:t>在日本</a:t>
            </a:r>
            <a:endParaRPr lang="en-US" altLang="zh-CN" sz="2500" b="1" dirty="0">
              <a:cs typeface="+mn-ea"/>
              <a:sym typeface="+mn-lt"/>
            </a:endParaRPr>
          </a:p>
          <a:p>
            <a:r>
              <a:rPr lang="zh-CN" altLang="en-US" sz="1500" dirty="0">
                <a:cs typeface="+mn-ea"/>
                <a:sym typeface="+mn-lt"/>
              </a:rPr>
              <a:t>从大暑到处暑的一个月时间内，日本各地有组织泼水降温的习俗。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>
            <a:stCxn id="14" idx="6"/>
            <a:endCxn id="15" idx="1"/>
          </p:cNvCxnSpPr>
          <p:nvPr/>
        </p:nvCxnSpPr>
        <p:spPr>
          <a:xfrm flipV="1">
            <a:off x="2499834" y="5170344"/>
            <a:ext cx="631010" cy="1367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习俗活动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4" grpId="0" animBg="1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84468" y="3057099"/>
            <a:ext cx="1678674" cy="2090886"/>
            <a:chOff x="791570" y="3057099"/>
            <a:chExt cx="1678674" cy="2090886"/>
          </a:xfrm>
          <a:solidFill>
            <a:schemeClr val="bg1">
              <a:lumMod val="50000"/>
            </a:schemeClr>
          </a:solidFill>
          <a:effectLst/>
        </p:grpSpPr>
        <p:grpSp>
          <p:nvGrpSpPr>
            <p:cNvPr id="10" name="组合 9"/>
            <p:cNvGrpSpPr/>
            <p:nvPr/>
          </p:nvGrpSpPr>
          <p:grpSpPr>
            <a:xfrm>
              <a:off x="791570" y="3057099"/>
              <a:ext cx="1678674" cy="2090886"/>
              <a:chOff x="791570" y="3057099"/>
              <a:chExt cx="1678674" cy="2090886"/>
            </a:xfrm>
            <a:grpFill/>
          </p:grpSpPr>
          <p:sp>
            <p:nvSpPr>
              <p:cNvPr id="12" name="矩形 11"/>
              <p:cNvSpPr/>
              <p:nvPr/>
            </p:nvSpPr>
            <p:spPr>
              <a:xfrm>
                <a:off x="791570" y="3057099"/>
                <a:ext cx="1678674" cy="1678674"/>
              </a:xfrm>
              <a:prstGeom prst="rect">
                <a:avLst/>
              </a:prstGeom>
              <a:solidFill>
                <a:srgbClr val="39A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3054413">
                <a:off x="1660915" y="4456690"/>
                <a:ext cx="419310" cy="691295"/>
              </a:xfrm>
              <a:prstGeom prst="triangle">
                <a:avLst/>
              </a:prstGeom>
              <a:solidFill>
                <a:srgbClr val="39A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902939" y="3168468"/>
              <a:ext cx="1455936" cy="1455936"/>
            </a:xfrm>
            <a:prstGeom prst="rect">
              <a:avLst/>
            </a:prstGeom>
            <a:solidFill>
              <a:srgbClr val="39A8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spc="600" dirty="0">
                  <a:cs typeface="+mn-ea"/>
                  <a:sym typeface="+mn-lt"/>
                </a:rPr>
                <a:t>出游</a:t>
              </a:r>
              <a:endParaRPr lang="en-US" altLang="zh-CN" sz="2400" spc="600" dirty="0">
                <a:cs typeface="+mn-ea"/>
                <a:sym typeface="+mn-lt"/>
              </a:endParaRPr>
            </a:p>
            <a:p>
              <a:pPr algn="ctr"/>
              <a:r>
                <a:rPr lang="zh-CN" altLang="en-US" sz="2400" spc="600" dirty="0">
                  <a:cs typeface="+mn-ea"/>
                  <a:sym typeface="+mn-lt"/>
                </a:rPr>
                <a:t>迎秋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98415" y="3057099"/>
            <a:ext cx="1678674" cy="2090886"/>
            <a:chOff x="6605517" y="3057099"/>
            <a:chExt cx="1678674" cy="2090886"/>
          </a:xfrm>
          <a:solidFill>
            <a:schemeClr val="tx1">
              <a:lumMod val="75000"/>
              <a:lumOff val="25000"/>
            </a:schemeClr>
          </a:solidFill>
          <a:effectLst/>
        </p:grpSpPr>
        <p:grpSp>
          <p:nvGrpSpPr>
            <p:cNvPr id="15" name="组合 14"/>
            <p:cNvGrpSpPr/>
            <p:nvPr/>
          </p:nvGrpSpPr>
          <p:grpSpPr>
            <a:xfrm>
              <a:off x="6605517" y="3057099"/>
              <a:ext cx="1678674" cy="2090886"/>
              <a:chOff x="791570" y="3057099"/>
              <a:chExt cx="1678674" cy="2090886"/>
            </a:xfrm>
            <a:grpFill/>
          </p:grpSpPr>
          <p:sp>
            <p:nvSpPr>
              <p:cNvPr id="17" name="矩形 16"/>
              <p:cNvSpPr/>
              <p:nvPr/>
            </p:nvSpPr>
            <p:spPr>
              <a:xfrm>
                <a:off x="791570" y="3057099"/>
                <a:ext cx="1678674" cy="1678674"/>
              </a:xfrm>
              <a:prstGeom prst="rect">
                <a:avLst/>
              </a:prstGeom>
              <a:solidFill>
                <a:srgbClr val="39A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cs typeface="+mn-ea"/>
                  <a:sym typeface="+mn-lt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13054413">
                <a:off x="1660915" y="4456690"/>
                <a:ext cx="419310" cy="691295"/>
              </a:xfrm>
              <a:prstGeom prst="triangle">
                <a:avLst/>
              </a:prstGeom>
              <a:solidFill>
                <a:srgbClr val="39A8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6886" y="3168468"/>
              <a:ext cx="1455936" cy="1455936"/>
            </a:xfrm>
            <a:prstGeom prst="rect">
              <a:avLst/>
            </a:prstGeom>
            <a:solidFill>
              <a:srgbClr val="39A8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spc="600" dirty="0">
                  <a:cs typeface="+mn-ea"/>
                  <a:sym typeface="+mn-lt"/>
                </a:rPr>
                <a:t>出游</a:t>
              </a:r>
              <a:endParaRPr lang="en-US" altLang="zh-CN" sz="2400" spc="600" dirty="0">
                <a:cs typeface="+mn-ea"/>
                <a:sym typeface="+mn-lt"/>
              </a:endParaRPr>
            </a:p>
            <a:p>
              <a:pPr algn="ctr"/>
              <a:r>
                <a:rPr lang="zh-CN" altLang="en-US" sz="2400" spc="600" dirty="0">
                  <a:cs typeface="+mn-ea"/>
                  <a:sym typeface="+mn-lt"/>
                </a:rPr>
                <a:t>迎秋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46755" y="2294401"/>
            <a:ext cx="2156346" cy="2729102"/>
            <a:chOff x="3493827" y="2170445"/>
            <a:chExt cx="2156346" cy="2729102"/>
          </a:xfrm>
          <a:solidFill>
            <a:srgbClr val="FFC000"/>
          </a:solidFill>
          <a:effectLst/>
        </p:grpSpPr>
        <p:sp>
          <p:nvSpPr>
            <p:cNvPr id="21" name="矩形 20"/>
            <p:cNvSpPr/>
            <p:nvPr/>
          </p:nvSpPr>
          <p:spPr>
            <a:xfrm>
              <a:off x="3493827" y="2743200"/>
              <a:ext cx="2156346" cy="2156347"/>
            </a:xfrm>
            <a:prstGeom prst="rect">
              <a:avLst/>
            </a:prstGeom>
            <a:solidFill>
              <a:srgbClr val="308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45587" flipV="1">
              <a:off x="4610548" y="2170445"/>
              <a:ext cx="538626" cy="888005"/>
            </a:xfrm>
            <a:prstGeom prst="triangle">
              <a:avLst/>
            </a:prstGeom>
            <a:solidFill>
              <a:srgbClr val="308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37201" y="2884389"/>
              <a:ext cx="1869597" cy="1869597"/>
            </a:xfrm>
            <a:prstGeom prst="rect">
              <a:avLst/>
            </a:prstGeom>
            <a:solidFill>
              <a:srgbClr val="30835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spc="600" dirty="0">
                  <a:cs typeface="+mn-ea"/>
                  <a:sym typeface="+mn-lt"/>
                </a:rPr>
                <a:t>出游</a:t>
              </a:r>
              <a:endParaRPr lang="en-US" altLang="zh-CN" sz="2400" spc="600" dirty="0">
                <a:cs typeface="+mn-ea"/>
                <a:sym typeface="+mn-lt"/>
              </a:endParaRPr>
            </a:p>
            <a:p>
              <a:pPr algn="ctr"/>
              <a:r>
                <a:rPr lang="zh-CN" altLang="en-US" sz="2400" spc="600" dirty="0">
                  <a:cs typeface="+mn-ea"/>
                  <a:sym typeface="+mn-lt"/>
                </a:rPr>
                <a:t>迎秋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60865" y="5114814"/>
            <a:ext cx="272587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500" dirty="0"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</a:t>
            </a:r>
            <a:endParaRPr lang="zh-CN" altLang="en-US" sz="1500" spc="6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98350" y="5200415"/>
            <a:ext cx="34788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1500" dirty="0">
                <a:latin typeface="+mn-lt"/>
                <a:cs typeface="+mn-ea"/>
                <a:sym typeface="+mn-lt"/>
              </a:rPr>
              <a:t>时至今日，已成为祭祖的重大活动时段。此外，处暑之后，秋意渐浓，正是人们畅游郊野迎秋赏景的好时节。处暑过，暑气止，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325983" y="1333623"/>
            <a:ext cx="5671799" cy="12208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just"/>
            <a:r>
              <a:rPr lang="zh-CN" altLang="en-US" sz="1500" dirty="0">
                <a:latin typeface="+mn-lt"/>
                <a:cs typeface="+mn-ea"/>
                <a:sym typeface="+mn-lt"/>
              </a:rPr>
              <a:t>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500" dirty="0">
                <a:latin typeface="+mn-lt"/>
                <a:cs typeface="+mn-ea"/>
                <a:sym typeface="+mn-lt"/>
              </a:rPr>
              <a:t>,</a:t>
            </a:r>
            <a:r>
              <a:rPr lang="zh-CN" altLang="en-US" sz="1500" dirty="0">
                <a:latin typeface="+mn-lt"/>
                <a:cs typeface="+mn-ea"/>
                <a:sym typeface="+mn-lt"/>
              </a:rPr>
              <a:t>架设孤棚，穿插抢孤等行事，最后以关鬼门结束。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习俗活动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74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74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49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449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625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3027" y="1785475"/>
            <a:ext cx="1709023" cy="114195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4128" y="1764112"/>
            <a:ext cx="1809832" cy="12093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</p:pic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3015443" y="2142279"/>
            <a:ext cx="299288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萧红</a:t>
            </a: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呼兰河传</a:t>
            </a: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3030257" y="1710517"/>
            <a:ext cx="224810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放河灯</a:t>
            </a:r>
            <a:endParaRPr lang="zh-CN" altLang="zh-CN" sz="2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01341" y="4345873"/>
            <a:ext cx="1730379" cy="1156226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17171" y="4370787"/>
            <a:ext cx="1711185" cy="114340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习俗活动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27"/>
          <p:cNvSpPr>
            <a:spLocks noChangeArrowheads="1"/>
          </p:cNvSpPr>
          <p:nvPr/>
        </p:nvSpPr>
        <p:spPr bwMode="auto">
          <a:xfrm>
            <a:off x="3000629" y="4564022"/>
            <a:ext cx="299288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萧红</a:t>
            </a: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呼兰河传</a:t>
            </a: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31"/>
          <p:cNvSpPr>
            <a:spLocks noChangeArrowheads="1"/>
          </p:cNvSpPr>
          <p:nvPr/>
        </p:nvSpPr>
        <p:spPr bwMode="auto">
          <a:xfrm>
            <a:off x="3015443" y="4132260"/>
            <a:ext cx="224810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放河灯</a:t>
            </a:r>
            <a:endParaRPr lang="zh-CN" altLang="zh-CN" sz="2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299173" y="1665225"/>
            <a:ext cx="2992886" cy="2139922"/>
            <a:chOff x="3006408" y="1699048"/>
            <a:chExt cx="2992886" cy="2139922"/>
          </a:xfrm>
        </p:grpSpPr>
        <p:sp>
          <p:nvSpPr>
            <p:cNvPr id="30" name="矩形 27"/>
            <p:cNvSpPr>
              <a:spLocks noChangeArrowheads="1"/>
            </p:cNvSpPr>
            <p:nvPr/>
          </p:nvSpPr>
          <p:spPr bwMode="auto">
            <a:xfrm>
              <a:off x="3006408" y="2130810"/>
              <a:ext cx="2992886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500" dirty="0">
                  <a:latin typeface="+mn-lt"/>
                  <a:ea typeface="+mn-ea"/>
                  <a:cs typeface="+mn-ea"/>
                  <a:sym typeface="+mn-lt"/>
                </a:rPr>
                <a:t>萧红</a:t>
              </a:r>
              <a:r>
                <a:rPr lang="en-US" altLang="zh-CN" sz="1500" dirty="0"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lang="zh-CN" altLang="en-US" sz="1500" dirty="0">
                  <a:latin typeface="+mn-lt"/>
                  <a:ea typeface="+mn-ea"/>
                  <a:cs typeface="+mn-ea"/>
                  <a:sym typeface="+mn-lt"/>
                </a:rPr>
                <a:t>呼兰河传</a:t>
              </a:r>
              <a:r>
                <a:rPr lang="en-US" altLang="zh-CN" sz="1500" dirty="0"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lang="zh-CN" altLang="en-US" sz="1500" dirty="0">
                  <a:latin typeface="+mn-lt"/>
                  <a:ea typeface="+mn-ea"/>
                  <a:cs typeface="+mn-ea"/>
                  <a:sym typeface="+mn-lt"/>
                </a:rPr>
  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1"/>
            <p:cNvSpPr>
              <a:spLocks noChangeArrowheads="1"/>
            </p:cNvSpPr>
            <p:nvPr/>
          </p:nvSpPr>
          <p:spPr bwMode="auto">
            <a:xfrm>
              <a:off x="3021222" y="1699048"/>
              <a:ext cx="224810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放河灯</a:t>
              </a:r>
              <a:endParaRPr lang="zh-CN" altLang="zh-C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矩形 27"/>
          <p:cNvSpPr>
            <a:spLocks noChangeArrowheads="1"/>
          </p:cNvSpPr>
          <p:nvPr/>
        </p:nvSpPr>
        <p:spPr bwMode="auto">
          <a:xfrm>
            <a:off x="8284359" y="4518730"/>
            <a:ext cx="299288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萧红</a:t>
            </a: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呼兰河传</a:t>
            </a:r>
            <a:r>
              <a:rPr lang="en-US" altLang="zh-CN" sz="15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1"/>
          <p:cNvSpPr>
            <a:spLocks noChangeArrowheads="1"/>
          </p:cNvSpPr>
          <p:nvPr/>
        </p:nvSpPr>
        <p:spPr bwMode="auto">
          <a:xfrm>
            <a:off x="8299173" y="4086968"/>
            <a:ext cx="224810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放河灯</a:t>
            </a:r>
            <a:endParaRPr lang="zh-CN" altLang="zh-CN" sz="2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4" y="233180"/>
            <a:ext cx="4686748" cy="35844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887805" y="4799194"/>
            <a:ext cx="252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 谚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6351" y="3243972"/>
            <a:ext cx="3856057" cy="14656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0782" y="2028912"/>
            <a:ext cx="3519880" cy="478895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04736" y="2733562"/>
            <a:ext cx="1959298" cy="13234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95777" y="1402736"/>
            <a:ext cx="3138929" cy="46757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84248" y="1527497"/>
            <a:ext cx="44851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处暑天还暑，好似秋老虎。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处暑天不暑，炎热在中午。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热熟谷，粒实鼓。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处暑雨，粒粒皆是米（稻）。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处暑早的雨，谷仓里的米。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处暑若还天不雨，纵然结子难保米。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处暑三日稻（晚稻）有孕，寒露到来稻入囤。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处暑谷渐黄，大风要提防。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处暑满地黄，家家修廪仓。</a:t>
            </a:r>
            <a:endParaRPr lang="zh-CN" altLang="en-US" sz="15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0" y="240092"/>
            <a:ext cx="4686748" cy="35844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890899" y="4053248"/>
            <a:ext cx="148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cs typeface="+mn-ea"/>
                <a:sym typeface="+mn-lt"/>
              </a:rPr>
              <a:t>节气简介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88017" y="3313499"/>
            <a:ext cx="1310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24173" y="4053248"/>
            <a:ext cx="148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习俗活动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21291" y="3313499"/>
            <a:ext cx="1310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96712" y="4053248"/>
            <a:ext cx="159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天气特点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04654" y="3313499"/>
            <a:ext cx="1310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53316" y="4053248"/>
            <a:ext cx="157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b="1" dirty="0">
                <a:latin typeface="+mn-lt"/>
                <a:cs typeface="+mn-ea"/>
                <a:sym typeface="+mn-lt"/>
              </a:rPr>
              <a:t>农谚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537928" y="3313499"/>
            <a:ext cx="1310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409870" y="1011864"/>
            <a:ext cx="3702842" cy="2187496"/>
            <a:chOff x="6275696" y="1270661"/>
            <a:chExt cx="3702842" cy="2187496"/>
          </a:xfrm>
        </p:grpSpPr>
        <p:sp>
          <p:nvSpPr>
            <p:cNvPr id="33" name="文本框 32"/>
            <p:cNvSpPr txBox="1"/>
            <p:nvPr/>
          </p:nvSpPr>
          <p:spPr>
            <a:xfrm>
              <a:off x="7983303" y="2288606"/>
              <a:ext cx="1959298" cy="1169551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500" b="1" dirty="0">
                  <a:solidFill>
                    <a:srgbClr val="308351"/>
                  </a:solidFill>
                  <a:cs typeface="+mn-ea"/>
                  <a:sym typeface="+mn-lt"/>
                </a:rPr>
                <a:t>CONTENT</a:t>
              </a:r>
              <a:endParaRPr lang="zh-CN" altLang="en-US" sz="3500" b="1" dirty="0">
                <a:solidFill>
                  <a:srgbClr val="30835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75696" y="1270661"/>
              <a:ext cx="3702842" cy="109260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6500" b="1" dirty="0">
                  <a:solidFill>
                    <a:srgbClr val="308351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677235" y="2823882"/>
            <a:ext cx="2353235" cy="4151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>
                <a:cs typeface="+mn-ea"/>
                <a:sym typeface="+mn-lt"/>
              </a:rPr>
              <a:t>处暑谷渐黄，大风要提防。</a:t>
            </a:r>
          </a:p>
          <a:p>
            <a:r>
              <a:rPr lang="zh-CN" altLang="en-US">
                <a:cs typeface="+mn-ea"/>
                <a:sym typeface="+mn-lt"/>
              </a:rPr>
              <a:t>处暑满地黄，家家修廪仓。</a:t>
            </a:r>
          </a:p>
          <a:p>
            <a:r>
              <a:rPr lang="zh-CN" altLang="en-US">
                <a:cs typeface="+mn-ea"/>
                <a:sym typeface="+mn-lt"/>
              </a:rPr>
              <a:t>处暑高粱 遍地红。</a:t>
            </a:r>
          </a:p>
          <a:p>
            <a:r>
              <a:rPr lang="zh-CN" altLang="en-US">
                <a:cs typeface="+mn-ea"/>
                <a:sym typeface="+mn-lt"/>
              </a:rPr>
              <a:t>处暑高粱遍拿镰。</a:t>
            </a:r>
          </a:p>
          <a:p>
            <a:r>
              <a:rPr lang="zh-CN" altLang="en-US">
                <a:cs typeface="+mn-ea"/>
                <a:sym typeface="+mn-lt"/>
              </a:rPr>
              <a:t>处暑高粱白露谷。</a:t>
            </a:r>
          </a:p>
          <a:p>
            <a:r>
              <a:rPr lang="zh-CN" altLang="en-US">
                <a:cs typeface="+mn-ea"/>
                <a:sym typeface="+mn-lt"/>
              </a:rPr>
              <a:t>处暑三日割黄谷。</a:t>
            </a:r>
          </a:p>
          <a:p>
            <a:r>
              <a:rPr lang="zh-CN" altLang="en-US">
                <a:cs typeface="+mn-ea"/>
                <a:sym typeface="+mn-lt"/>
              </a:rPr>
              <a:t>处暑十日忙割谷。</a:t>
            </a:r>
          </a:p>
          <a:p>
            <a:r>
              <a:rPr lang="zh-CN" altLang="en-US">
                <a:cs typeface="+mn-ea"/>
                <a:sym typeface="+mn-lt"/>
              </a:rPr>
              <a:t>黍子返青增一石，谷子返青大减产。</a:t>
            </a:r>
          </a:p>
          <a:p>
            <a:r>
              <a:rPr lang="zh-CN" altLang="en-US">
                <a:cs typeface="+mn-ea"/>
                <a:sym typeface="+mn-lt"/>
              </a:rPr>
              <a:t>黍子返青压塌场，谷子返青一把糠。</a:t>
            </a:r>
          </a:p>
          <a:p>
            <a:r>
              <a:rPr lang="zh-CN" altLang="en-US">
                <a:cs typeface="+mn-ea"/>
                <a:sym typeface="+mn-lt"/>
              </a:rPr>
              <a:t>收秋一马虎，鸟雀撑破肚。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34649">
            <a:off x="602916" y="204858"/>
            <a:ext cx="759936" cy="1421016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1718" y="1717007"/>
            <a:ext cx="34825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处暑谷渐黄，大风要提防。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处暑满地黄，家家修廪仓。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 遍地红。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处暑高粱遍拿镰。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处暑高粱白露谷。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处暑三日割黄谷。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处暑十日忙割谷。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黍子返青增一石，谷子返青大减产。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黍子返青压塌场，谷子返青一把糠。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收秋一马虎，鸟雀撑破肚。</a:t>
            </a:r>
            <a:endParaRPr lang="zh-CN" altLang="en-US" sz="15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84220" y="1717006"/>
            <a:ext cx="34825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处暑谷渐黄，大风要提防。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处暑满地黄，家家修廪仓。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 遍地红。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处暑高粱遍拿镰。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处暑高粱白露谷。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处暑三日割黄谷。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处暑十日忙割谷。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黍子返青增一石，谷子返青大减产。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黍子返青压塌场，谷子返青一把糠。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收秋一马虎，鸟雀撑破肚。</a:t>
            </a:r>
            <a:endParaRPr lang="zh-CN" altLang="en-US" sz="15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151067" y="1659000"/>
            <a:ext cx="34825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处暑谷渐黄，大风要提防。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处暑满地黄，家家修廪仓。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 遍地红。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处暑高粱遍拿镰。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处暑高粱白露谷。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处暑三日割黄谷。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处暑十日忙割谷。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黍子返青增一石，谷子返青大减产。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黍子返青压塌场，谷子返青一把糠。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收秋一马虎，鸟雀撑破肚。</a:t>
            </a:r>
            <a:endParaRPr lang="zh-CN" altLang="en-US" sz="15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16325" y="4350844"/>
            <a:ext cx="2953420" cy="16536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38714" y="4350844"/>
            <a:ext cx="2953420" cy="16536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61104" y="4350844"/>
            <a:ext cx="2953420" cy="1653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34649">
            <a:off x="602916" y="204858"/>
            <a:ext cx="759936" cy="14210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8075" y="3852113"/>
            <a:ext cx="5353638" cy="2346960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43715" y="1312748"/>
            <a:ext cx="5353638" cy="2346960"/>
          </a:xfrm>
          <a:prstGeom prst="rect">
            <a:avLst/>
          </a:prstGeom>
          <a:blipFill rotWithShape="1"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9555" y="1402736"/>
            <a:ext cx="34825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处暑谷渐黄，大风要提防。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处暑满地黄，家家修廪仓。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 遍地红。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处暑高粱遍拿镰。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处暑高粱白露谷。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处暑三日割黄谷。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处暑十日忙割谷。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黍子返青增一石，谷子返青大减产。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黍子返青压塌场，谷子返青一把糠。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收秋一马虎，鸟雀撑破肚。</a:t>
            </a:r>
            <a:endParaRPr lang="zh-CN" altLang="en-US" sz="15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5159" y="3779163"/>
            <a:ext cx="348250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处暑谷渐黄，大风要提防。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处暑满地黄，家家修廪仓。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 遍地红。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处暑高粱遍拿镰。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处暑高粱白露谷。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处暑三日割黄谷。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处暑十日忙割谷。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黍子返青增一石，谷子返青大减产。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黍子返青压塌场，谷子返青一把糠。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收秋一马虎，鸟雀撑破肚。</a:t>
            </a:r>
            <a:endParaRPr lang="zh-CN" altLang="en-US" sz="1500" b="0" i="0" dirty="0">
              <a:solidFill>
                <a:srgbClr val="333333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34649">
            <a:off x="602916" y="204858"/>
            <a:ext cx="759936" cy="1421016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农谚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46" y="1472965"/>
            <a:ext cx="6127994" cy="30639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79343" y="1402736"/>
            <a:ext cx="35823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处暑收黍，白露收谷。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处暑见新花。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处暑好晴天，家家摘新棉。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处暑开花不见花（絮）。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处暑花，不归家。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处暑花，捡到家；白露花，不归家；</a:t>
            </a:r>
            <a:endParaRPr lang="en-US" altLang="zh-CN" sz="15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白露花，温高霜晚才收花。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处暑长薯。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处暑就把白菜移，十年准有九不离。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处暑移白菜，猛锄蹲苗晒。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处暑栽，白露上，再晚跟不上。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处暑栽白菜，有利没有害。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处暑栽，白露追，秋分放大水。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处暑拔麻摘老瓜。</a:t>
            </a:r>
          </a:p>
        </p:txBody>
      </p:sp>
      <p:sp>
        <p:nvSpPr>
          <p:cNvPr id="51" name="矩形 50"/>
          <p:cNvSpPr/>
          <p:nvPr/>
        </p:nvSpPr>
        <p:spPr>
          <a:xfrm>
            <a:off x="1026606" y="4773798"/>
            <a:ext cx="3582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处暑收黍，白露收谷。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处暑见新花。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处暑好晴天，家家摘新棉。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处暑开花不见花（絮）。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处暑花，不归家。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处暑花，捡到家；白露花，不归家；</a:t>
            </a:r>
            <a:endParaRPr lang="en-US" altLang="zh-CN" sz="15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62533" y="4785793"/>
            <a:ext cx="3582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处暑收黍，白露收谷。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处暑见新花。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处暑好晴天，家家摘新棉。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处暑开花不见花（絮）。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处暑花，不归家。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处暑花，捡到家；白露花，不归家；</a:t>
            </a:r>
            <a:endParaRPr lang="en-US" altLang="zh-CN" sz="15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898460" y="4785793"/>
            <a:ext cx="3582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处暑收黍，白露收谷。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处暑见新花。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处暑好晴天，家家摘新棉。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处暑开花不见花（絮）。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处暑花，不归家。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333333"/>
                </a:solidFill>
                <a:cs typeface="+mn-ea"/>
                <a:sym typeface="+mn-lt"/>
              </a:rPr>
              <a:t>处暑花，捡到家；白露花，不归家；</a:t>
            </a:r>
            <a:endParaRPr lang="en-US" altLang="zh-CN" sz="1500" dirty="0">
              <a:solidFill>
                <a:srgbClr val="33333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"/>
            <a:ext cx="4781890" cy="50560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007224"/>
            <a:ext cx="12192000" cy="28507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b="-264"/>
          <a:stretch>
            <a:fillRect/>
          </a:stretch>
        </p:blipFill>
        <p:spPr>
          <a:xfrm>
            <a:off x="7181189" y="0"/>
            <a:ext cx="5010810" cy="52981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1566" y="5365376"/>
            <a:ext cx="6070209" cy="14926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847570" y="405341"/>
            <a:ext cx="3344429" cy="38651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621441" y="1465604"/>
            <a:ext cx="6949118" cy="358478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73879" y="4094544"/>
            <a:ext cx="252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节气简介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78375" y="2536839"/>
            <a:ext cx="3856057" cy="146565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990810" y="2028912"/>
            <a:ext cx="1959298" cy="13234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ONE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40782" y="2028912"/>
            <a:ext cx="3519880" cy="47889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0" y="240092"/>
            <a:ext cx="4686748" cy="358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节气简介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51560" y="1925955"/>
            <a:ext cx="3032760" cy="3032760"/>
          </a:xfrm>
          <a:prstGeom prst="ellipse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097520" y="1925955"/>
            <a:ext cx="3032760" cy="3032760"/>
          </a:xfrm>
          <a:prstGeom prst="ellipse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" name="Straight Connector 32"/>
          <p:cNvCxnSpPr/>
          <p:nvPr/>
        </p:nvCxnSpPr>
        <p:spPr>
          <a:xfrm>
            <a:off x="4339431" y="1656414"/>
            <a:ext cx="0" cy="343929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3"/>
          <p:cNvCxnSpPr/>
          <p:nvPr/>
        </p:nvCxnSpPr>
        <p:spPr>
          <a:xfrm>
            <a:off x="7830116" y="1656414"/>
            <a:ext cx="0" cy="3439290"/>
          </a:xfrm>
          <a:prstGeom prst="line">
            <a:avLst/>
          </a:prstGeom>
          <a:ln w="127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789518" y="1668512"/>
            <a:ext cx="2680335" cy="51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2500" b="1" dirty="0">
                <a:solidFill>
                  <a:prstClr val="black"/>
                </a:solidFill>
                <a:cs typeface="+mn-ea"/>
                <a:sym typeface="+mn-lt"/>
              </a:rPr>
              <a:t>节气简介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719089" y="2282707"/>
            <a:ext cx="288162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500" dirty="0"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500" dirty="0">
                <a:cs typeface="+mn-ea"/>
                <a:sym typeface="+mn-lt"/>
              </a:rPr>
              <a:t>23°26′</a:t>
            </a:r>
            <a:r>
              <a:rPr lang="zh-CN" altLang="en-US" sz="1500" dirty="0">
                <a:cs typeface="+mn-ea"/>
                <a:sym typeface="+mn-lt"/>
              </a:rPr>
              <a:t>，向南移动到北纬</a:t>
            </a:r>
            <a:r>
              <a:rPr lang="en-US" altLang="zh-CN" sz="1500" dirty="0">
                <a:cs typeface="+mn-ea"/>
                <a:sym typeface="+mn-lt"/>
              </a:rPr>
              <a:t>11°28′</a:t>
            </a:r>
            <a:r>
              <a:rPr lang="zh-CN" altLang="en-US" sz="1500" dirty="0">
                <a:cs typeface="+mn-ea"/>
                <a:sym typeface="+mn-lt"/>
              </a:rPr>
              <a:t>。北京城区，白昼长度已经由夏至的</a:t>
            </a:r>
            <a:r>
              <a:rPr lang="en-US" altLang="zh-CN" sz="1500" dirty="0">
                <a:cs typeface="+mn-ea"/>
                <a:sym typeface="+mn-lt"/>
              </a:rPr>
              <a:t>15</a:t>
            </a:r>
            <a:r>
              <a:rPr lang="zh-CN" altLang="en-US" sz="1500" dirty="0">
                <a:cs typeface="+mn-ea"/>
                <a:sym typeface="+mn-lt"/>
              </a:rPr>
              <a:t>小时缩短到</a:t>
            </a:r>
            <a:r>
              <a:rPr lang="en-US" altLang="zh-CN" sz="1500" dirty="0">
                <a:cs typeface="+mn-ea"/>
                <a:sym typeface="+mn-lt"/>
              </a:rPr>
              <a:t>13</a:t>
            </a:r>
            <a:r>
              <a:rPr lang="zh-CN" altLang="en-US" sz="1500" dirty="0">
                <a:cs typeface="+mn-ea"/>
                <a:sym typeface="+mn-lt"/>
              </a:rPr>
              <a:t>小时</a:t>
            </a:r>
            <a:r>
              <a:rPr lang="en-US" altLang="zh-CN" sz="1500" dirty="0">
                <a:cs typeface="+mn-ea"/>
                <a:sym typeface="+mn-lt"/>
              </a:rPr>
              <a:t>25</a:t>
            </a:r>
            <a:r>
              <a:rPr lang="zh-CN" altLang="en-US" sz="1500" dirty="0">
                <a:cs typeface="+mn-ea"/>
                <a:sym typeface="+mn-lt"/>
              </a:rPr>
              <a:t>分钟，正午太阳高度也由夏至的</a:t>
            </a:r>
            <a:r>
              <a:rPr lang="en-US" altLang="zh-CN" sz="1500" dirty="0">
                <a:cs typeface="+mn-ea"/>
                <a:sym typeface="+mn-lt"/>
              </a:rPr>
              <a:t>73°32′</a:t>
            </a:r>
            <a:r>
              <a:rPr lang="zh-CN" altLang="en-US" sz="1500" dirty="0">
                <a:cs typeface="+mn-ea"/>
                <a:sym typeface="+mn-lt"/>
              </a:rPr>
              <a:t>降低至</a:t>
            </a:r>
            <a:r>
              <a:rPr lang="en-US" altLang="zh-CN" sz="1500" dirty="0">
                <a:cs typeface="+mn-ea"/>
                <a:sym typeface="+mn-lt"/>
              </a:rPr>
              <a:t>61°34′</a:t>
            </a:r>
            <a:r>
              <a:rPr lang="zh-CN" altLang="en-US" sz="1500" dirty="0"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ldLvl="0" animBg="1"/>
      <p:bldP spid="30" grpId="0" bldLvl="0" animBg="1"/>
      <p:bldP spid="33" grpId="0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Shape 2839"/>
          <p:cNvSpPr/>
          <p:nvPr/>
        </p:nvSpPr>
        <p:spPr>
          <a:xfrm>
            <a:off x="1055078" y="1317617"/>
            <a:ext cx="502533" cy="456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rgbClr val="30835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Shape 2547"/>
          <p:cNvSpPr/>
          <p:nvPr/>
        </p:nvSpPr>
        <p:spPr>
          <a:xfrm>
            <a:off x="4648412" y="1329948"/>
            <a:ext cx="505208" cy="50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30835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Shape 2579"/>
          <p:cNvSpPr/>
          <p:nvPr/>
        </p:nvSpPr>
        <p:spPr>
          <a:xfrm>
            <a:off x="4649767" y="3775023"/>
            <a:ext cx="483535" cy="483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30835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Shape 2633"/>
          <p:cNvSpPr/>
          <p:nvPr/>
        </p:nvSpPr>
        <p:spPr>
          <a:xfrm>
            <a:off x="8237533" y="1324895"/>
            <a:ext cx="465100" cy="4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30835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Shape 2944"/>
          <p:cNvSpPr/>
          <p:nvPr/>
        </p:nvSpPr>
        <p:spPr>
          <a:xfrm>
            <a:off x="1051560" y="3764871"/>
            <a:ext cx="432728" cy="432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30835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Shape 2554"/>
          <p:cNvSpPr/>
          <p:nvPr/>
        </p:nvSpPr>
        <p:spPr>
          <a:xfrm>
            <a:off x="8244610" y="3764870"/>
            <a:ext cx="476001" cy="43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30835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055371" y="1835377"/>
            <a:ext cx="302314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4650106" y="1835377"/>
            <a:ext cx="302314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prstClr val="black"/>
                </a:solidFill>
                <a:latin typeface="+mn-ea"/>
              </a:defRPr>
            </a:lvl1pPr>
          </a:lstStyle>
          <a:p>
            <a:r>
              <a:rPr lang="zh-CN" altLang="en-US" sz="1500" dirty="0">
                <a:latin typeface="+mn-lt"/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236586" y="1835377"/>
            <a:ext cx="302314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prstClr val="black"/>
                </a:solidFill>
                <a:latin typeface="+mn-ea"/>
              </a:defRPr>
            </a:lvl1pPr>
          </a:lstStyle>
          <a:p>
            <a:r>
              <a:rPr lang="zh-CN" altLang="en-US" sz="1500" dirty="0">
                <a:latin typeface="+mn-lt"/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055371" y="4258349"/>
            <a:ext cx="302314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prstClr val="black"/>
                </a:solidFill>
                <a:latin typeface="+mn-ea"/>
              </a:defRPr>
            </a:lvl1pPr>
          </a:lstStyle>
          <a:p>
            <a:r>
              <a:rPr lang="zh-CN" altLang="en-US" sz="1500" dirty="0">
                <a:latin typeface="+mn-lt"/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4650106" y="4258349"/>
            <a:ext cx="302314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prstClr val="black"/>
                </a:solidFill>
                <a:latin typeface="+mn-ea"/>
              </a:defRPr>
            </a:lvl1pPr>
          </a:lstStyle>
          <a:p>
            <a:r>
              <a:rPr lang="zh-CN" altLang="en-US" sz="1500" dirty="0">
                <a:latin typeface="+mn-lt"/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8236586" y="4258349"/>
            <a:ext cx="302314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prstClr val="black"/>
                </a:solidFill>
                <a:latin typeface="+mn-ea"/>
              </a:defRPr>
            </a:lvl1pPr>
          </a:lstStyle>
          <a:p>
            <a:r>
              <a:rPr lang="zh-CN" altLang="en-US" sz="1500" dirty="0">
                <a:latin typeface="+mn-lt"/>
                <a:cs typeface="+mn-ea"/>
                <a:sym typeface="+mn-lt"/>
              </a:rPr>
              <a:t>我国将处暑分为三候：“一候鹰乃祭鸟；二候天地始肃；三候禾乃登。”此节气中老鹰开始大量捕猎鸟类；天地间万物开始凋零；“禾乃登”的“禾”指的是黍、稷、稻、粱类农作物的总称，“登”即成熟的意思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节气简介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7" grpId="0"/>
      <p:bldP spid="36" grpId="0"/>
      <p:bldP spid="39" grpId="0"/>
      <p:bldP spid="41" grpId="0"/>
      <p:bldP spid="4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23273" y="1666644"/>
            <a:ext cx="3243998" cy="3451206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80542" y="4393369"/>
            <a:ext cx="302230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点击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02907" y="5309067"/>
            <a:ext cx="94999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处暑以后，除华南和西南地区外，我国大部分地区雨季即将结束，降水逐渐减少，水稻成熟收割。尤其是华北、东北和西北地区必须抓紧蓄水、保墒；以防秋种期间出现干旱而延误冬作物的播种期。</a:t>
            </a:r>
            <a:endParaRPr lang="zh-CN" altLang="en-US" sz="15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61818" y="2525813"/>
            <a:ext cx="602615" cy="106680"/>
            <a:chOff x="8177" y="2359"/>
            <a:chExt cx="949" cy="168"/>
          </a:xfrm>
          <a:solidFill>
            <a:srgbClr val="345020"/>
          </a:solidFill>
        </p:grpSpPr>
        <p:sp>
          <p:nvSpPr>
            <p:cNvPr id="26" name="椭圆 25"/>
            <p:cNvSpPr/>
            <p:nvPr/>
          </p:nvSpPr>
          <p:spPr>
            <a:xfrm>
              <a:off x="8177" y="2359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560" y="2359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958" y="2359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节气简介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517434" y="1672289"/>
            <a:ext cx="5634687" cy="3445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/>
      <p:bldP spid="21" grpId="1"/>
      <p:bldP spid="22" grpId="0"/>
      <p:bldP spid="22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460599" y="2325657"/>
            <a:ext cx="316321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ts val="2000"/>
              </a:lnSpc>
              <a:buNone/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鹰乃祭鸟，鹰，义禽也。秋令属金，五行为义，金气肃杀，鹰感其气始捕击诸鸟，然必先祭之，犹人饮食祭先代为之者也。不击有胎之禽，故谓之义。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55"/>
          <p:cNvSpPr txBox="1"/>
          <p:nvPr/>
        </p:nvSpPr>
        <p:spPr>
          <a:xfrm>
            <a:off x="2773729" y="1764922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872875" y="3927619"/>
            <a:ext cx="27302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zh-CN" altLang="en-US" dirty="0"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TextBox 58"/>
          <p:cNvSpPr txBox="1"/>
          <p:nvPr/>
        </p:nvSpPr>
        <p:spPr>
          <a:xfrm>
            <a:off x="7458285" y="2816749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19220" y="1313783"/>
            <a:ext cx="1805867" cy="1805867"/>
            <a:chOff x="1369994" y="2067694"/>
            <a:chExt cx="1584176" cy="1584176"/>
          </a:xfrm>
          <a:solidFill>
            <a:schemeClr val="accent1"/>
          </a:solidFill>
        </p:grpSpPr>
        <p:sp>
          <p:nvSpPr>
            <p:cNvPr id="13" name="菱形 12"/>
            <p:cNvSpPr/>
            <p:nvPr/>
          </p:nvSpPr>
          <p:spPr>
            <a:xfrm>
              <a:off x="1369994" y="2067694"/>
              <a:ext cx="1584176" cy="1584176"/>
            </a:xfrm>
            <a:prstGeom prst="diamond">
              <a:avLst/>
            </a:prstGeom>
            <a:solidFill>
              <a:srgbClr val="308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61"/>
            <p:cNvSpPr txBox="1"/>
            <p:nvPr/>
          </p:nvSpPr>
          <p:spPr>
            <a:xfrm flipH="1">
              <a:off x="1593697" y="2616898"/>
              <a:ext cx="1161449" cy="4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2783" y="2402303"/>
            <a:ext cx="1805866" cy="1805867"/>
            <a:chOff x="3029144" y="1491630"/>
            <a:chExt cx="1584176" cy="1584176"/>
          </a:xfrm>
          <a:solidFill>
            <a:schemeClr val="accent2"/>
          </a:solidFill>
        </p:grpSpPr>
        <p:sp>
          <p:nvSpPr>
            <p:cNvPr id="16" name="菱形 15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rgbClr val="39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64"/>
            <p:cNvSpPr txBox="1"/>
            <p:nvPr/>
          </p:nvSpPr>
          <p:spPr>
            <a:xfrm flipH="1">
              <a:off x="3262656" y="2039665"/>
              <a:ext cx="1055653" cy="4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19221" y="3490823"/>
            <a:ext cx="1805867" cy="1805867"/>
            <a:chOff x="4577170" y="2067694"/>
            <a:chExt cx="1584176" cy="1584176"/>
          </a:xfrm>
          <a:solidFill>
            <a:schemeClr val="accent3"/>
          </a:solidFill>
        </p:grpSpPr>
        <p:sp>
          <p:nvSpPr>
            <p:cNvPr id="19" name="菱形 18"/>
            <p:cNvSpPr/>
            <p:nvPr/>
          </p:nvSpPr>
          <p:spPr>
            <a:xfrm>
              <a:off x="4577170" y="2067694"/>
              <a:ext cx="1584176" cy="1584176"/>
            </a:xfrm>
            <a:prstGeom prst="diamond">
              <a:avLst/>
            </a:prstGeom>
            <a:solidFill>
              <a:srgbClr val="308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67"/>
            <p:cNvSpPr txBox="1"/>
            <p:nvPr/>
          </p:nvSpPr>
          <p:spPr>
            <a:xfrm flipH="1">
              <a:off x="4865984" y="2616900"/>
              <a:ext cx="1031224" cy="4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92784" y="4579345"/>
            <a:ext cx="1805867" cy="1805867"/>
            <a:chOff x="6145277" y="1491630"/>
            <a:chExt cx="1584176" cy="1584176"/>
          </a:xfrm>
          <a:solidFill>
            <a:schemeClr val="accent4"/>
          </a:solidFill>
        </p:grpSpPr>
        <p:sp>
          <p:nvSpPr>
            <p:cNvPr id="23" name="菱形 22"/>
            <p:cNvSpPr/>
            <p:nvPr/>
          </p:nvSpPr>
          <p:spPr>
            <a:xfrm>
              <a:off x="6145277" y="1491630"/>
              <a:ext cx="1584176" cy="1584176"/>
            </a:xfrm>
            <a:prstGeom prst="diamond">
              <a:avLst/>
            </a:prstGeom>
            <a:solidFill>
              <a:srgbClr val="39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70"/>
            <p:cNvSpPr txBox="1"/>
            <p:nvPr/>
          </p:nvSpPr>
          <p:spPr>
            <a:xfrm flipH="1">
              <a:off x="6346824" y="2041508"/>
              <a:ext cx="1107998" cy="4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>
            <a:stCxn id="13" idx="1"/>
          </p:cNvCxnSpPr>
          <p:nvPr/>
        </p:nvCxnSpPr>
        <p:spPr>
          <a:xfrm flipH="1">
            <a:off x="1680874" y="2216717"/>
            <a:ext cx="2938348" cy="0"/>
          </a:xfrm>
          <a:prstGeom prst="line">
            <a:avLst/>
          </a:prstGeom>
          <a:ln>
            <a:solidFill>
              <a:srgbClr val="30835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680874" y="4393757"/>
            <a:ext cx="2938348" cy="0"/>
          </a:xfrm>
          <a:prstGeom prst="line">
            <a:avLst/>
          </a:prstGeom>
          <a:ln>
            <a:solidFill>
              <a:srgbClr val="30835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498653" y="3305237"/>
            <a:ext cx="2985946" cy="0"/>
          </a:xfrm>
          <a:prstGeom prst="line">
            <a:avLst/>
          </a:prstGeom>
          <a:ln>
            <a:solidFill>
              <a:srgbClr val="39A84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3" idx="3"/>
          </p:cNvCxnSpPr>
          <p:nvPr/>
        </p:nvCxnSpPr>
        <p:spPr>
          <a:xfrm>
            <a:off x="7498653" y="5482278"/>
            <a:ext cx="3012477" cy="0"/>
          </a:xfrm>
          <a:prstGeom prst="line">
            <a:avLst/>
          </a:prstGeom>
          <a:ln>
            <a:solidFill>
              <a:srgbClr val="39A84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6"/>
          <p:cNvSpPr txBox="1"/>
          <p:nvPr/>
        </p:nvSpPr>
        <p:spPr>
          <a:xfrm>
            <a:off x="7420185" y="4990318"/>
            <a:ext cx="18293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13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节气简介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458304" y="4466216"/>
            <a:ext cx="316321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ts val="2000"/>
              </a:lnSpc>
              <a:buNone/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鹰乃祭鸟，鹰，义禽也。秋令属金，五行为义，金气肃杀，鹰感其气始捕击诸鸟，然必先祭之，犹人饮食祭先代为之者也。不击有胎之禽，故谓之义。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301239" y="3393635"/>
            <a:ext cx="316321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ts val="2000"/>
              </a:lnSpc>
              <a:buNone/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鹰乃祭鸟，鹰，义禽也。秋令属金，五行为义，金气肃杀，鹰感其气始捕击诸鸟，然必先祭之，犹人饮食祭先代为之者也。不击有胎之禽，故谓之义。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321387" y="5551189"/>
            <a:ext cx="3163212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ts val="2000"/>
              </a:lnSpc>
              <a:buNone/>
            </a:pPr>
            <a:r>
              <a:rPr lang="zh-CN" altLang="en-US" sz="1500" dirty="0">
                <a:latin typeface="+mn-lt"/>
                <a:ea typeface="+mn-ea"/>
                <a:cs typeface="+mn-ea"/>
                <a:sym typeface="+mn-lt"/>
              </a:rPr>
              <a:t>鹰乃祭鸟，鹰，义禽也。秋令属金，五行为义，金气肃杀，鹰感其气始捕击诸鸟，然必先祭之，犹人饮食祭先代为之者也。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31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4" y="233180"/>
            <a:ext cx="4686748" cy="35844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884313" y="4512147"/>
            <a:ext cx="252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天气特点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6351" y="3243972"/>
            <a:ext cx="3856057" cy="14656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640782" y="2028912"/>
            <a:ext cx="3519880" cy="478895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204736" y="2733562"/>
            <a:ext cx="1959298" cy="13234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</a:t>
            </a:r>
          </a:p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47649" y="233180"/>
            <a:ext cx="11673199" cy="63892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28600">
              <a:prstClr val="black">
                <a:alpha val="8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96440" y="2152443"/>
            <a:ext cx="6083809" cy="2677941"/>
            <a:chOff x="1220302" y="2109178"/>
            <a:chExt cx="6083809" cy="2677941"/>
          </a:xfrm>
        </p:grpSpPr>
        <p:sp>
          <p:nvSpPr>
            <p:cNvPr id="34" name="矩形 33"/>
            <p:cNvSpPr/>
            <p:nvPr/>
          </p:nvSpPr>
          <p:spPr>
            <a:xfrm>
              <a:off x="1220302" y="3929869"/>
              <a:ext cx="857250" cy="857250"/>
            </a:xfrm>
            <a:prstGeom prst="rect">
              <a:avLst/>
            </a:prstGeom>
            <a:solidFill>
              <a:srgbClr val="308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20302" y="2182015"/>
              <a:ext cx="857250" cy="857250"/>
            </a:xfrm>
            <a:prstGeom prst="rect">
              <a:avLst/>
            </a:prstGeom>
            <a:solidFill>
              <a:srgbClr val="39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20"/>
            <p:cNvSpPr>
              <a:spLocks noChangeAspect="1"/>
            </p:cNvSpPr>
            <p:nvPr/>
          </p:nvSpPr>
          <p:spPr>
            <a:xfrm>
              <a:off x="1442082" y="2430640"/>
              <a:ext cx="413690" cy="360000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21"/>
            <p:cNvSpPr>
              <a:spLocks noChangeAspect="1"/>
            </p:cNvSpPr>
            <p:nvPr/>
          </p:nvSpPr>
          <p:spPr>
            <a:xfrm>
              <a:off x="1458658" y="4178494"/>
              <a:ext cx="364369" cy="360000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446861" y="3929869"/>
              <a:ext cx="857250" cy="857250"/>
            </a:xfrm>
            <a:prstGeom prst="rect">
              <a:avLst/>
            </a:prstGeom>
            <a:solidFill>
              <a:srgbClr val="39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446861" y="2182015"/>
              <a:ext cx="857250" cy="857250"/>
            </a:xfrm>
            <a:prstGeom prst="rect">
              <a:avLst/>
            </a:prstGeom>
            <a:solidFill>
              <a:srgbClr val="308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28"/>
            <p:cNvSpPr>
              <a:spLocks noChangeAspect="1"/>
            </p:cNvSpPr>
            <p:nvPr/>
          </p:nvSpPr>
          <p:spPr>
            <a:xfrm>
              <a:off x="6709120" y="2425120"/>
              <a:ext cx="349825" cy="360000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 29"/>
            <p:cNvSpPr>
              <a:spLocks noChangeAspect="1"/>
            </p:cNvSpPr>
            <p:nvPr/>
          </p:nvSpPr>
          <p:spPr>
            <a:xfrm>
              <a:off x="6709120" y="4175882"/>
              <a:ext cx="360772" cy="360000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85286" y="2109178"/>
              <a:ext cx="378280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500" dirty="0">
                  <a:cs typeface="+mn-ea"/>
                  <a:sym typeface="+mn-lt"/>
                </a:rPr>
                <a:t>处暑节气，单单用气温开始走低来描述是不够的。气温走低仅是其中的一个现象。产生这一现象背后的原因，首先应是太阳的直射点继续南移，太阳辐射减弱；二是副热带高压跨越式地向南撤退，蒙古冷高压开始跃跃欲试，出拳出脚，小露锋芒。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1671" y="551597"/>
            <a:ext cx="1017025" cy="52797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60599" y="556348"/>
            <a:ext cx="250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天气特点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61424" y="3910855"/>
            <a:ext cx="3782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处暑节气，单单用气温开始走低来描述是不够的。气温走低仅是其中的一个现象。产生这一现象背后的原因，首先应是太阳的直射点继续南移，太阳辐射减弱；二是副热带高压跨越式地向南撤退，蒙古冷高压开始跃跃欲试，出拳出脚，小露锋芒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8289" y="3910855"/>
            <a:ext cx="3782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处暑节气，单单用气温开始走低来描述是不够的。气温走低仅是其中的一个现象。产生这一现象背后的原因，首先应是太阳的直射点继续南移，太阳辐射减弱；二是副热带高压跨越式地向南撤退，蒙古冷高压开始跃跃欲试，出拳出脚，小露锋芒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80249" y="2128969"/>
            <a:ext cx="3782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500" dirty="0">
                <a:cs typeface="+mn-ea"/>
                <a:sym typeface="+mn-lt"/>
              </a:rPr>
              <a:t>处暑节气，单单用气温开始走低来描述是不够的。气温走低仅是其中的一个现象。产生这一现象背后的原因，首先应是太阳的直射点继续南移，太阳辐射减弱；二是副热带高压跨越式地向南撤退，蒙古冷高压开始跃跃欲试，出拳出脚，小露锋芒。</a:t>
            </a:r>
            <a:endParaRPr lang="zh-CN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858EFED-44DE-46F7-87A6-A880DF5AE68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清新叶子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2i5nli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2996</Words>
  <Application>Microsoft Office PowerPoint</Application>
  <PresentationFormat>宽屏</PresentationFormat>
  <Paragraphs>229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Gill Sans</vt:lpstr>
      <vt:lpstr>等线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2022-03-08T03:41:23Z</dcterms:created>
  <dcterms:modified xsi:type="dcterms:W3CDTF">2023-01-10T07:13:24Z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14FC0E87D11C4A9996F96D58F7BAC3B3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