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FA1D5-6410-4B5F-8A6A-BB45E0152B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5183-1B12-481D-A8BF-2305EFF9CC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eaLnBrk="1" hangingPunct="1">
              <a:buFontTx/>
              <a:buChar char="•"/>
            </a:pPr>
            <a:fld id="{9A0DB2DC-4C9A-4742-B13C-FB6460FD3503}" type="slidenum"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</a:rPr>
              <a:t>1</a:t>
            </a:fld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5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6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77" tIns="34289" rIns="68577" bIns="3428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9700" name="组合 8"/>
          <p:cNvGrpSpPr/>
          <p:nvPr/>
        </p:nvGrpSpPr>
        <p:grpSpPr>
          <a:xfrm>
            <a:off x="641749" y="1347613"/>
            <a:ext cx="4710113" cy="1479227"/>
            <a:chOff x="-193993" y="1916168"/>
            <a:chExt cx="6279515" cy="1970899"/>
          </a:xfrm>
        </p:grpSpPr>
        <p:sp>
          <p:nvSpPr>
            <p:cNvPr id="29703" name="矩形 24"/>
            <p:cNvSpPr/>
            <p:nvPr/>
          </p:nvSpPr>
          <p:spPr>
            <a:xfrm>
              <a:off x="1276349" y="1916168"/>
              <a:ext cx="3338830" cy="5843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58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第三单元 </a:t>
              </a:r>
              <a:r>
                <a:rPr lang="en-US" altLang="zh-CN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长方形和正方形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-193993" y="2861876"/>
              <a:ext cx="6279515" cy="102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400" b="1" spc="225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认</a:t>
              </a:r>
              <a:r>
                <a:rPr lang="zh-CN" altLang="en-US" sz="4400" b="1" spc="225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识周长</a:t>
              </a:r>
            </a:p>
          </p:txBody>
        </p:sp>
      </p:grpSp>
      <p:sp>
        <p:nvSpPr>
          <p:cNvPr id="29701" name="矩形 8"/>
          <p:cNvSpPr/>
          <p:nvPr/>
        </p:nvSpPr>
        <p:spPr>
          <a:xfrm>
            <a:off x="6142865" y="210742"/>
            <a:ext cx="2352247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>
            <a:spAutoFit/>
          </a:bodyPr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江苏教育</a:t>
            </a:r>
            <a:r>
              <a:rPr lang="zh-CN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三年级</a:t>
            </a:r>
            <a:r>
              <a:rPr lang="en-US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上册</a:t>
            </a:r>
            <a:r>
              <a:rPr lang="en-US" altLang="zh-CN" sz="12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9702" name="图片 9" descr="C:\Users\john\Desktop\三年级课本.jpg三年级课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2671" y="1150144"/>
            <a:ext cx="3036094" cy="39933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901519" y="4227934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34442" y="987967"/>
            <a:ext cx="1203960" cy="391478"/>
          </a:xfrm>
          <a:prstGeom prst="rect">
            <a:avLst/>
          </a:prstGeom>
          <a:noFill/>
        </p:spPr>
        <p:txBody>
          <a:bodyPr wrap="none" lIns="68577" tIns="34289" rIns="68577" bIns="34289">
            <a:spAutoFit/>
            <a:scene3d>
              <a:camera prst="orthographicFront"/>
              <a:lightRig rig="threePt" dir="t"/>
            </a:scene3d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noProof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认识边线</a:t>
            </a:r>
            <a:endParaRPr lang="zh-CN" altLang="en-US" sz="2100" b="1" noProof="1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1747" name="图片 2" descr="三年级课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03723" y="1669259"/>
            <a:ext cx="2072878" cy="2745581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31748" name="文本框 3"/>
          <p:cNvSpPr txBox="1"/>
          <p:nvPr/>
        </p:nvSpPr>
        <p:spPr>
          <a:xfrm>
            <a:off x="3858816" y="1669258"/>
            <a:ext cx="4446984" cy="392906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你知道数学书封面的一周有多长吗？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3858816" y="2351486"/>
            <a:ext cx="4655344" cy="1038225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将细绳从数学书封面边线的某一点出发，沿着封面边线走，又回到起点，这叫作封面</a:t>
            </a:r>
            <a:r>
              <a:rPr lang="en-US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一周边线</a:t>
            </a: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椭圆 4"/>
          <p:cNvSpPr/>
          <p:nvPr/>
        </p:nvSpPr>
        <p:spPr>
          <a:xfrm>
            <a:off x="1162050" y="1612108"/>
            <a:ext cx="79772" cy="90488"/>
          </a:xfrm>
          <a:prstGeom prst="ellipse">
            <a:avLst/>
          </a:prstGeom>
          <a:gradFill rotWithShape="1">
            <a:gsLst>
              <a:gs pos="0">
                <a:srgbClr val="FE4444"/>
              </a:gs>
              <a:gs pos="100000">
                <a:srgbClr val="832B2B"/>
              </a:gs>
            </a:gsLst>
            <a:lin ang="5400000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197769" y="1669258"/>
            <a:ext cx="0" cy="27765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" name="直接连接符 6"/>
          <p:cNvCxnSpPr/>
          <p:nvPr/>
        </p:nvCxnSpPr>
        <p:spPr>
          <a:xfrm>
            <a:off x="1203723" y="4414840"/>
            <a:ext cx="2083594" cy="833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 flipH="1">
            <a:off x="3287317" y="1647828"/>
            <a:ext cx="1190" cy="277534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>
            <a:off x="1197771" y="1639491"/>
            <a:ext cx="2083594" cy="833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31755" name="图片 9" descr="蜜蜂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36606" y="3688558"/>
            <a:ext cx="1781175" cy="118705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20"/>
          <p:cNvSpPr txBox="1"/>
          <p:nvPr/>
        </p:nvSpPr>
        <p:spPr>
          <a:xfrm>
            <a:off x="3683794" y="1247775"/>
            <a:ext cx="1364456" cy="39171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测量周长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683794" y="2159795"/>
            <a:ext cx="5280694" cy="39241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数学书封面一周边线的长就是封面的周长。</a:t>
            </a:r>
          </a:p>
        </p:txBody>
      </p:sp>
      <p:pic>
        <p:nvPicPr>
          <p:cNvPr id="32772" name="图片 23" descr="三年级课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03723" y="1669259"/>
            <a:ext cx="2072878" cy="2745581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5" name="椭圆 24"/>
          <p:cNvSpPr/>
          <p:nvPr/>
        </p:nvSpPr>
        <p:spPr>
          <a:xfrm>
            <a:off x="1162050" y="1612108"/>
            <a:ext cx="79772" cy="90488"/>
          </a:xfrm>
          <a:prstGeom prst="ellipse">
            <a:avLst/>
          </a:prstGeom>
          <a:gradFill rotWithShape="1">
            <a:gsLst>
              <a:gs pos="0">
                <a:srgbClr val="FE4444"/>
              </a:gs>
              <a:gs pos="100000">
                <a:srgbClr val="832B2B"/>
              </a:gs>
            </a:gsLst>
            <a:lin ang="5400000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1197769" y="1669258"/>
            <a:ext cx="0" cy="27765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7" name="直接连接符 26"/>
          <p:cNvCxnSpPr/>
          <p:nvPr/>
        </p:nvCxnSpPr>
        <p:spPr>
          <a:xfrm>
            <a:off x="1203723" y="4414840"/>
            <a:ext cx="2083594" cy="833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8" name="直接连接符 27"/>
          <p:cNvCxnSpPr/>
          <p:nvPr/>
        </p:nvCxnSpPr>
        <p:spPr>
          <a:xfrm flipH="1">
            <a:off x="3287317" y="1647828"/>
            <a:ext cx="1190" cy="277534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" name="直接连接符 28"/>
          <p:cNvCxnSpPr/>
          <p:nvPr/>
        </p:nvCxnSpPr>
        <p:spPr>
          <a:xfrm>
            <a:off x="1197771" y="1639491"/>
            <a:ext cx="2083594" cy="833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0" name="文本框 29"/>
          <p:cNvSpPr txBox="1"/>
          <p:nvPr/>
        </p:nvSpPr>
        <p:spPr>
          <a:xfrm>
            <a:off x="3683794" y="3057527"/>
            <a:ext cx="3810000" cy="390525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如何测量数学书封面的周长？</a:t>
            </a:r>
          </a:p>
        </p:txBody>
      </p:sp>
      <p:pic>
        <p:nvPicPr>
          <p:cNvPr id="32779" name="图片 1" descr="卡通 狮子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391402" y="3627835"/>
            <a:ext cx="1152525" cy="12775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bldLvl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690914" y="1355005"/>
            <a:ext cx="4059510" cy="715578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将绕封面一周边线的细绳拉直，用直尺量出边线长度即周长。</a:t>
            </a:r>
          </a:p>
        </p:txBody>
      </p:sp>
      <p:pic>
        <p:nvPicPr>
          <p:cNvPr id="33795" name="图片 23" descr="三年级课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03723" y="1303737"/>
            <a:ext cx="2072878" cy="2745581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33796" name="椭圆 24"/>
          <p:cNvSpPr/>
          <p:nvPr/>
        </p:nvSpPr>
        <p:spPr>
          <a:xfrm>
            <a:off x="1162050" y="1245396"/>
            <a:ext cx="79772" cy="91679"/>
          </a:xfrm>
          <a:prstGeom prst="ellipse">
            <a:avLst/>
          </a:prstGeom>
          <a:gradFill rotWithShape="1">
            <a:gsLst>
              <a:gs pos="0">
                <a:srgbClr val="FE4444"/>
              </a:gs>
              <a:gs pos="100000">
                <a:srgbClr val="832B2B"/>
              </a:gs>
            </a:gsLst>
            <a:lin ang="5400000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3797" name="直接连接符 25"/>
          <p:cNvCxnSpPr/>
          <p:nvPr/>
        </p:nvCxnSpPr>
        <p:spPr>
          <a:xfrm flipH="1">
            <a:off x="1197769" y="1303737"/>
            <a:ext cx="0" cy="277534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3798" name="直接连接符 26"/>
          <p:cNvCxnSpPr/>
          <p:nvPr/>
        </p:nvCxnSpPr>
        <p:spPr>
          <a:xfrm>
            <a:off x="1203723" y="4049316"/>
            <a:ext cx="2083594" cy="833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3799" name="直接连接符 27"/>
          <p:cNvCxnSpPr/>
          <p:nvPr/>
        </p:nvCxnSpPr>
        <p:spPr>
          <a:xfrm flipH="1">
            <a:off x="3287317" y="1282305"/>
            <a:ext cx="1190" cy="277534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3800" name="直接连接符 28"/>
          <p:cNvCxnSpPr/>
          <p:nvPr/>
        </p:nvCxnSpPr>
        <p:spPr>
          <a:xfrm>
            <a:off x="1197771" y="1273971"/>
            <a:ext cx="2083594" cy="833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" name="文本框 2"/>
          <p:cNvSpPr txBox="1"/>
          <p:nvPr/>
        </p:nvSpPr>
        <p:spPr>
          <a:xfrm>
            <a:off x="3752850" y="2681290"/>
            <a:ext cx="4982766" cy="1037035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周长即一周边线的长，先用直尺测量出封面每条边线的长，再将四条边线的长度相加，所得的长就是封面的周长。</a:t>
            </a:r>
          </a:p>
        </p:txBody>
      </p:sp>
      <p:pic>
        <p:nvPicPr>
          <p:cNvPr id="4" name="图片 3" descr="直尺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00052" y="1146572"/>
            <a:ext cx="797719" cy="36075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直尺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483646" y="1146572"/>
            <a:ext cx="797719" cy="36075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直尺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67991" y="1303737"/>
            <a:ext cx="3607594" cy="79771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 descr="直尺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56087" y="4057652"/>
            <a:ext cx="3607594" cy="79771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99"/>
          <p:cNvSpPr txBox="1"/>
          <p:nvPr/>
        </p:nvSpPr>
        <p:spPr>
          <a:xfrm>
            <a:off x="2565800" y="890588"/>
            <a:ext cx="4860131" cy="39171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计算下面各图形的周长</a:t>
            </a:r>
            <a:r>
              <a:rPr lang="en-US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（单位：厘米）</a:t>
            </a:r>
            <a:endParaRPr lang="en-US" altLang="en-US" sz="21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19" name="文本框 1"/>
          <p:cNvSpPr txBox="1"/>
          <p:nvPr/>
        </p:nvSpPr>
        <p:spPr>
          <a:xfrm>
            <a:off x="596506" y="890587"/>
            <a:ext cx="715565" cy="300038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659607" y="1974059"/>
            <a:ext cx="2303860" cy="1232297"/>
          </a:xfrm>
          <a:prstGeom prst="triangle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defTabSz="685800">
              <a:defRPr/>
            </a:pPr>
            <a:endParaRPr lang="zh-CN" altLang="en-US" sz="1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35031" y="1990727"/>
            <a:ext cx="1232297" cy="1125141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defTabSz="685800">
              <a:defRPr/>
            </a:pPr>
            <a:endParaRPr lang="zh-CN" altLang="en-US" sz="1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4822" name="组合 17"/>
          <p:cNvGrpSpPr/>
          <p:nvPr/>
        </p:nvGrpSpPr>
        <p:grpSpPr>
          <a:xfrm>
            <a:off x="6692504" y="1807369"/>
            <a:ext cx="1714500" cy="1394222"/>
            <a:chOff x="6643702" y="1571612"/>
            <a:chExt cx="2286016" cy="1858976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6643702" y="1571612"/>
              <a:ext cx="150019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5715802" y="2499513"/>
              <a:ext cx="185738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643702" y="3429000"/>
              <a:ext cx="228601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16200000" flipH="1">
              <a:off x="7608115" y="2107398"/>
              <a:ext cx="1857388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>
            <a:endCxn id="6" idx="2"/>
          </p:cNvCxnSpPr>
          <p:nvPr/>
        </p:nvCxnSpPr>
        <p:spPr>
          <a:xfrm rot="16200000" flipH="1">
            <a:off x="606030" y="3164683"/>
            <a:ext cx="53579" cy="53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endCxn id="6" idx="2"/>
          </p:cNvCxnSpPr>
          <p:nvPr/>
        </p:nvCxnSpPr>
        <p:spPr>
          <a:xfrm rot="16200000" flipH="1">
            <a:off x="1731171" y="1920480"/>
            <a:ext cx="53579" cy="53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endCxn id="6" idx="2"/>
          </p:cNvCxnSpPr>
          <p:nvPr/>
        </p:nvCxnSpPr>
        <p:spPr>
          <a:xfrm rot="5400000" flipH="1" flipV="1">
            <a:off x="1195387" y="1974058"/>
            <a:ext cx="482204" cy="482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endCxn id="6" idx="2"/>
          </p:cNvCxnSpPr>
          <p:nvPr/>
        </p:nvCxnSpPr>
        <p:spPr>
          <a:xfrm rot="5400000">
            <a:off x="525663" y="2643784"/>
            <a:ext cx="535781" cy="482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TextBox 31"/>
          <p:cNvSpPr txBox="1"/>
          <p:nvPr/>
        </p:nvSpPr>
        <p:spPr>
          <a:xfrm rot="-3252211">
            <a:off x="970362" y="2378869"/>
            <a:ext cx="214313" cy="39171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>
            <a:endCxn id="6" idx="0"/>
          </p:cNvCxnSpPr>
          <p:nvPr/>
        </p:nvCxnSpPr>
        <p:spPr>
          <a:xfrm rot="5400000">
            <a:off x="1799035" y="1891905"/>
            <a:ext cx="107156" cy="809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endCxn id="6" idx="0"/>
          </p:cNvCxnSpPr>
          <p:nvPr/>
        </p:nvCxnSpPr>
        <p:spPr>
          <a:xfrm rot="5400000">
            <a:off x="2949775" y="3112890"/>
            <a:ext cx="107156" cy="797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6" idx="0"/>
          </p:cNvCxnSpPr>
          <p:nvPr/>
        </p:nvCxnSpPr>
        <p:spPr>
          <a:xfrm flipH="1" flipV="1">
            <a:off x="1895475" y="1920481"/>
            <a:ext cx="532210" cy="5369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endCxn id="6" idx="0"/>
          </p:cNvCxnSpPr>
          <p:nvPr/>
        </p:nvCxnSpPr>
        <p:spPr>
          <a:xfrm rot="16200000" flipH="1">
            <a:off x="2561629" y="2643785"/>
            <a:ext cx="482204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2" name="TextBox 43"/>
          <p:cNvSpPr txBox="1"/>
          <p:nvPr/>
        </p:nvSpPr>
        <p:spPr>
          <a:xfrm rot="2814748">
            <a:off x="2376489" y="2311006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>
            <a:endCxn id="6" idx="0"/>
          </p:cNvCxnSpPr>
          <p:nvPr/>
        </p:nvCxnSpPr>
        <p:spPr>
          <a:xfrm rot="5400000">
            <a:off x="2910483" y="3259336"/>
            <a:ext cx="1059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endCxn id="6" idx="0"/>
          </p:cNvCxnSpPr>
          <p:nvPr/>
        </p:nvCxnSpPr>
        <p:spPr>
          <a:xfrm rot="5400000">
            <a:off x="606029" y="3258743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endCxn id="6" idx="0"/>
          </p:cNvCxnSpPr>
          <p:nvPr/>
        </p:nvCxnSpPr>
        <p:spPr>
          <a:xfrm rot="10800000">
            <a:off x="659608" y="3278981"/>
            <a:ext cx="1071563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endCxn id="6" idx="0"/>
          </p:cNvCxnSpPr>
          <p:nvPr/>
        </p:nvCxnSpPr>
        <p:spPr>
          <a:xfrm>
            <a:off x="1999060" y="3280172"/>
            <a:ext cx="964406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7" name="TextBox 61"/>
          <p:cNvSpPr txBox="1"/>
          <p:nvPr/>
        </p:nvSpPr>
        <p:spPr>
          <a:xfrm>
            <a:off x="1731171" y="3152776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63" name="直接连接符 62"/>
          <p:cNvCxnSpPr>
            <a:endCxn id="6" idx="0"/>
          </p:cNvCxnSpPr>
          <p:nvPr/>
        </p:nvCxnSpPr>
        <p:spPr>
          <a:xfrm rot="5400000">
            <a:off x="5214938" y="3168253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>
            <a:endCxn id="6" idx="0"/>
          </p:cNvCxnSpPr>
          <p:nvPr/>
        </p:nvCxnSpPr>
        <p:spPr>
          <a:xfrm rot="5400000">
            <a:off x="3981450" y="3168253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endCxn id="6" idx="0"/>
          </p:cNvCxnSpPr>
          <p:nvPr/>
        </p:nvCxnSpPr>
        <p:spPr>
          <a:xfrm rot="10800000">
            <a:off x="4035028" y="3221831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endCxn id="6" idx="0"/>
          </p:cNvCxnSpPr>
          <p:nvPr/>
        </p:nvCxnSpPr>
        <p:spPr>
          <a:xfrm>
            <a:off x="4785124" y="3223022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2" name="TextBox 72"/>
          <p:cNvSpPr txBox="1"/>
          <p:nvPr/>
        </p:nvSpPr>
        <p:spPr>
          <a:xfrm>
            <a:off x="4517233" y="3008710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74" name="直接连接符 73"/>
          <p:cNvCxnSpPr>
            <a:endCxn id="6" idx="0"/>
          </p:cNvCxnSpPr>
          <p:nvPr/>
        </p:nvCxnSpPr>
        <p:spPr>
          <a:xfrm rot="5400000">
            <a:off x="5214938" y="1935956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>
            <a:endCxn id="6" idx="0"/>
          </p:cNvCxnSpPr>
          <p:nvPr/>
        </p:nvCxnSpPr>
        <p:spPr>
          <a:xfrm rot="5400000">
            <a:off x="3981450" y="1935956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>
            <a:endCxn id="6" idx="0"/>
          </p:cNvCxnSpPr>
          <p:nvPr/>
        </p:nvCxnSpPr>
        <p:spPr>
          <a:xfrm rot="10800000">
            <a:off x="4035028" y="1883570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endCxn id="6" idx="0"/>
          </p:cNvCxnSpPr>
          <p:nvPr/>
        </p:nvCxnSpPr>
        <p:spPr>
          <a:xfrm>
            <a:off x="4785124" y="1883570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7" name="TextBox 77"/>
          <p:cNvSpPr txBox="1"/>
          <p:nvPr/>
        </p:nvSpPr>
        <p:spPr>
          <a:xfrm>
            <a:off x="4517233" y="1669258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79" name="直接连接符 78"/>
          <p:cNvCxnSpPr>
            <a:endCxn id="6" idx="0"/>
          </p:cNvCxnSpPr>
          <p:nvPr/>
        </p:nvCxnSpPr>
        <p:spPr>
          <a:xfrm>
            <a:off x="3927872" y="1990727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>
            <a:endCxn id="6" idx="0"/>
          </p:cNvCxnSpPr>
          <p:nvPr/>
        </p:nvCxnSpPr>
        <p:spPr>
          <a:xfrm>
            <a:off x="3927872" y="3115868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>
            <a:endCxn id="6" idx="0"/>
          </p:cNvCxnSpPr>
          <p:nvPr/>
        </p:nvCxnSpPr>
        <p:spPr>
          <a:xfrm rot="5400000" flipH="1" flipV="1">
            <a:off x="3687367" y="2231231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>
            <a:endCxn id="6" idx="0"/>
          </p:cNvCxnSpPr>
          <p:nvPr/>
        </p:nvCxnSpPr>
        <p:spPr>
          <a:xfrm rot="5400000">
            <a:off x="3740946" y="2927747"/>
            <a:ext cx="375047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2" name="TextBox 82"/>
          <p:cNvSpPr txBox="1"/>
          <p:nvPr/>
        </p:nvSpPr>
        <p:spPr>
          <a:xfrm rot="-5400000">
            <a:off x="3802858" y="2437210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91" name="直接连接符 90"/>
          <p:cNvCxnSpPr>
            <a:endCxn id="6" idx="0"/>
          </p:cNvCxnSpPr>
          <p:nvPr/>
        </p:nvCxnSpPr>
        <p:spPr>
          <a:xfrm>
            <a:off x="5267326" y="1990727"/>
            <a:ext cx="10715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>
            <a:endCxn id="6" idx="0"/>
          </p:cNvCxnSpPr>
          <p:nvPr/>
        </p:nvCxnSpPr>
        <p:spPr>
          <a:xfrm>
            <a:off x="5267326" y="3115868"/>
            <a:ext cx="10715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endCxn id="6" idx="0"/>
          </p:cNvCxnSpPr>
          <p:nvPr/>
        </p:nvCxnSpPr>
        <p:spPr>
          <a:xfrm rot="5400000" flipH="1" flipV="1">
            <a:off x="5132785" y="2231231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endCxn id="6" idx="0"/>
          </p:cNvCxnSpPr>
          <p:nvPr/>
        </p:nvCxnSpPr>
        <p:spPr>
          <a:xfrm rot="5400000">
            <a:off x="5186365" y="2927747"/>
            <a:ext cx="375047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7" name="TextBox 94"/>
          <p:cNvSpPr txBox="1"/>
          <p:nvPr/>
        </p:nvSpPr>
        <p:spPr>
          <a:xfrm rot="-5400000">
            <a:off x="5285187" y="2437210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96" name="直接连接符 95"/>
          <p:cNvCxnSpPr>
            <a:endCxn id="6" idx="0"/>
          </p:cNvCxnSpPr>
          <p:nvPr/>
        </p:nvCxnSpPr>
        <p:spPr>
          <a:xfrm>
            <a:off x="6586538" y="1807370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endCxn id="6" idx="0"/>
          </p:cNvCxnSpPr>
          <p:nvPr/>
        </p:nvCxnSpPr>
        <p:spPr>
          <a:xfrm>
            <a:off x="6586538" y="3199210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endCxn id="6" idx="0"/>
          </p:cNvCxnSpPr>
          <p:nvPr/>
        </p:nvCxnSpPr>
        <p:spPr>
          <a:xfrm rot="5400000" flipH="1" flipV="1">
            <a:off x="6237687" y="2101454"/>
            <a:ext cx="58936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endCxn id="6" idx="0"/>
          </p:cNvCxnSpPr>
          <p:nvPr/>
        </p:nvCxnSpPr>
        <p:spPr>
          <a:xfrm rot="5400000">
            <a:off x="6264476" y="2931914"/>
            <a:ext cx="535781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62" name="TextBox 99"/>
          <p:cNvSpPr txBox="1"/>
          <p:nvPr/>
        </p:nvSpPr>
        <p:spPr>
          <a:xfrm rot="-5400000">
            <a:off x="6406755" y="2361010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105" name="直接连接符 104"/>
          <p:cNvCxnSpPr>
            <a:endCxn id="6" idx="0"/>
          </p:cNvCxnSpPr>
          <p:nvPr/>
        </p:nvCxnSpPr>
        <p:spPr>
          <a:xfrm rot="5400000">
            <a:off x="7765256" y="1752602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>
            <a:endCxn id="6" idx="0"/>
          </p:cNvCxnSpPr>
          <p:nvPr/>
        </p:nvCxnSpPr>
        <p:spPr>
          <a:xfrm rot="5400000">
            <a:off x="6640116" y="1752602"/>
            <a:ext cx="10596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箭头连接符 106"/>
          <p:cNvCxnSpPr>
            <a:endCxn id="6" idx="0"/>
          </p:cNvCxnSpPr>
          <p:nvPr/>
        </p:nvCxnSpPr>
        <p:spPr>
          <a:xfrm rot="10800000">
            <a:off x="6692504" y="1700213"/>
            <a:ext cx="428625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endCxn id="6" idx="0"/>
          </p:cNvCxnSpPr>
          <p:nvPr/>
        </p:nvCxnSpPr>
        <p:spPr>
          <a:xfrm>
            <a:off x="7335442" y="1700213"/>
            <a:ext cx="482204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67" name="TextBox 108"/>
          <p:cNvSpPr txBox="1"/>
          <p:nvPr/>
        </p:nvSpPr>
        <p:spPr>
          <a:xfrm>
            <a:off x="7121130" y="1485901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111" name="直接连接符 110"/>
          <p:cNvCxnSpPr>
            <a:endCxn id="6" idx="0"/>
          </p:cNvCxnSpPr>
          <p:nvPr/>
        </p:nvCxnSpPr>
        <p:spPr>
          <a:xfrm rot="10800000" flipV="1">
            <a:off x="7817644" y="1753793"/>
            <a:ext cx="107156" cy="53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endCxn id="6" idx="0"/>
          </p:cNvCxnSpPr>
          <p:nvPr/>
        </p:nvCxnSpPr>
        <p:spPr>
          <a:xfrm rot="10800000" flipV="1">
            <a:off x="8407006" y="3146824"/>
            <a:ext cx="107156" cy="53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箭头连接符 112"/>
          <p:cNvCxnSpPr>
            <a:endCxn id="6" idx="0"/>
          </p:cNvCxnSpPr>
          <p:nvPr/>
        </p:nvCxnSpPr>
        <p:spPr>
          <a:xfrm rot="16200000" flipV="1">
            <a:off x="7764066" y="1914527"/>
            <a:ext cx="589360" cy="2678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endCxn id="6" idx="0"/>
          </p:cNvCxnSpPr>
          <p:nvPr/>
        </p:nvCxnSpPr>
        <p:spPr>
          <a:xfrm rot="16200000" flipH="1">
            <a:off x="8139115" y="2718199"/>
            <a:ext cx="535781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72" name="TextBox 114"/>
          <p:cNvSpPr txBox="1"/>
          <p:nvPr/>
        </p:nvSpPr>
        <p:spPr>
          <a:xfrm rot="-7866642">
            <a:off x="8195074" y="2247900"/>
            <a:ext cx="214313" cy="39171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81052" y="3846910"/>
            <a:ext cx="2143125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5+5+7=17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（厘米）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81053" y="4241008"/>
            <a:ext cx="2250281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周长为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17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627837" y="3846910"/>
            <a:ext cx="2464594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3+3+3+3=12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（厘米）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27837" y="4239817"/>
            <a:ext cx="2250281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周长为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12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25806" y="3848101"/>
            <a:ext cx="2591990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3+4+5+6=18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（厘米）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50809" y="4239817"/>
            <a:ext cx="2250281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周长为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18</a:t>
            </a:r>
            <a:r>
              <a:rPr lang="zh-CN" altLang="en-US" sz="2100" b="1" dirty="0">
                <a:solidFill>
                  <a:prstClr val="black"/>
                </a:solidFill>
                <a:ea typeface="微软雅黑" panose="020B0503020204020204" pitchFamily="34" charset="-122"/>
              </a:rPr>
              <a:t>厘米</a:t>
            </a:r>
          </a:p>
        </p:txBody>
      </p:sp>
      <p:cxnSp>
        <p:nvCxnSpPr>
          <p:cNvPr id="139" name="直接连接符 138"/>
          <p:cNvCxnSpPr>
            <a:endCxn id="6" idx="0"/>
          </p:cNvCxnSpPr>
          <p:nvPr/>
        </p:nvCxnSpPr>
        <p:spPr>
          <a:xfrm rot="5400000">
            <a:off x="8354023" y="3253384"/>
            <a:ext cx="107156" cy="1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>
            <a:endCxn id="6" idx="0"/>
          </p:cNvCxnSpPr>
          <p:nvPr/>
        </p:nvCxnSpPr>
        <p:spPr>
          <a:xfrm rot="5400000">
            <a:off x="6638926" y="3253979"/>
            <a:ext cx="1071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箭头连接符 140"/>
          <p:cNvCxnSpPr>
            <a:endCxn id="6" idx="0"/>
          </p:cNvCxnSpPr>
          <p:nvPr/>
        </p:nvCxnSpPr>
        <p:spPr>
          <a:xfrm rot="10800000">
            <a:off x="6692504" y="3306368"/>
            <a:ext cx="696516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箭头连接符 141"/>
          <p:cNvCxnSpPr>
            <a:endCxn id="6" idx="0"/>
          </p:cNvCxnSpPr>
          <p:nvPr/>
        </p:nvCxnSpPr>
        <p:spPr>
          <a:xfrm>
            <a:off x="7764067" y="3307556"/>
            <a:ext cx="642938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83" name="TextBox 142"/>
          <p:cNvSpPr txBox="1"/>
          <p:nvPr/>
        </p:nvSpPr>
        <p:spPr>
          <a:xfrm>
            <a:off x="7442599" y="3093244"/>
            <a:ext cx="214313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</a:t>
            </a:r>
            <a:endParaRPr lang="zh-CN" altLang="en-US" sz="21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/>
      <p:bldP spid="137" grpId="0"/>
      <p:bldP spid="1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99"/>
          <p:cNvSpPr txBox="1"/>
          <p:nvPr/>
        </p:nvSpPr>
        <p:spPr>
          <a:xfrm>
            <a:off x="1658543" y="2270524"/>
            <a:ext cx="5651897" cy="39290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图形的周长是指围成图形一周边线的长。</a:t>
            </a:r>
          </a:p>
        </p:txBody>
      </p:sp>
      <p:sp>
        <p:nvSpPr>
          <p:cNvPr id="35843" name="文本框 1"/>
          <p:cNvSpPr txBox="1"/>
          <p:nvPr/>
        </p:nvSpPr>
        <p:spPr>
          <a:xfrm>
            <a:off x="596504" y="890589"/>
            <a:ext cx="907941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课堂总结</a:t>
            </a:r>
          </a:p>
        </p:txBody>
      </p:sp>
      <p:pic>
        <p:nvPicPr>
          <p:cNvPr id="35844" name="图片 1" descr="彩色箭头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9764" y="2875362"/>
            <a:ext cx="2462213" cy="184427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"/>
          <p:cNvSpPr txBox="1"/>
          <p:nvPr/>
        </p:nvSpPr>
        <p:spPr>
          <a:xfrm>
            <a:off x="701279" y="935832"/>
            <a:ext cx="907941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36867" name="文本框 99"/>
          <p:cNvSpPr txBox="1"/>
          <p:nvPr/>
        </p:nvSpPr>
        <p:spPr>
          <a:xfrm>
            <a:off x="2000250" y="2183606"/>
            <a:ext cx="4025504" cy="391716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“想想做做”第4题、第5题。</a:t>
            </a:r>
          </a:p>
        </p:txBody>
      </p:sp>
      <p:pic>
        <p:nvPicPr>
          <p:cNvPr id="36868" name="图片 2" descr="灯泡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00651" y="1851424"/>
            <a:ext cx="4080272" cy="305990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全屏显示(16:9)</PresentationFormat>
  <Paragraphs>36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2021-10-20T05:40:00Z</dcterms:created>
  <dcterms:modified xsi:type="dcterms:W3CDTF">2023-01-17T01:58:40Z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672F6C8D11114ED5BD4BDB2165A92E96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