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6" r:id="rId3"/>
    <p:sldId id="257" r:id="rId4"/>
    <p:sldId id="270" r:id="rId5"/>
    <p:sldId id="271" r:id="rId6"/>
    <p:sldId id="272" r:id="rId7"/>
    <p:sldId id="273" r:id="rId8"/>
    <p:sldId id="274" r:id="rId9"/>
    <p:sldId id="258" r:id="rId10"/>
    <p:sldId id="266" r:id="rId11"/>
    <p:sldId id="263" r:id="rId12"/>
    <p:sldId id="262" r:id="rId13"/>
    <p:sldId id="261" r:id="rId14"/>
    <p:sldId id="275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A50021"/>
    <a:srgbClr val="000000"/>
    <a:srgbClr val="339933"/>
    <a:srgbClr val="7DFB0B"/>
    <a:srgbClr val="CC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0FB1611F-8E7C-44E6-AF2C-2CC4C3C1D800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4507D0A-88F3-44C0-B587-07E74423D73A}" type="slidenum">
              <a:rPr lang="en-US" sz="1200">
                <a:latin typeface="Times New Roman" panose="02020603050405020304" pitchFamily="18" charset="0"/>
              </a:rPr>
              <a:t>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pPr eaLnBrk="1" hangingPunct="1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82FCA0DD-AA13-4B1A-A957-889CCEF27CC9}" type="slidenum">
              <a:rPr lang="en-US" sz="1200">
                <a:latin typeface="Times New Roman" panose="02020603050405020304" pitchFamily="18" charset="0"/>
              </a:rPr>
              <a:t>3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pPr eaLnBrk="1" hangingPunct="1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1611F-8E7C-44E6-AF2C-2CC4C3C1D80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291487EF-1EEB-4FEB-994D-6D4E9B70FD8F}" type="slidenum">
              <a:rPr lang="en-US" sz="1200">
                <a:latin typeface="Times New Roman" panose="02020603050405020304" pitchFamily="18" charset="0"/>
              </a:rPr>
              <a:t>9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pPr eaLnBrk="1" hangingPunct="1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FF9977FB-CC63-4B4F-A249-110CB0DB2A14}" type="slidenum">
              <a:rPr lang="en-US" sz="1200">
                <a:latin typeface="Times New Roman" panose="02020603050405020304" pitchFamily="18" charset="0"/>
              </a:rPr>
              <a:t>10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pPr eaLnBrk="1" hangingPunct="1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D52A7783-D336-454C-91F0-FE0D88AD5AFE}" type="slidenum">
              <a:rPr lang="en-US" sz="1200">
                <a:latin typeface="Times New Roman" panose="02020603050405020304" pitchFamily="18" charset="0"/>
              </a:rPr>
              <a:t>11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pPr eaLnBrk="1" hangingPunct="1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CD52DE6-7685-4353-B6B0-2B95F6F2C15C}" type="slidenum">
              <a:rPr lang="en-US" sz="1200">
                <a:latin typeface="Times New Roman" panose="02020603050405020304" pitchFamily="18" charset="0"/>
              </a:rPr>
              <a:t>12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pPr eaLnBrk="1" hangingPunct="1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A468250C-B032-448D-89B3-FCA8245A1E08}" type="slidenum">
              <a:rPr lang="en-US" sz="1200">
                <a:latin typeface="Times New Roman" panose="02020603050405020304" pitchFamily="18" charset="0"/>
              </a:rPr>
              <a:t>13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pPr eaLnBrk="1" hangingPunct="1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C3618-1C6C-439F-B37C-7B071AE622E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7D9F3-4B6A-4B25-805E-2EAD583F6E4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DEE6A-3BBE-4BA6-8A0B-B1F03F7729C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281A9-3283-43B4-94B8-C2DB72D7F8B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D1637-3A4E-4D51-AB19-B6078A6B6BA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92223-F0C3-486B-9F52-BA4E7D440B3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23ED4-0194-40B1-AB6E-5B4231D1F4B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220FA-4452-44B3-B490-09EA2350738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5BB4E-EAE1-403C-9E7E-EF9B0D5359D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D87F3-5738-4C58-BF3A-C307E2ED324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2251C3A-D146-4703-B82D-C33D6C43562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WordArt 3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41525" y="1313334"/>
            <a:ext cx="5230813" cy="51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213152" y="2760737"/>
            <a:ext cx="66591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二次函数的应用</a:t>
            </a:r>
          </a:p>
        </p:txBody>
      </p:sp>
      <p:sp>
        <p:nvSpPr>
          <p:cNvPr id="5" name="矩形 4"/>
          <p:cNvSpPr/>
          <p:nvPr/>
        </p:nvSpPr>
        <p:spPr>
          <a:xfrm>
            <a:off x="2750801" y="57332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6842125" cy="1143000"/>
          </a:xfrm>
        </p:spPr>
        <p:txBody>
          <a:bodyPr/>
          <a:lstStyle/>
          <a:p>
            <a:pPr eaLnBrk="1" hangingPunct="1"/>
            <a:r>
              <a:rPr lang="zh-CN" altLang="en-US" b="1" dirty="0">
                <a:solidFill>
                  <a:srgbClr val="FF0000"/>
                </a:solidFill>
                <a:ea typeface="楷体_GB2312" pitchFamily="1" charset="-122"/>
              </a:rPr>
              <a:t>解函数应用题的一般步骤</a:t>
            </a:r>
            <a:r>
              <a:rPr lang="en-US" b="1" dirty="0">
                <a:solidFill>
                  <a:srgbClr val="FF0000"/>
                </a:solidFill>
                <a:ea typeface="楷体_GB2312" pitchFamily="1" charset="-122"/>
              </a:rPr>
              <a:t>: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71451" y="1268413"/>
            <a:ext cx="8972550" cy="5040312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zh-CN" altLang="en-US" sz="3600" b="1" dirty="0">
                <a:solidFill>
                  <a:srgbClr val="0000CC"/>
                </a:solidFill>
              </a:rPr>
              <a:t>设未知数</a:t>
            </a:r>
            <a:r>
              <a:rPr lang="en-US" sz="3600" b="1" dirty="0">
                <a:solidFill>
                  <a:srgbClr val="0000CC"/>
                </a:solidFill>
              </a:rPr>
              <a:t>(</a:t>
            </a:r>
            <a:r>
              <a:rPr lang="zh-CN" altLang="en-US" sz="3600" b="1" dirty="0">
                <a:solidFill>
                  <a:srgbClr val="0000CC"/>
                </a:solidFill>
              </a:rPr>
              <a:t>确定自变量和函数</a:t>
            </a:r>
            <a:r>
              <a:rPr lang="en-US" sz="3600" b="1" dirty="0">
                <a:solidFill>
                  <a:srgbClr val="0000CC"/>
                </a:solidFill>
              </a:rPr>
              <a:t>);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zh-CN" altLang="en-US" sz="3600" b="1" dirty="0">
                <a:solidFill>
                  <a:srgbClr val="0000CC"/>
                </a:solidFill>
              </a:rPr>
              <a:t>找等量关系</a:t>
            </a:r>
            <a:r>
              <a:rPr lang="en-US" sz="3600" b="1" dirty="0">
                <a:solidFill>
                  <a:srgbClr val="0000CC"/>
                </a:solidFill>
              </a:rPr>
              <a:t>,</a:t>
            </a:r>
            <a:r>
              <a:rPr lang="zh-CN" altLang="en-US" sz="3600" b="1" dirty="0">
                <a:solidFill>
                  <a:srgbClr val="0000CC"/>
                </a:solidFill>
              </a:rPr>
              <a:t>列出函数关系式</a:t>
            </a:r>
            <a:r>
              <a:rPr lang="en-US" sz="3600" b="1" dirty="0">
                <a:solidFill>
                  <a:srgbClr val="0000CC"/>
                </a:solidFill>
              </a:rPr>
              <a:t>;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zh-CN" altLang="en-US" sz="3600" b="1" dirty="0">
                <a:solidFill>
                  <a:srgbClr val="0000CC"/>
                </a:solidFill>
              </a:rPr>
              <a:t>化简</a:t>
            </a:r>
            <a:r>
              <a:rPr lang="en-US" sz="3600" b="1" dirty="0">
                <a:solidFill>
                  <a:srgbClr val="0000CC"/>
                </a:solidFill>
              </a:rPr>
              <a:t>,</a:t>
            </a:r>
            <a:r>
              <a:rPr lang="zh-CN" altLang="en-US" sz="3600" b="1" dirty="0">
                <a:solidFill>
                  <a:srgbClr val="0000CC"/>
                </a:solidFill>
              </a:rPr>
              <a:t>整理成标准形式</a:t>
            </a:r>
            <a:r>
              <a:rPr lang="en-US" sz="3600" b="1" dirty="0">
                <a:solidFill>
                  <a:srgbClr val="0000CC"/>
                </a:solidFill>
              </a:rPr>
              <a:t>(</a:t>
            </a:r>
            <a:r>
              <a:rPr lang="zh-CN" altLang="en-US" sz="3600" b="1" dirty="0">
                <a:solidFill>
                  <a:srgbClr val="0000CC"/>
                </a:solidFill>
              </a:rPr>
              <a:t>一次函数、二次函数等</a:t>
            </a:r>
            <a:r>
              <a:rPr lang="en-US" sz="3600" b="1" dirty="0">
                <a:solidFill>
                  <a:srgbClr val="0000CC"/>
                </a:solidFill>
              </a:rPr>
              <a:t>);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zh-CN" altLang="en-US" sz="3600" b="1" dirty="0">
                <a:solidFill>
                  <a:srgbClr val="0000CC"/>
                </a:solidFill>
              </a:rPr>
              <a:t>求自变量取值范围；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zh-CN" altLang="en-US" sz="3600" b="1" dirty="0">
                <a:solidFill>
                  <a:srgbClr val="0000CC"/>
                </a:solidFill>
              </a:rPr>
              <a:t>利用函数知识，求解（通常是最值问题）；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zh-CN" altLang="en-US" sz="3600" b="1" dirty="0">
                <a:solidFill>
                  <a:srgbClr val="0000CC"/>
                </a:solidFill>
              </a:rPr>
              <a:t>写出答案。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47813" y="2384425"/>
            <a:ext cx="66960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必做题：习题</a:t>
            </a:r>
            <a:r>
              <a:rPr 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5.7   3</a:t>
            </a: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endParaRPr lang="en-US" sz="3600" b="1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选做题：习题</a:t>
            </a:r>
            <a:r>
              <a:rPr 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5.7   7</a:t>
            </a: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</a:p>
        </p:txBody>
      </p:sp>
      <p:sp>
        <p:nvSpPr>
          <p:cNvPr id="17411" name="矩形 4"/>
          <p:cNvSpPr>
            <a:spLocks noChangeArrowheads="1"/>
          </p:cNvSpPr>
          <p:nvPr/>
        </p:nvSpPr>
        <p:spPr bwMode="auto">
          <a:xfrm>
            <a:off x="2484438" y="869950"/>
            <a:ext cx="23733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 业 题</a:t>
            </a:r>
            <a:endParaRPr lang="en-US" sz="4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412" name="Picture 2" descr="qz_1rejo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404813"/>
            <a:ext cx="22018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2"/>
          <p:cNvSpPr>
            <a:spLocks noChangeArrowheads="1"/>
          </p:cNvSpPr>
          <p:nvPr/>
        </p:nvSpPr>
        <p:spPr bwMode="auto">
          <a:xfrm>
            <a:off x="2411413" y="476250"/>
            <a:ext cx="3994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 庭 作 业 题</a:t>
            </a:r>
            <a:endParaRPr lang="en-US" sz="4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23850" y="1412875"/>
            <a:ext cx="84248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CC00CC"/>
                </a:solidFill>
                <a:latin typeface="楷体_GB2312" pitchFamily="1" charset="-122"/>
                <a:ea typeface="楷体_GB2312" pitchFamily="1" charset="-122"/>
              </a:rPr>
              <a:t>1.</a:t>
            </a:r>
            <a:r>
              <a:rPr lang="zh-CN" altLang="en-US" sz="3200" b="1" dirty="0">
                <a:solidFill>
                  <a:srgbClr val="CC00CC"/>
                </a:solidFill>
                <a:latin typeface="楷体_GB2312" pitchFamily="1" charset="-122"/>
                <a:ea typeface="楷体_GB2312" pitchFamily="1" charset="-122"/>
              </a:rPr>
              <a:t>窗的形状是矩形上面加一个半圆，窗的周长等于</a:t>
            </a:r>
            <a:r>
              <a:rPr lang="en-US" sz="3200" b="1" dirty="0">
                <a:solidFill>
                  <a:srgbClr val="CC00CC"/>
                </a:solidFill>
                <a:latin typeface="楷体_GB2312" pitchFamily="1" charset="-122"/>
                <a:ea typeface="楷体_GB2312" pitchFamily="1" charset="-122"/>
              </a:rPr>
              <a:t>6m</a:t>
            </a:r>
            <a:r>
              <a:rPr lang="zh-CN" altLang="en-US" sz="3200" b="1" dirty="0">
                <a:solidFill>
                  <a:srgbClr val="CC00CC"/>
                </a:solidFill>
                <a:latin typeface="楷体_GB2312" pitchFamily="1" charset="-122"/>
                <a:ea typeface="楷体_GB2312" pitchFamily="1" charset="-122"/>
              </a:rPr>
              <a:t>，要使窗能透过最多的光线，它的尺寸应该如何设计？</a:t>
            </a:r>
          </a:p>
        </p:txBody>
      </p:sp>
      <p:grpSp>
        <p:nvGrpSpPr>
          <p:cNvPr id="19460" name="Group 12"/>
          <p:cNvGrpSpPr/>
          <p:nvPr/>
        </p:nvGrpSpPr>
        <p:grpSpPr bwMode="auto">
          <a:xfrm>
            <a:off x="5364163" y="2924175"/>
            <a:ext cx="2376487" cy="3168650"/>
            <a:chOff x="0" y="0"/>
            <a:chExt cx="1847" cy="3213"/>
          </a:xfrm>
        </p:grpSpPr>
        <p:sp>
          <p:nvSpPr>
            <p:cNvPr id="19461" name="Arc 6"/>
            <p:cNvSpPr/>
            <p:nvPr/>
          </p:nvSpPr>
          <p:spPr bwMode="auto">
            <a:xfrm>
              <a:off x="0" y="0"/>
              <a:ext cx="1847" cy="922"/>
            </a:xfrm>
            <a:custGeom>
              <a:avLst/>
              <a:gdLst>
                <a:gd name="T0" fmla="*/ 0 w 43200"/>
                <a:gd name="T1" fmla="*/ 21506 h 21600"/>
                <a:gd name="T2" fmla="*/ 21600 w 43200"/>
                <a:gd name="T3" fmla="*/ 0 h 21600"/>
                <a:gd name="T4" fmla="*/ 43199 w 43200"/>
                <a:gd name="T5" fmla="*/ 21505 h 21600"/>
                <a:gd name="T6" fmla="*/ 0 w 43200"/>
                <a:gd name="T7" fmla="*/ 21506 h 21600"/>
                <a:gd name="T8" fmla="*/ 21600 w 43200"/>
                <a:gd name="T9" fmla="*/ 0 h 21600"/>
                <a:gd name="T10" fmla="*/ 43199 w 43200"/>
                <a:gd name="T11" fmla="*/ 21505 h 21600"/>
                <a:gd name="T12" fmla="*/ 21600 w 43200"/>
                <a:gd name="T13" fmla="*/ 21600 h 21600"/>
                <a:gd name="T14" fmla="*/ 0 w 43200"/>
                <a:gd name="T15" fmla="*/ 0 h 21600"/>
                <a:gd name="T16" fmla="*/ 43200 w 43200"/>
                <a:gd name="T1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43200" h="21600" fill="none" extrusionOk="0">
                  <a:moveTo>
                    <a:pt x="0" y="21506"/>
                  </a:moveTo>
                  <a:cubicBezTo>
                    <a:pt x="51" y="9613"/>
                    <a:pt x="9707" y="-1"/>
                    <a:pt x="21600" y="0"/>
                  </a:cubicBezTo>
                  <a:cubicBezTo>
                    <a:pt x="33492" y="0"/>
                    <a:pt x="43147" y="9612"/>
                    <a:pt x="43199" y="21505"/>
                  </a:cubicBezTo>
                </a:path>
                <a:path w="43200" h="21600" stroke="0" extrusionOk="0">
                  <a:moveTo>
                    <a:pt x="0" y="21506"/>
                  </a:moveTo>
                  <a:cubicBezTo>
                    <a:pt x="51" y="9613"/>
                    <a:pt x="9707" y="-1"/>
                    <a:pt x="21600" y="0"/>
                  </a:cubicBezTo>
                  <a:cubicBezTo>
                    <a:pt x="33492" y="0"/>
                    <a:pt x="43147" y="9612"/>
                    <a:pt x="43199" y="2150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mpd="sng">
              <a:solidFill>
                <a:srgbClr val="0039F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2" name="Line 7"/>
            <p:cNvSpPr>
              <a:spLocks noChangeShapeType="1"/>
            </p:cNvSpPr>
            <p:nvPr/>
          </p:nvSpPr>
          <p:spPr bwMode="auto">
            <a:xfrm>
              <a:off x="0" y="918"/>
              <a:ext cx="1839" cy="1"/>
            </a:xfrm>
            <a:prstGeom prst="line">
              <a:avLst/>
            </a:prstGeom>
            <a:noFill/>
            <a:ln w="28575" cmpd="sng">
              <a:solidFill>
                <a:srgbClr val="0039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3" name="Line 8"/>
            <p:cNvSpPr>
              <a:spLocks noChangeShapeType="1"/>
            </p:cNvSpPr>
            <p:nvPr/>
          </p:nvSpPr>
          <p:spPr bwMode="auto">
            <a:xfrm>
              <a:off x="0" y="918"/>
              <a:ext cx="1" cy="2294"/>
            </a:xfrm>
            <a:prstGeom prst="line">
              <a:avLst/>
            </a:prstGeom>
            <a:noFill/>
            <a:ln w="28575" cmpd="sng">
              <a:solidFill>
                <a:srgbClr val="0039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Line 9"/>
            <p:cNvSpPr>
              <a:spLocks noChangeShapeType="1"/>
            </p:cNvSpPr>
            <p:nvPr/>
          </p:nvSpPr>
          <p:spPr bwMode="auto">
            <a:xfrm>
              <a:off x="0" y="3212"/>
              <a:ext cx="1839" cy="1"/>
            </a:xfrm>
            <a:prstGeom prst="line">
              <a:avLst/>
            </a:prstGeom>
            <a:noFill/>
            <a:ln w="28575" cmpd="sng">
              <a:solidFill>
                <a:srgbClr val="0039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5" name="Line 10"/>
            <p:cNvSpPr>
              <a:spLocks noChangeShapeType="1"/>
            </p:cNvSpPr>
            <p:nvPr/>
          </p:nvSpPr>
          <p:spPr bwMode="auto">
            <a:xfrm flipV="1">
              <a:off x="1839" y="918"/>
              <a:ext cx="1" cy="2294"/>
            </a:xfrm>
            <a:prstGeom prst="line">
              <a:avLst/>
            </a:prstGeom>
            <a:noFill/>
            <a:ln w="28575" cmpd="sng">
              <a:solidFill>
                <a:srgbClr val="0039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8713787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、如图，公园要建造圆形喷水池，在水池中央垂直于水面处安装一柱子</a:t>
            </a:r>
            <a:r>
              <a:rPr 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OA</a:t>
            </a:r>
            <a:r>
              <a:rPr lang="zh-CN" alt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O</a:t>
            </a:r>
            <a:r>
              <a:rPr lang="zh-CN" alt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恰在水面中心，</a:t>
            </a:r>
            <a:r>
              <a:rPr 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OA=1.25m</a:t>
            </a:r>
            <a:r>
              <a:rPr lang="zh-CN" alt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。由柱子顶端</a:t>
            </a:r>
            <a:r>
              <a:rPr 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处的喷头向外喷水，水流在各个方向沿形状相同的抛物线落下，为使水流形状较为漂亮，要求设计成水流在离</a:t>
            </a:r>
            <a:r>
              <a:rPr 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OA</a:t>
            </a:r>
            <a:r>
              <a:rPr lang="zh-CN" alt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距离为</a:t>
            </a:r>
            <a:r>
              <a:rPr 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米处达到距水面最大高度</a:t>
            </a:r>
            <a:r>
              <a:rPr 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2.25</a:t>
            </a:r>
            <a:r>
              <a:rPr lang="zh-CN" altLang="en-US" sz="2800" b="1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米。</a:t>
            </a:r>
            <a:r>
              <a:rPr 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(1)</a:t>
            </a: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如果不计其他因素，那么水池的半径至少要多少米，才能使喷出的水流不致落到池外？</a:t>
            </a:r>
            <a:r>
              <a:rPr 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(2)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若水流喷出的抛物线形状与</a:t>
            </a:r>
          </a:p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）相同，水池的半径</a:t>
            </a:r>
          </a:p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 为</a:t>
            </a:r>
            <a:r>
              <a:rPr 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3.5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米，要使水流不落到</a:t>
            </a:r>
          </a:p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池外，此时水流的最大高度</a:t>
            </a:r>
          </a:p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应达到多少米？</a:t>
            </a:r>
          </a:p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（精确到</a:t>
            </a:r>
            <a:r>
              <a:rPr 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0.1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米）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endParaRPr lang="zh-CN" altLang="en-US" sz="2800" b="1" dirty="0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21507" name="Picture 4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3789363"/>
            <a:ext cx="3743325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WordArt 8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6075" y="974725"/>
            <a:ext cx="6076950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916238" y="260350"/>
            <a:ext cx="3095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学习目标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23850" y="1052513"/>
            <a:ext cx="84963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、能够分析和表示不同背景下实际问题中变量之间的二次函数关系，并能利用二次函数的知识解决实际问题中的最大值或最小值问题</a:t>
            </a:r>
            <a:endParaRPr lang="en-US" sz="34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sz="3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、经历探索矩形面积最大或最小问题的过程，进一步获得利用数学方法解决实际问题的经验，感受数学模型思想和数学的应用价值</a:t>
            </a:r>
            <a:endParaRPr lang="en-US" sz="34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sz="3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、通过对生活中具体实例的分析，体会生活中的数学，培养热爱数学的情趣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1612900"/>
            <a:ext cx="86772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400" b="1" dirty="0">
                <a:solidFill>
                  <a:srgbClr val="CC00CC"/>
                </a:solidFill>
                <a:latin typeface="楷体_GB2312" pitchFamily="1" charset="-122"/>
                <a:ea typeface="楷体_GB2312" pitchFamily="1" charset="-122"/>
              </a:rPr>
              <a:t>用篱笆围成一个有一边靠墙的矩形菜园，已知篱笆的长度为</a:t>
            </a:r>
            <a:r>
              <a:rPr lang="en-US" sz="3400" b="1" dirty="0">
                <a:solidFill>
                  <a:srgbClr val="CC00CC"/>
                </a:solidFill>
                <a:latin typeface="楷体_GB2312" pitchFamily="1" charset="-122"/>
                <a:ea typeface="楷体_GB2312" pitchFamily="1" charset="-122"/>
              </a:rPr>
              <a:t>60</a:t>
            </a:r>
            <a:r>
              <a:rPr lang="en-US" sz="4400" b="1" dirty="0">
                <a:solidFill>
                  <a:srgbClr val="CC00CC"/>
                </a:solidFill>
                <a:latin typeface="楷体_GB2312" pitchFamily="1" charset="-122"/>
                <a:ea typeface="楷体_GB2312" pitchFamily="1" charset="-122"/>
              </a:rPr>
              <a:t>m</a:t>
            </a:r>
            <a:r>
              <a:rPr lang="en-US" sz="3400" b="1" dirty="0">
                <a:solidFill>
                  <a:srgbClr val="CC00CC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3400" b="1" dirty="0">
                <a:solidFill>
                  <a:srgbClr val="CC00CC"/>
                </a:solidFill>
                <a:latin typeface="楷体_GB2312" pitchFamily="1" charset="-122"/>
                <a:ea typeface="楷体_GB2312" pitchFamily="1" charset="-122"/>
              </a:rPr>
              <a:t>问：应该怎样设计才能使菜园的面积最大？最大面积是多少？</a:t>
            </a:r>
          </a:p>
        </p:txBody>
      </p:sp>
      <p:grpSp>
        <p:nvGrpSpPr>
          <p:cNvPr id="6147" name="组合 25"/>
          <p:cNvGrpSpPr/>
          <p:nvPr/>
        </p:nvGrpSpPr>
        <p:grpSpPr bwMode="auto">
          <a:xfrm>
            <a:off x="971550" y="3790950"/>
            <a:ext cx="7200900" cy="2374900"/>
            <a:chOff x="0" y="0"/>
            <a:chExt cx="7200900" cy="2374900"/>
          </a:xfrm>
        </p:grpSpPr>
        <p:cxnSp>
          <p:nvCxnSpPr>
            <p:cNvPr id="6148" name="直接连接符 7"/>
            <p:cNvCxnSpPr>
              <a:cxnSpLocks noChangeShapeType="1"/>
            </p:cNvCxnSpPr>
            <p:nvPr/>
          </p:nvCxnSpPr>
          <p:spPr bwMode="auto">
            <a:xfrm>
              <a:off x="0" y="215900"/>
              <a:ext cx="7056438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9" name="直接连接符 11"/>
            <p:cNvCxnSpPr>
              <a:cxnSpLocks noChangeShapeType="1"/>
            </p:cNvCxnSpPr>
            <p:nvPr/>
          </p:nvCxnSpPr>
          <p:spPr bwMode="auto">
            <a:xfrm flipV="1">
              <a:off x="287338" y="71438"/>
              <a:ext cx="73025" cy="14446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0" name="直接连接符 15"/>
            <p:cNvCxnSpPr>
              <a:cxnSpLocks noChangeShapeType="1"/>
            </p:cNvCxnSpPr>
            <p:nvPr/>
          </p:nvCxnSpPr>
          <p:spPr bwMode="auto">
            <a:xfrm flipV="1">
              <a:off x="3671888" y="71438"/>
              <a:ext cx="73025" cy="14446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直接连接符 16"/>
            <p:cNvCxnSpPr>
              <a:cxnSpLocks noChangeShapeType="1"/>
            </p:cNvCxnSpPr>
            <p:nvPr/>
          </p:nvCxnSpPr>
          <p:spPr bwMode="auto">
            <a:xfrm flipV="1">
              <a:off x="1008063" y="71438"/>
              <a:ext cx="71437" cy="14446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2" name="直接连接符 17"/>
            <p:cNvCxnSpPr>
              <a:cxnSpLocks noChangeShapeType="1"/>
            </p:cNvCxnSpPr>
            <p:nvPr/>
          </p:nvCxnSpPr>
          <p:spPr bwMode="auto">
            <a:xfrm flipV="1">
              <a:off x="4608513" y="0"/>
              <a:ext cx="71437" cy="14287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3" name="直接连接符 18"/>
            <p:cNvCxnSpPr>
              <a:cxnSpLocks noChangeShapeType="1"/>
            </p:cNvCxnSpPr>
            <p:nvPr/>
          </p:nvCxnSpPr>
          <p:spPr bwMode="auto">
            <a:xfrm flipV="1">
              <a:off x="1584325" y="71438"/>
              <a:ext cx="71438" cy="14446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直接连接符 19"/>
            <p:cNvCxnSpPr>
              <a:cxnSpLocks noChangeShapeType="1"/>
            </p:cNvCxnSpPr>
            <p:nvPr/>
          </p:nvCxnSpPr>
          <p:spPr bwMode="auto">
            <a:xfrm flipV="1">
              <a:off x="5329238" y="0"/>
              <a:ext cx="71437" cy="14287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5" name="直接连接符 20"/>
            <p:cNvCxnSpPr>
              <a:cxnSpLocks noChangeShapeType="1"/>
            </p:cNvCxnSpPr>
            <p:nvPr/>
          </p:nvCxnSpPr>
          <p:spPr bwMode="auto">
            <a:xfrm flipV="1">
              <a:off x="2160588" y="71438"/>
              <a:ext cx="71437" cy="14446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6" name="直接连接符 21"/>
            <p:cNvCxnSpPr>
              <a:cxnSpLocks noChangeShapeType="1"/>
            </p:cNvCxnSpPr>
            <p:nvPr/>
          </p:nvCxnSpPr>
          <p:spPr bwMode="auto">
            <a:xfrm flipV="1">
              <a:off x="6121400" y="0"/>
              <a:ext cx="71438" cy="14287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7" name="直接连接符 22"/>
            <p:cNvCxnSpPr>
              <a:cxnSpLocks noChangeShapeType="1"/>
            </p:cNvCxnSpPr>
            <p:nvPr/>
          </p:nvCxnSpPr>
          <p:spPr bwMode="auto">
            <a:xfrm flipV="1">
              <a:off x="2879725" y="71438"/>
              <a:ext cx="73025" cy="14446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8" name="直接连接符 23"/>
            <p:cNvCxnSpPr>
              <a:cxnSpLocks noChangeShapeType="1"/>
            </p:cNvCxnSpPr>
            <p:nvPr/>
          </p:nvCxnSpPr>
          <p:spPr bwMode="auto">
            <a:xfrm flipV="1">
              <a:off x="6769100" y="0"/>
              <a:ext cx="71438" cy="14287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9" name="矩形 24"/>
            <p:cNvSpPr>
              <a:spLocks noChangeArrowheads="1"/>
            </p:cNvSpPr>
            <p:nvPr/>
          </p:nvSpPr>
          <p:spPr bwMode="auto">
            <a:xfrm>
              <a:off x="863600" y="215900"/>
              <a:ext cx="5616575" cy="2159000"/>
            </a:xfrm>
            <a:prstGeom prst="rect">
              <a:avLst/>
            </a:prstGeom>
            <a:solidFill>
              <a:schemeClr val="accent1"/>
            </a:solidFill>
            <a:ln w="25400" cmpd="sng">
              <a:solidFill>
                <a:srgbClr val="89A4A7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60" name="TextBox 26"/>
            <p:cNvSpPr txBox="1">
              <a:spLocks noChangeArrowheads="1"/>
            </p:cNvSpPr>
            <p:nvPr/>
          </p:nvSpPr>
          <p:spPr bwMode="auto">
            <a:xfrm>
              <a:off x="6624638" y="935037"/>
              <a:ext cx="5762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800"/>
                <a:t>x</a:t>
              </a:r>
              <a:endParaRPr lang="zh-CN" altLang="en-US" sz="2800"/>
            </a:p>
          </p:txBody>
        </p:sp>
        <p:cxnSp>
          <p:nvCxnSpPr>
            <p:cNvPr id="6161" name="直接箭头连接符 28"/>
            <p:cNvCxnSpPr>
              <a:cxnSpLocks noChangeShapeType="1"/>
            </p:cNvCxnSpPr>
            <p:nvPr/>
          </p:nvCxnSpPr>
          <p:spPr bwMode="auto">
            <a:xfrm>
              <a:off x="6769100" y="215900"/>
              <a:ext cx="71438" cy="2159000"/>
            </a:xfrm>
            <a:prstGeom prst="straightConnector1">
              <a:avLst/>
            </a:prstGeom>
            <a:noFill/>
            <a:ln w="9525" cmpd="sng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直接连接符 30"/>
            <p:cNvCxnSpPr>
              <a:cxnSpLocks noChangeShapeType="1"/>
            </p:cNvCxnSpPr>
            <p:nvPr/>
          </p:nvCxnSpPr>
          <p:spPr bwMode="auto">
            <a:xfrm>
              <a:off x="6480175" y="2374900"/>
              <a:ext cx="576263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6163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4463"/>
            <a:ext cx="38639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4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14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77275" cy="600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解：如图，设矩形菜园的宽为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x(m)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，则菜园的长为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(60-2x)m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，面积为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y(㎡).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根据题意，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y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与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之间的函数表达式为</a:t>
            </a:r>
            <a:endParaRPr lang="en-US" sz="24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  <a:p>
            <a:pPr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     y=x(60-2x)</a:t>
            </a:r>
          </a:p>
          <a:p>
            <a:pPr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      =-2(x²-30x)</a:t>
            </a:r>
          </a:p>
          <a:p>
            <a:pPr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      =-2(x²-30x+225-225)</a:t>
            </a:r>
          </a:p>
          <a:p>
            <a:pPr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      =-2[(x-15)²-225]</a:t>
            </a:r>
          </a:p>
          <a:p>
            <a:pPr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      =-2(x-15)²+450</a:t>
            </a:r>
          </a:p>
          <a:p>
            <a:pPr eaLnBrk="1" hangingPunct="1">
              <a:lnSpc>
                <a:spcPts val="3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因为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＜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，所以抛物线开口向下，顶点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(15,450)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图像最高点，当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x=15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时，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y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有最大值，最大值是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450.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由题意可知：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＜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＜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30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，由于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x=15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在此范围内，所以二次函数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y=x(60-2x)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的最大值，就是该实际问题的最大值。</a:t>
            </a:r>
            <a:endParaRPr lang="en-US" sz="24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  <a:p>
            <a:pPr eaLnBrk="1" hangingPunct="1">
              <a:lnSpc>
                <a:spcPts val="25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所以，当菜园的宽为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15m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时，菜园面积最大，最大面积是</a:t>
            </a:r>
            <a:r>
              <a:rPr lang="en-US" sz="2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450 ㎡.</a:t>
            </a:r>
            <a:r>
              <a:rPr lang="en-US" sz="3400" b="1" dirty="0">
                <a:solidFill>
                  <a:srgbClr val="CC00CC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endParaRPr lang="zh-CN" altLang="en-US" sz="3400" b="1" dirty="0">
              <a:solidFill>
                <a:srgbClr val="CC00CC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8195" name="组合 2"/>
          <p:cNvGrpSpPr/>
          <p:nvPr/>
        </p:nvGrpSpPr>
        <p:grpSpPr bwMode="auto">
          <a:xfrm>
            <a:off x="5364163" y="981075"/>
            <a:ext cx="3455987" cy="1368425"/>
            <a:chOff x="0" y="0"/>
            <a:chExt cx="7200900" cy="2374900"/>
          </a:xfrm>
        </p:grpSpPr>
        <p:cxnSp>
          <p:nvCxnSpPr>
            <p:cNvPr id="8196" name="直接连接符 3"/>
            <p:cNvCxnSpPr>
              <a:cxnSpLocks noChangeShapeType="1"/>
            </p:cNvCxnSpPr>
            <p:nvPr/>
          </p:nvCxnSpPr>
          <p:spPr bwMode="auto">
            <a:xfrm>
              <a:off x="0" y="214898"/>
              <a:ext cx="7055360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7" name="直接连接符 4"/>
            <p:cNvCxnSpPr>
              <a:cxnSpLocks noChangeShapeType="1"/>
            </p:cNvCxnSpPr>
            <p:nvPr/>
          </p:nvCxnSpPr>
          <p:spPr bwMode="auto">
            <a:xfrm flipV="1">
              <a:off x="287770" y="71633"/>
              <a:ext cx="72770" cy="1432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8" name="直接连接符 5"/>
            <p:cNvCxnSpPr>
              <a:cxnSpLocks noChangeShapeType="1"/>
            </p:cNvCxnSpPr>
            <p:nvPr/>
          </p:nvCxnSpPr>
          <p:spPr bwMode="auto">
            <a:xfrm flipV="1">
              <a:off x="3671566" y="71633"/>
              <a:ext cx="72770" cy="1432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9" name="直接连接符 6"/>
            <p:cNvCxnSpPr>
              <a:cxnSpLocks noChangeShapeType="1"/>
            </p:cNvCxnSpPr>
            <p:nvPr/>
          </p:nvCxnSpPr>
          <p:spPr bwMode="auto">
            <a:xfrm flipV="1">
              <a:off x="1008853" y="71633"/>
              <a:ext cx="69463" cy="1432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0" name="直接连接符 7"/>
            <p:cNvCxnSpPr>
              <a:cxnSpLocks noChangeShapeType="1"/>
            </p:cNvCxnSpPr>
            <p:nvPr/>
          </p:nvCxnSpPr>
          <p:spPr bwMode="auto">
            <a:xfrm flipV="1">
              <a:off x="4607649" y="0"/>
              <a:ext cx="72770" cy="1432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1" name="直接连接符 8"/>
            <p:cNvCxnSpPr>
              <a:cxnSpLocks noChangeShapeType="1"/>
            </p:cNvCxnSpPr>
            <p:nvPr/>
          </p:nvCxnSpPr>
          <p:spPr bwMode="auto">
            <a:xfrm flipV="1">
              <a:off x="1584396" y="71633"/>
              <a:ext cx="72770" cy="1432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2" name="直接连接符 9"/>
            <p:cNvCxnSpPr>
              <a:cxnSpLocks noChangeShapeType="1"/>
            </p:cNvCxnSpPr>
            <p:nvPr/>
          </p:nvCxnSpPr>
          <p:spPr bwMode="auto">
            <a:xfrm flipV="1">
              <a:off x="5328732" y="0"/>
              <a:ext cx="72770" cy="1432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3" name="直接连接符 10"/>
            <p:cNvCxnSpPr>
              <a:cxnSpLocks noChangeShapeType="1"/>
            </p:cNvCxnSpPr>
            <p:nvPr/>
          </p:nvCxnSpPr>
          <p:spPr bwMode="auto">
            <a:xfrm flipV="1">
              <a:off x="2159938" y="71633"/>
              <a:ext cx="72770" cy="1432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4" name="直接连接符 11"/>
            <p:cNvCxnSpPr>
              <a:cxnSpLocks noChangeShapeType="1"/>
            </p:cNvCxnSpPr>
            <p:nvPr/>
          </p:nvCxnSpPr>
          <p:spPr bwMode="auto">
            <a:xfrm flipV="1">
              <a:off x="6122584" y="0"/>
              <a:ext cx="69463" cy="1432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5" name="直接连接符 12"/>
            <p:cNvCxnSpPr>
              <a:cxnSpLocks noChangeShapeType="1"/>
            </p:cNvCxnSpPr>
            <p:nvPr/>
          </p:nvCxnSpPr>
          <p:spPr bwMode="auto">
            <a:xfrm flipV="1">
              <a:off x="2881021" y="71633"/>
              <a:ext cx="72770" cy="1432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直接连接符 13"/>
            <p:cNvCxnSpPr>
              <a:cxnSpLocks noChangeShapeType="1"/>
            </p:cNvCxnSpPr>
            <p:nvPr/>
          </p:nvCxnSpPr>
          <p:spPr bwMode="auto">
            <a:xfrm flipV="1">
              <a:off x="6767590" y="0"/>
              <a:ext cx="72770" cy="14326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矩形 14"/>
            <p:cNvSpPr>
              <a:spLocks noChangeArrowheads="1"/>
            </p:cNvSpPr>
            <p:nvPr/>
          </p:nvSpPr>
          <p:spPr bwMode="auto">
            <a:xfrm>
              <a:off x="863313" y="214898"/>
              <a:ext cx="5616504" cy="2160002"/>
            </a:xfrm>
            <a:prstGeom prst="rect">
              <a:avLst/>
            </a:prstGeom>
            <a:solidFill>
              <a:schemeClr val="accent1"/>
            </a:solidFill>
            <a:ln w="25400" cmpd="sng">
              <a:solidFill>
                <a:srgbClr val="89A4A7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08" name="TextBox 26"/>
            <p:cNvSpPr txBox="1">
              <a:spLocks noChangeArrowheads="1"/>
            </p:cNvSpPr>
            <p:nvPr/>
          </p:nvSpPr>
          <p:spPr bwMode="auto">
            <a:xfrm>
              <a:off x="6624638" y="935037"/>
              <a:ext cx="5762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800"/>
                <a:t>x</a:t>
              </a:r>
              <a:endParaRPr lang="zh-CN" altLang="en-US" sz="2800"/>
            </a:p>
          </p:txBody>
        </p:sp>
        <p:cxnSp>
          <p:nvCxnSpPr>
            <p:cNvPr id="8209" name="直接箭头连接符 16"/>
            <p:cNvCxnSpPr>
              <a:cxnSpLocks noChangeShapeType="1"/>
            </p:cNvCxnSpPr>
            <p:nvPr/>
          </p:nvCxnSpPr>
          <p:spPr bwMode="auto">
            <a:xfrm>
              <a:off x="6767590" y="214898"/>
              <a:ext cx="72770" cy="2160002"/>
            </a:xfrm>
            <a:prstGeom prst="straightConnector1">
              <a:avLst/>
            </a:prstGeom>
            <a:noFill/>
            <a:ln w="9525" cmpd="sng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0" name="直接连接符 17"/>
            <p:cNvCxnSpPr>
              <a:cxnSpLocks noChangeShapeType="1"/>
            </p:cNvCxnSpPr>
            <p:nvPr/>
          </p:nvCxnSpPr>
          <p:spPr bwMode="auto">
            <a:xfrm>
              <a:off x="6479818" y="2374900"/>
              <a:ext cx="575543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uarh4nj2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404813"/>
            <a:ext cx="1655762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124075" y="549275"/>
            <a:ext cx="352742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 dirty="0">
                <a:solidFill>
                  <a:srgbClr val="FF0000"/>
                </a:solidFill>
                <a:latin typeface="叶根友毛笔行书2.0版" pitchFamily="2" charset="-122"/>
                <a:ea typeface="叶根友毛笔行书2.0版" pitchFamily="2" charset="-122"/>
              </a:rPr>
              <a:t>及时总结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539750" y="2205038"/>
            <a:ext cx="82804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一般的，因为抛物线</a:t>
            </a:r>
            <a:r>
              <a:rPr 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y=ax²+bx+c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的顶点是抛物线的最低</a:t>
            </a:r>
            <a:r>
              <a:rPr 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</a:t>
            </a:r>
            <a:r>
              <a:rPr 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点，所以当</a:t>
            </a:r>
            <a:r>
              <a:rPr 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x=-b/2a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时，二次函数</a:t>
            </a:r>
            <a:r>
              <a:rPr 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y=ax²+bx+c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有最小</a:t>
            </a:r>
            <a:r>
              <a:rPr 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</a:t>
            </a:r>
            <a:r>
              <a:rPr 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值，最小</a:t>
            </a:r>
            <a:r>
              <a:rPr 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</a:t>
            </a:r>
            <a:r>
              <a:rPr 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值为</a:t>
            </a:r>
            <a:r>
              <a:rPr 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4ac-b² /4a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44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5" descr="gif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8913"/>
            <a:ext cx="134461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692275" y="333375"/>
            <a:ext cx="2735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生活伴我行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539750" y="965200"/>
            <a:ext cx="83534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如图，</a:t>
            </a:r>
            <a:r>
              <a:rPr 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ABCD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是一块边长为</a:t>
            </a:r>
            <a:r>
              <a:rPr 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2m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的正方形铁板，在边</a:t>
            </a:r>
            <a:r>
              <a:rPr 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上取一点</a:t>
            </a:r>
            <a:r>
              <a:rPr 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，分别以</a:t>
            </a:r>
            <a:r>
              <a:rPr 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AM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，</a:t>
            </a:r>
            <a:r>
              <a:rPr 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MB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为边截取两块相邻的正方形板材，当</a:t>
            </a:r>
            <a:r>
              <a:rPr 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AM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的长为多少时，截取的板材面积最小？</a:t>
            </a:r>
          </a:p>
        </p:txBody>
      </p:sp>
      <p:sp>
        <p:nvSpPr>
          <p:cNvPr id="10245" name="TextBox 29"/>
          <p:cNvSpPr txBox="1">
            <a:spLocks noChangeArrowheads="1"/>
          </p:cNvSpPr>
          <p:nvPr/>
        </p:nvSpPr>
        <p:spPr bwMode="auto">
          <a:xfrm>
            <a:off x="395288" y="2997200"/>
            <a:ext cx="324008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分析：截取板材面积</a:t>
            </a:r>
            <a:r>
              <a:rPr 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  <a:r>
              <a:rPr 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AMPQ</a:t>
            </a:r>
            <a:r>
              <a:rPr lang="zh-CN" alt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面积</a:t>
            </a:r>
            <a:r>
              <a:rPr 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  <a:r>
              <a:rPr 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MBEF</a:t>
            </a:r>
            <a:r>
              <a:rPr lang="zh-CN" alt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面积</a:t>
            </a:r>
            <a:r>
              <a:rPr 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由已知可以构造二次函数，利用二次函数性质解决</a:t>
            </a:r>
            <a:r>
              <a:rPr lang="en-US" sz="2800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2800" dirty="0">
              <a:solidFill>
                <a:srgbClr val="FF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6" name="TextBox 17"/>
          <p:cNvSpPr txBox="1">
            <a:spLocks noChangeArrowheads="1"/>
          </p:cNvSpPr>
          <p:nvPr/>
        </p:nvSpPr>
        <p:spPr bwMode="auto">
          <a:xfrm>
            <a:off x="8101013" y="2420938"/>
            <a:ext cx="647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/>
              <a:t>C</a:t>
            </a:r>
            <a:endParaRPr lang="zh-CN" altLang="en-US" sz="2400"/>
          </a:p>
        </p:txBody>
      </p:sp>
      <p:grpSp>
        <p:nvGrpSpPr>
          <p:cNvPr id="10247" name="组合 26"/>
          <p:cNvGrpSpPr/>
          <p:nvPr/>
        </p:nvGrpSpPr>
        <p:grpSpPr bwMode="auto">
          <a:xfrm>
            <a:off x="3563938" y="2492375"/>
            <a:ext cx="5111750" cy="4392613"/>
            <a:chOff x="0" y="0"/>
            <a:chExt cx="5111750" cy="4392613"/>
          </a:xfrm>
        </p:grpSpPr>
        <p:cxnSp>
          <p:nvCxnSpPr>
            <p:cNvPr id="10248" name="直接连接符 20"/>
            <p:cNvCxnSpPr>
              <a:cxnSpLocks noChangeShapeType="1"/>
            </p:cNvCxnSpPr>
            <p:nvPr/>
          </p:nvCxnSpPr>
          <p:spPr bwMode="auto">
            <a:xfrm flipH="1">
              <a:off x="792162" y="3457575"/>
              <a:ext cx="0" cy="503238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9" name="直接连接符 21"/>
            <p:cNvCxnSpPr>
              <a:cxnSpLocks noChangeShapeType="1"/>
            </p:cNvCxnSpPr>
            <p:nvPr/>
          </p:nvCxnSpPr>
          <p:spPr bwMode="auto">
            <a:xfrm flipH="1">
              <a:off x="4392612" y="3457575"/>
              <a:ext cx="0" cy="503238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0" name="TextBox 28"/>
            <p:cNvSpPr txBox="1">
              <a:spLocks noChangeArrowheads="1"/>
            </p:cNvSpPr>
            <p:nvPr/>
          </p:nvSpPr>
          <p:spPr bwMode="auto">
            <a:xfrm>
              <a:off x="2303462" y="3930650"/>
              <a:ext cx="6492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2</a:t>
              </a:r>
              <a:endParaRPr lang="zh-CN" altLang="en-US" sz="2400"/>
            </a:p>
          </p:txBody>
        </p:sp>
        <p:sp>
          <p:nvSpPr>
            <p:cNvPr id="10251" name="矩形 4"/>
            <p:cNvSpPr>
              <a:spLocks noChangeArrowheads="1"/>
            </p:cNvSpPr>
            <p:nvPr/>
          </p:nvSpPr>
          <p:spPr bwMode="auto">
            <a:xfrm>
              <a:off x="792162" y="215900"/>
              <a:ext cx="3600450" cy="3241675"/>
            </a:xfrm>
            <a:prstGeom prst="rect">
              <a:avLst/>
            </a:prstGeom>
            <a:solidFill>
              <a:schemeClr val="accent1"/>
            </a:solidFill>
            <a:ln w="25400" cmpd="sng">
              <a:solidFill>
                <a:srgbClr val="89A4A7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10252" name="直接连接符 6"/>
            <p:cNvCxnSpPr>
              <a:cxnSpLocks noChangeShapeType="1"/>
            </p:cNvCxnSpPr>
            <p:nvPr/>
          </p:nvCxnSpPr>
          <p:spPr bwMode="auto">
            <a:xfrm>
              <a:off x="792162" y="1512888"/>
              <a:ext cx="2087563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3" name="直接连接符 9"/>
            <p:cNvCxnSpPr>
              <a:cxnSpLocks noChangeShapeType="1"/>
            </p:cNvCxnSpPr>
            <p:nvPr/>
          </p:nvCxnSpPr>
          <p:spPr bwMode="auto">
            <a:xfrm>
              <a:off x="2879725" y="1512888"/>
              <a:ext cx="0" cy="1944687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4" name="直接连接符 12"/>
            <p:cNvCxnSpPr>
              <a:cxnSpLocks noChangeShapeType="1"/>
            </p:cNvCxnSpPr>
            <p:nvPr/>
          </p:nvCxnSpPr>
          <p:spPr bwMode="auto">
            <a:xfrm>
              <a:off x="2879725" y="2089150"/>
              <a:ext cx="1512887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5" name="直接箭头连接符 14"/>
            <p:cNvCxnSpPr>
              <a:cxnSpLocks noChangeShapeType="1"/>
            </p:cNvCxnSpPr>
            <p:nvPr/>
          </p:nvCxnSpPr>
          <p:spPr bwMode="auto">
            <a:xfrm>
              <a:off x="792162" y="3600450"/>
              <a:ext cx="2016125" cy="0"/>
            </a:xfrm>
            <a:prstGeom prst="straightConnector1">
              <a:avLst/>
            </a:prstGeom>
            <a:noFill/>
            <a:ln w="9525" cmpd="sng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6" name="TextBox 15"/>
            <p:cNvSpPr txBox="1">
              <a:spLocks noChangeArrowheads="1"/>
            </p:cNvSpPr>
            <p:nvPr/>
          </p:nvSpPr>
          <p:spPr bwMode="auto">
            <a:xfrm>
              <a:off x="71437" y="3457575"/>
              <a:ext cx="649288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A</a:t>
              </a:r>
              <a:endParaRPr lang="zh-CN" altLang="en-US" sz="2400"/>
            </a:p>
          </p:txBody>
        </p:sp>
        <p:sp>
          <p:nvSpPr>
            <p:cNvPr id="10257" name="TextBox 16"/>
            <p:cNvSpPr txBox="1">
              <a:spLocks noChangeArrowheads="1"/>
            </p:cNvSpPr>
            <p:nvPr/>
          </p:nvSpPr>
          <p:spPr bwMode="auto">
            <a:xfrm>
              <a:off x="4464050" y="3529013"/>
              <a:ext cx="6477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B</a:t>
              </a:r>
              <a:endParaRPr lang="zh-CN" altLang="en-US" sz="2400"/>
            </a:p>
          </p:txBody>
        </p:sp>
        <p:sp>
          <p:nvSpPr>
            <p:cNvPr id="10258" name="TextBox 18"/>
            <p:cNvSpPr txBox="1">
              <a:spLocks noChangeArrowheads="1"/>
            </p:cNvSpPr>
            <p:nvPr/>
          </p:nvSpPr>
          <p:spPr bwMode="auto">
            <a:xfrm>
              <a:off x="0" y="0"/>
              <a:ext cx="6477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D</a:t>
              </a:r>
              <a:endParaRPr lang="zh-CN" altLang="en-US" sz="2400"/>
            </a:p>
          </p:txBody>
        </p:sp>
        <p:sp>
          <p:nvSpPr>
            <p:cNvPr id="10259" name="TextBox 22"/>
            <p:cNvSpPr txBox="1">
              <a:spLocks noChangeArrowheads="1"/>
            </p:cNvSpPr>
            <p:nvPr/>
          </p:nvSpPr>
          <p:spPr bwMode="auto">
            <a:xfrm>
              <a:off x="2879725" y="3457575"/>
              <a:ext cx="649287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M</a:t>
              </a:r>
              <a:endParaRPr lang="zh-CN" altLang="en-US" sz="2400"/>
            </a:p>
          </p:txBody>
        </p:sp>
        <p:cxnSp>
          <p:nvCxnSpPr>
            <p:cNvPr id="10260" name="直接连接符 23"/>
            <p:cNvCxnSpPr>
              <a:cxnSpLocks noChangeShapeType="1"/>
              <a:endCxn id="10259" idx="1"/>
            </p:cNvCxnSpPr>
            <p:nvPr/>
          </p:nvCxnSpPr>
          <p:spPr bwMode="auto">
            <a:xfrm>
              <a:off x="2879725" y="3457575"/>
              <a:ext cx="0" cy="230188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1" name="直接箭头连接符 25"/>
            <p:cNvCxnSpPr>
              <a:cxnSpLocks noChangeShapeType="1"/>
            </p:cNvCxnSpPr>
            <p:nvPr/>
          </p:nvCxnSpPr>
          <p:spPr bwMode="auto">
            <a:xfrm>
              <a:off x="792162" y="3960813"/>
              <a:ext cx="3529013" cy="0"/>
            </a:xfrm>
            <a:prstGeom prst="straightConnector1">
              <a:avLst/>
            </a:prstGeom>
            <a:noFill/>
            <a:ln w="9525" cmpd="sng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2" name="TextBox 27"/>
            <p:cNvSpPr txBox="1">
              <a:spLocks noChangeArrowheads="1"/>
            </p:cNvSpPr>
            <p:nvPr/>
          </p:nvSpPr>
          <p:spPr bwMode="auto">
            <a:xfrm>
              <a:off x="1655762" y="3498850"/>
              <a:ext cx="6477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x</a:t>
              </a:r>
              <a:endParaRPr lang="zh-CN" altLang="en-US" sz="2400"/>
            </a:p>
          </p:txBody>
        </p:sp>
        <p:sp>
          <p:nvSpPr>
            <p:cNvPr id="10263" name="TextBox 30"/>
            <p:cNvSpPr txBox="1">
              <a:spLocks noChangeArrowheads="1"/>
            </p:cNvSpPr>
            <p:nvPr/>
          </p:nvSpPr>
          <p:spPr bwMode="auto">
            <a:xfrm>
              <a:off x="0" y="1368425"/>
              <a:ext cx="6477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Q</a:t>
              </a:r>
              <a:endParaRPr lang="zh-CN" altLang="en-US" sz="2400"/>
            </a:p>
          </p:txBody>
        </p:sp>
        <p:sp>
          <p:nvSpPr>
            <p:cNvPr id="10264" name="TextBox 31"/>
            <p:cNvSpPr txBox="1">
              <a:spLocks noChangeArrowheads="1"/>
            </p:cNvSpPr>
            <p:nvPr/>
          </p:nvSpPr>
          <p:spPr bwMode="auto">
            <a:xfrm>
              <a:off x="2952750" y="1296988"/>
              <a:ext cx="6477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P</a:t>
              </a:r>
              <a:endParaRPr lang="zh-CN" altLang="en-US" sz="2400"/>
            </a:p>
          </p:txBody>
        </p:sp>
        <p:sp>
          <p:nvSpPr>
            <p:cNvPr id="10265" name="TextBox 32"/>
            <p:cNvSpPr txBox="1">
              <a:spLocks noChangeArrowheads="1"/>
            </p:cNvSpPr>
            <p:nvPr/>
          </p:nvSpPr>
          <p:spPr bwMode="auto">
            <a:xfrm>
              <a:off x="2160587" y="1944688"/>
              <a:ext cx="6477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F</a:t>
              </a:r>
              <a:endParaRPr lang="zh-CN" altLang="en-US" sz="2400"/>
            </a:p>
          </p:txBody>
        </p:sp>
        <p:sp>
          <p:nvSpPr>
            <p:cNvPr id="10266" name="TextBox 33"/>
            <p:cNvSpPr txBox="1">
              <a:spLocks noChangeArrowheads="1"/>
            </p:cNvSpPr>
            <p:nvPr/>
          </p:nvSpPr>
          <p:spPr bwMode="auto">
            <a:xfrm>
              <a:off x="4464050" y="1873250"/>
              <a:ext cx="6477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E</a:t>
              </a:r>
              <a:endParaRPr lang="zh-CN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466725" y="614363"/>
            <a:ext cx="835342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解：设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AM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的长为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x(m)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，则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BM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的长为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(2-x)m,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以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AM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和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BM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为边的两个正方形面积之和为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（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m²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）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/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根据题意，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与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之间的函数表达式为</a:t>
            </a:r>
            <a:endParaRPr lang="en-US" sz="2800" b="1">
              <a:solidFill>
                <a:srgbClr val="0000CC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       y=x²+(2-x)²</a:t>
            </a:r>
          </a:p>
          <a:p>
            <a:pPr eaLnBrk="1" hangingPunct="1"/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        =2x²-4x+</a:t>
            </a:r>
          </a:p>
          <a:p>
            <a:pPr eaLnBrk="1" hangingPunct="1"/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           =2(x-1)²+2</a:t>
            </a:r>
          </a:p>
          <a:p>
            <a:pPr eaLnBrk="1" hangingPunct="1"/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因为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a=2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＞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，所以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x=1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时，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有最小值，最小是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2.</a:t>
            </a:r>
          </a:p>
          <a:p>
            <a:pPr eaLnBrk="1" hangingPunct="1"/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由题意，自变量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的取值范围为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＜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＜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，又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x=1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在这个范围内，所以二次函数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y=x²+(2-x)²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的最小值就是该实际问题的最小值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/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所以，当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AM=1m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时，截取的板材面积最小，最小面积是 </a:t>
            </a:r>
            <a:r>
              <a:rPr lang="en-US" sz="2800" b="1">
                <a:solidFill>
                  <a:srgbClr val="0000CC"/>
                </a:solidFill>
                <a:latin typeface="宋体" panose="02010600030101010101" pitchFamily="2" charset="-122"/>
              </a:rPr>
              <a:t>2m².   </a:t>
            </a:r>
            <a:endParaRPr lang="zh-CN" altLang="en-US" sz="2800" b="1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  <p:grpSp>
        <p:nvGrpSpPr>
          <p:cNvPr id="11267" name="组合 23"/>
          <p:cNvGrpSpPr/>
          <p:nvPr/>
        </p:nvGrpSpPr>
        <p:grpSpPr bwMode="auto">
          <a:xfrm>
            <a:off x="6516688" y="1052513"/>
            <a:ext cx="2447925" cy="2327275"/>
            <a:chOff x="0" y="0"/>
            <a:chExt cx="2447925" cy="2327275"/>
          </a:xfrm>
        </p:grpSpPr>
        <p:grpSp>
          <p:nvGrpSpPr>
            <p:cNvPr id="11268" name="组合 23"/>
            <p:cNvGrpSpPr/>
            <p:nvPr/>
          </p:nvGrpSpPr>
          <p:grpSpPr bwMode="auto">
            <a:xfrm>
              <a:off x="0" y="0"/>
              <a:ext cx="2447925" cy="1943100"/>
              <a:chOff x="0" y="0"/>
              <a:chExt cx="2555776" cy="2190204"/>
            </a:xfrm>
          </p:grpSpPr>
          <p:sp>
            <p:nvSpPr>
              <p:cNvPr id="11269" name="矩形 3"/>
              <p:cNvSpPr>
                <a:spLocks noChangeArrowheads="1"/>
              </p:cNvSpPr>
              <p:nvPr/>
            </p:nvSpPr>
            <p:spPr bwMode="auto">
              <a:xfrm>
                <a:off x="391156" y="155676"/>
                <a:ext cx="1773463" cy="1746437"/>
              </a:xfrm>
              <a:prstGeom prst="rect">
                <a:avLst/>
              </a:prstGeom>
              <a:solidFill>
                <a:schemeClr val="accent1"/>
              </a:solidFill>
              <a:ln w="25400" cmpd="sng">
                <a:solidFill>
                  <a:srgbClr val="89A4A7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1270" name="直接连接符 4"/>
              <p:cNvCxnSpPr>
                <a:cxnSpLocks noChangeShapeType="1"/>
              </p:cNvCxnSpPr>
              <p:nvPr/>
            </p:nvCxnSpPr>
            <p:spPr bwMode="auto">
              <a:xfrm>
                <a:off x="391156" y="853535"/>
                <a:ext cx="1027614" cy="0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71" name="直接连接符 5"/>
              <p:cNvCxnSpPr>
                <a:cxnSpLocks noChangeShapeType="1"/>
              </p:cNvCxnSpPr>
              <p:nvPr/>
            </p:nvCxnSpPr>
            <p:spPr bwMode="auto">
              <a:xfrm>
                <a:off x="1418771" y="853535"/>
                <a:ext cx="0" cy="1048578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72" name="直接连接符 6"/>
              <p:cNvCxnSpPr>
                <a:cxnSpLocks noChangeShapeType="1"/>
              </p:cNvCxnSpPr>
              <p:nvPr/>
            </p:nvCxnSpPr>
            <p:spPr bwMode="auto">
              <a:xfrm>
                <a:off x="1418771" y="1164887"/>
                <a:ext cx="745849" cy="0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73" name="直接箭头连接符 7"/>
              <p:cNvCxnSpPr>
                <a:cxnSpLocks noChangeShapeType="1"/>
              </p:cNvCxnSpPr>
              <p:nvPr/>
            </p:nvCxnSpPr>
            <p:spPr bwMode="auto">
              <a:xfrm>
                <a:off x="391156" y="1979057"/>
                <a:ext cx="992808" cy="0"/>
              </a:xfrm>
              <a:prstGeom prst="straightConnector1">
                <a:avLst/>
              </a:prstGeom>
              <a:noFill/>
              <a:ln w="9525" cmpd="sng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274" name="TextBox 15"/>
              <p:cNvSpPr txBox="1">
                <a:spLocks noChangeArrowheads="1"/>
              </p:cNvSpPr>
              <p:nvPr/>
            </p:nvSpPr>
            <p:spPr bwMode="auto">
              <a:xfrm>
                <a:off x="35214" y="1902627"/>
                <a:ext cx="320059" cy="248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/>
                  <a:t>A</a:t>
                </a:r>
                <a:endParaRPr lang="zh-CN" altLang="en-US" sz="2400"/>
              </a:p>
            </p:txBody>
          </p:sp>
          <p:sp>
            <p:nvSpPr>
              <p:cNvPr id="11275" name="TextBox 16"/>
              <p:cNvSpPr txBox="1">
                <a:spLocks noChangeArrowheads="1"/>
              </p:cNvSpPr>
              <p:nvPr/>
            </p:nvSpPr>
            <p:spPr bwMode="auto">
              <a:xfrm>
                <a:off x="2200503" y="1941142"/>
                <a:ext cx="319276" cy="249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/>
                  <a:t>B</a:t>
                </a:r>
                <a:endParaRPr lang="zh-CN" altLang="en-US" sz="2400"/>
              </a:p>
            </p:txBody>
          </p:sp>
          <p:sp>
            <p:nvSpPr>
              <p:cNvPr id="11276" name="TextBox 17"/>
              <p:cNvSpPr txBox="1">
                <a:spLocks noChangeArrowheads="1"/>
              </p:cNvSpPr>
              <p:nvPr/>
            </p:nvSpPr>
            <p:spPr bwMode="auto">
              <a:xfrm>
                <a:off x="2236500" y="0"/>
                <a:ext cx="319276" cy="249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/>
                  <a:t>C</a:t>
                </a:r>
                <a:endParaRPr lang="zh-CN" altLang="en-US" sz="2400"/>
              </a:p>
            </p:txBody>
          </p:sp>
          <p:sp>
            <p:nvSpPr>
              <p:cNvPr id="11277" name="TextBox 18"/>
              <p:cNvSpPr txBox="1">
                <a:spLocks noChangeArrowheads="1"/>
              </p:cNvSpPr>
              <p:nvPr/>
            </p:nvSpPr>
            <p:spPr bwMode="auto">
              <a:xfrm>
                <a:off x="0" y="38514"/>
                <a:ext cx="319276" cy="249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/>
                  <a:t>D</a:t>
                </a:r>
                <a:endParaRPr lang="zh-CN" altLang="en-US" sz="2400"/>
              </a:p>
            </p:txBody>
          </p:sp>
          <p:sp>
            <p:nvSpPr>
              <p:cNvPr id="11278" name="TextBox 22"/>
              <p:cNvSpPr txBox="1">
                <a:spLocks noChangeArrowheads="1"/>
              </p:cNvSpPr>
              <p:nvPr/>
            </p:nvSpPr>
            <p:spPr bwMode="auto">
              <a:xfrm>
                <a:off x="1419528" y="1902627"/>
                <a:ext cx="320059" cy="248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/>
                  <a:t>M</a:t>
                </a:r>
                <a:endParaRPr lang="zh-CN" altLang="en-US" sz="2400"/>
              </a:p>
            </p:txBody>
          </p:sp>
          <p:cxnSp>
            <p:nvCxnSpPr>
              <p:cNvPr id="11279" name="直接连接符 13"/>
              <p:cNvCxnSpPr>
                <a:cxnSpLocks noChangeShapeType="1"/>
                <a:endCxn id="11278" idx="1"/>
              </p:cNvCxnSpPr>
              <p:nvPr/>
            </p:nvCxnSpPr>
            <p:spPr bwMode="auto">
              <a:xfrm>
                <a:off x="1418771" y="1902113"/>
                <a:ext cx="0" cy="125257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80" name="直接箭头连接符 14"/>
              <p:cNvCxnSpPr>
                <a:cxnSpLocks noChangeShapeType="1"/>
              </p:cNvCxnSpPr>
              <p:nvPr/>
            </p:nvCxnSpPr>
            <p:spPr bwMode="auto">
              <a:xfrm>
                <a:off x="391156" y="2174099"/>
                <a:ext cx="1738657" cy="0"/>
              </a:xfrm>
              <a:prstGeom prst="straightConnector1">
                <a:avLst/>
              </a:prstGeom>
              <a:noFill/>
              <a:ln w="9525" cmpd="sng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281" name="TextBox 27"/>
              <p:cNvSpPr txBox="1">
                <a:spLocks noChangeArrowheads="1"/>
              </p:cNvSpPr>
              <p:nvPr/>
            </p:nvSpPr>
            <p:spPr bwMode="auto">
              <a:xfrm>
                <a:off x="720080" y="1800200"/>
                <a:ext cx="319276" cy="249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/>
                  <a:t>x</a:t>
                </a:r>
                <a:endParaRPr lang="zh-CN" altLang="en-US" sz="2400"/>
              </a:p>
            </p:txBody>
          </p:sp>
          <p:sp>
            <p:nvSpPr>
              <p:cNvPr id="11282" name="TextBox 30"/>
              <p:cNvSpPr txBox="1">
                <a:spLocks noChangeArrowheads="1"/>
              </p:cNvSpPr>
              <p:nvPr/>
            </p:nvSpPr>
            <p:spPr bwMode="auto">
              <a:xfrm>
                <a:off x="0" y="776285"/>
                <a:ext cx="319276" cy="249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/>
                  <a:t>Q</a:t>
                </a:r>
                <a:endParaRPr lang="zh-CN" altLang="en-US" sz="2400"/>
              </a:p>
            </p:txBody>
          </p:sp>
          <p:sp>
            <p:nvSpPr>
              <p:cNvPr id="11283" name="TextBox 31"/>
              <p:cNvSpPr txBox="1">
                <a:spLocks noChangeArrowheads="1"/>
              </p:cNvSpPr>
              <p:nvPr/>
            </p:nvSpPr>
            <p:spPr bwMode="auto">
              <a:xfrm>
                <a:off x="1455525" y="737771"/>
                <a:ext cx="319276" cy="249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/>
                  <a:t>P</a:t>
                </a:r>
                <a:endParaRPr lang="zh-CN" altLang="en-US" sz="2400"/>
              </a:p>
            </p:txBody>
          </p:sp>
          <p:sp>
            <p:nvSpPr>
              <p:cNvPr id="11284" name="TextBox 32"/>
              <p:cNvSpPr txBox="1">
                <a:spLocks noChangeArrowheads="1"/>
              </p:cNvSpPr>
              <p:nvPr/>
            </p:nvSpPr>
            <p:spPr bwMode="auto">
              <a:xfrm>
                <a:off x="1065037" y="1086971"/>
                <a:ext cx="319276" cy="249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/>
                  <a:t>F</a:t>
                </a:r>
                <a:endParaRPr lang="zh-CN" altLang="en-US" sz="2400"/>
              </a:p>
            </p:txBody>
          </p:sp>
          <p:sp>
            <p:nvSpPr>
              <p:cNvPr id="11285" name="TextBox 33"/>
              <p:cNvSpPr txBox="1">
                <a:spLocks noChangeArrowheads="1"/>
              </p:cNvSpPr>
              <p:nvPr/>
            </p:nvSpPr>
            <p:spPr bwMode="auto">
              <a:xfrm>
                <a:off x="2200503" y="1048456"/>
                <a:ext cx="319276" cy="249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/>
                  <a:t>E</a:t>
                </a:r>
                <a:endParaRPr lang="zh-CN" altLang="en-US" sz="2400"/>
              </a:p>
            </p:txBody>
          </p:sp>
        </p:grpSp>
        <p:cxnSp>
          <p:nvCxnSpPr>
            <p:cNvPr id="11286" name="直接连接符 20"/>
            <p:cNvCxnSpPr>
              <a:cxnSpLocks noChangeShapeType="1"/>
            </p:cNvCxnSpPr>
            <p:nvPr/>
          </p:nvCxnSpPr>
          <p:spPr bwMode="auto">
            <a:xfrm>
              <a:off x="360363" y="1727200"/>
              <a:ext cx="0" cy="36036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7" name="直接连接符 22"/>
            <p:cNvCxnSpPr>
              <a:cxnSpLocks noChangeShapeType="1"/>
            </p:cNvCxnSpPr>
            <p:nvPr/>
          </p:nvCxnSpPr>
          <p:spPr bwMode="auto">
            <a:xfrm>
              <a:off x="2087563" y="1655762"/>
              <a:ext cx="0" cy="360363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8" name="TextBox 27"/>
            <p:cNvSpPr txBox="1">
              <a:spLocks noChangeArrowheads="1"/>
            </p:cNvSpPr>
            <p:nvPr/>
          </p:nvSpPr>
          <p:spPr bwMode="auto">
            <a:xfrm>
              <a:off x="990600" y="1866900"/>
              <a:ext cx="30480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/>
                <a:t>2</a:t>
              </a:r>
              <a:endParaRPr lang="zh-CN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0"/>
            <a:ext cx="2233613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150" y="293688"/>
            <a:ext cx="295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FF0000"/>
                </a:solidFill>
                <a:latin typeface="叶根友毛笔行书2.0版" pitchFamily="2" charset="-122"/>
                <a:ea typeface="叶根友毛笔行书2.0版" pitchFamily="2" charset="-122"/>
              </a:rPr>
              <a:t>挑战自我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468313" y="1490663"/>
            <a:ext cx="84963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如图，用篱笆围成一个一面靠墙（墙的最大可用长度为</a:t>
            </a:r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10m)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、中间隔着一道篱笆的矩形菜园</a:t>
            </a:r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已知篱笆的长度为</a:t>
            </a:r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24m.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设菜园的宽</a:t>
            </a:r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为</a:t>
            </a:r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x(m)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，面积为</a:t>
            </a:r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y(m²).</a:t>
            </a:r>
          </a:p>
          <a:p>
            <a:pPr eaLnBrk="1" hangingPunct="1"/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写出</a:t>
            </a:r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与</a:t>
            </a:r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之间的函数表达式及自变量的取值范围；</a:t>
            </a:r>
            <a:endParaRPr lang="en-US" sz="2400" b="1" dirty="0">
              <a:solidFill>
                <a:srgbClr val="0000CC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围成的菜园的最大面积是多少？这时菜园的宽</a:t>
            </a:r>
            <a:r>
              <a:rPr 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</a:rPr>
              <a:t>等于多少？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755650" y="5661025"/>
            <a:ext cx="504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 -3x²+24x  (14/3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≤</a:t>
            </a:r>
            <a:r>
              <a:rPr 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8)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827088" y="6092825"/>
            <a:ext cx="5040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48m²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x=4m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2295" name="组合 33"/>
          <p:cNvGrpSpPr/>
          <p:nvPr/>
        </p:nvGrpSpPr>
        <p:grpSpPr bwMode="auto">
          <a:xfrm>
            <a:off x="1116013" y="3644900"/>
            <a:ext cx="6911975" cy="2087563"/>
            <a:chOff x="0" y="0"/>
            <a:chExt cx="6912768" cy="2088232"/>
          </a:xfrm>
        </p:grpSpPr>
        <p:sp>
          <p:nvSpPr>
            <p:cNvPr id="12296" name="矩形 8"/>
            <p:cNvSpPr>
              <a:spLocks noChangeArrowheads="1"/>
            </p:cNvSpPr>
            <p:nvPr/>
          </p:nvSpPr>
          <p:spPr bwMode="auto">
            <a:xfrm>
              <a:off x="0" y="360478"/>
              <a:ext cx="6912768" cy="215969"/>
            </a:xfrm>
            <a:prstGeom prst="rect">
              <a:avLst/>
            </a:prstGeom>
            <a:solidFill>
              <a:schemeClr val="accent1"/>
            </a:solidFill>
            <a:ln w="25400" cmpd="sng">
              <a:solidFill>
                <a:srgbClr val="89A4A7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12297" name="直接连接符 10"/>
            <p:cNvCxnSpPr>
              <a:cxnSpLocks noChangeShapeType="1"/>
            </p:cNvCxnSpPr>
            <p:nvPr/>
          </p:nvCxnSpPr>
          <p:spPr bwMode="auto">
            <a:xfrm>
              <a:off x="720808" y="576448"/>
              <a:ext cx="0" cy="136727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8" name="直接连接符 12"/>
            <p:cNvCxnSpPr>
              <a:cxnSpLocks noChangeShapeType="1"/>
            </p:cNvCxnSpPr>
            <p:nvPr/>
          </p:nvCxnSpPr>
          <p:spPr bwMode="auto">
            <a:xfrm>
              <a:off x="720808" y="1943723"/>
              <a:ext cx="5399706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9" name="直接连接符 14"/>
            <p:cNvCxnSpPr>
              <a:cxnSpLocks noChangeShapeType="1"/>
            </p:cNvCxnSpPr>
            <p:nvPr/>
          </p:nvCxnSpPr>
          <p:spPr bwMode="auto">
            <a:xfrm flipV="1">
              <a:off x="6120514" y="576448"/>
              <a:ext cx="0" cy="136727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0" name="直接连接符 22"/>
            <p:cNvCxnSpPr>
              <a:cxnSpLocks noChangeShapeType="1"/>
            </p:cNvCxnSpPr>
            <p:nvPr/>
          </p:nvCxnSpPr>
          <p:spPr bwMode="auto">
            <a:xfrm>
              <a:off x="3384938" y="576448"/>
              <a:ext cx="0" cy="1367275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1" name="TextBox 23"/>
            <p:cNvSpPr txBox="1">
              <a:spLocks noChangeArrowheads="1"/>
            </p:cNvSpPr>
            <p:nvPr/>
          </p:nvSpPr>
          <p:spPr bwMode="auto">
            <a:xfrm>
              <a:off x="216024" y="648072"/>
              <a:ext cx="3600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endParaRPr lang="zh-CN" altLang="en-US"/>
            </a:p>
          </p:txBody>
        </p:sp>
        <p:sp>
          <p:nvSpPr>
            <p:cNvPr id="12302" name="TextBox 24"/>
            <p:cNvSpPr txBox="1">
              <a:spLocks noChangeArrowheads="1"/>
            </p:cNvSpPr>
            <p:nvPr/>
          </p:nvSpPr>
          <p:spPr bwMode="auto">
            <a:xfrm>
              <a:off x="6264696" y="648072"/>
              <a:ext cx="3600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D</a:t>
              </a:r>
              <a:endParaRPr lang="zh-CN" altLang="en-US"/>
            </a:p>
          </p:txBody>
        </p:sp>
        <p:sp>
          <p:nvSpPr>
            <p:cNvPr id="12303" name="TextBox 25"/>
            <p:cNvSpPr txBox="1">
              <a:spLocks noChangeArrowheads="1"/>
            </p:cNvSpPr>
            <p:nvPr/>
          </p:nvSpPr>
          <p:spPr bwMode="auto">
            <a:xfrm>
              <a:off x="216024" y="1718900"/>
              <a:ext cx="3600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B</a:t>
              </a:r>
              <a:endParaRPr lang="zh-CN" altLang="en-US"/>
            </a:p>
          </p:txBody>
        </p:sp>
        <p:sp>
          <p:nvSpPr>
            <p:cNvPr id="12304" name="TextBox 26"/>
            <p:cNvSpPr txBox="1">
              <a:spLocks noChangeArrowheads="1"/>
            </p:cNvSpPr>
            <p:nvPr/>
          </p:nvSpPr>
          <p:spPr bwMode="auto">
            <a:xfrm>
              <a:off x="6264696" y="1718900"/>
              <a:ext cx="3600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C</a:t>
              </a:r>
              <a:endParaRPr lang="zh-CN" altLang="en-US"/>
            </a:p>
          </p:txBody>
        </p:sp>
        <p:cxnSp>
          <p:nvCxnSpPr>
            <p:cNvPr id="12305" name="直接连接符 28"/>
            <p:cNvCxnSpPr>
              <a:cxnSpLocks noChangeShapeType="1"/>
            </p:cNvCxnSpPr>
            <p:nvPr/>
          </p:nvCxnSpPr>
          <p:spPr bwMode="auto">
            <a:xfrm flipV="1">
              <a:off x="0" y="71461"/>
              <a:ext cx="0" cy="323954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6" name="直接连接符 29"/>
            <p:cNvCxnSpPr>
              <a:cxnSpLocks noChangeShapeType="1"/>
            </p:cNvCxnSpPr>
            <p:nvPr/>
          </p:nvCxnSpPr>
          <p:spPr bwMode="auto">
            <a:xfrm flipV="1">
              <a:off x="6912768" y="36525"/>
              <a:ext cx="0" cy="323954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7" name="直接箭头连接符 31"/>
            <p:cNvCxnSpPr>
              <a:cxnSpLocks noChangeShapeType="1"/>
            </p:cNvCxnSpPr>
            <p:nvPr/>
          </p:nvCxnSpPr>
          <p:spPr bwMode="auto">
            <a:xfrm>
              <a:off x="0" y="215969"/>
              <a:ext cx="6912768" cy="0"/>
            </a:xfrm>
            <a:prstGeom prst="straightConnector1">
              <a:avLst/>
            </a:prstGeom>
            <a:noFill/>
            <a:ln w="9525" cmpd="sng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8" name="TextBox 32"/>
            <p:cNvSpPr txBox="1">
              <a:spLocks noChangeArrowheads="1"/>
            </p:cNvSpPr>
            <p:nvPr/>
          </p:nvSpPr>
          <p:spPr bwMode="auto">
            <a:xfrm>
              <a:off x="3168352" y="0"/>
              <a:ext cx="7200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/>
                <a:t>10m</a:t>
              </a: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  <p:bldP spid="1229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44450"/>
            <a:ext cx="154781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619250" y="333375"/>
            <a:ext cx="1728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我能行</a:t>
            </a: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250825" y="1557338"/>
            <a:ext cx="856932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某商场销售一批名牌衬衫，平均每天可售出</a:t>
            </a:r>
            <a:r>
              <a:rPr 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20</a:t>
            </a: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件，每件盈利</a:t>
            </a:r>
            <a:r>
              <a:rPr 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40</a:t>
            </a: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元，为了扩大销售，增加盈利，尽快减少库存，商场决定采取适当的降价措施。经调查发现，如果每件衬衫每降价</a:t>
            </a:r>
            <a:r>
              <a:rPr 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元，商场平均每天可多售出</a:t>
            </a:r>
            <a:r>
              <a:rPr 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件</a:t>
            </a:r>
            <a:r>
              <a:rPr 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）若商场平均每天要盈利</a:t>
            </a:r>
            <a:r>
              <a:rPr 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1200</a:t>
            </a: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元，每件衬衫应降价多少元？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800" b="1" dirty="0">
                <a:solidFill>
                  <a:srgbClr val="0000CC"/>
                </a:solidFill>
                <a:latin typeface="楷体_GB2312" pitchFamily="1" charset="-122"/>
                <a:ea typeface="楷体_GB2312" pitchFamily="1" charset="-122"/>
              </a:rPr>
              <a:t>）每件衬衫降价多少元时，商场平均每天盈利最多？</a:t>
            </a:r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2771775" y="4005263"/>
            <a:ext cx="2016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元或</a:t>
            </a:r>
            <a:r>
              <a:rPr 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</a:p>
        </p:txBody>
      </p:sp>
      <p:sp>
        <p:nvSpPr>
          <p:cNvPr id="13318" name="Text Box 2"/>
          <p:cNvSpPr txBox="1">
            <a:spLocks noChangeArrowheads="1"/>
          </p:cNvSpPr>
          <p:nvPr/>
        </p:nvSpPr>
        <p:spPr bwMode="auto">
          <a:xfrm>
            <a:off x="1115617" y="4868863"/>
            <a:ext cx="7704534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y=(40-x)(20+2x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=-2x²+60x+800 (0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40)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=-2(x-15)²+1250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由此可知，当</a:t>
            </a:r>
            <a:r>
              <a:rPr 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x=15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有最大值</a:t>
            </a:r>
            <a:r>
              <a:rPr 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1250……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18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1076</Words>
  <Application>Microsoft Office PowerPoint</Application>
  <PresentationFormat>全屏显示(4:3)</PresentationFormat>
  <Paragraphs>98</Paragraphs>
  <Slides>14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汉仪大宋简</vt:lpstr>
      <vt:lpstr>黑体</vt:lpstr>
      <vt:lpstr>楷体_GB2312</vt:lpstr>
      <vt:lpstr>宋体</vt:lpstr>
      <vt:lpstr>微软雅黑</vt:lpstr>
      <vt:lpstr>叶根友毛笔行书2.0版</vt:lpstr>
      <vt:lpstr>Arial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解函数应用题的一般步骤: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2022-01-04T03:47:14Z</dcterms:created>
  <dcterms:modified xsi:type="dcterms:W3CDTF">2023-01-17T01:58:59Z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1A85DAF01BCD4FE9A932D8B86CCB64CA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