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6" r:id="rId14"/>
    <p:sldId id="719" r:id="rId15"/>
    <p:sldId id="717" r:id="rId16"/>
    <p:sldId id="718" r:id="rId17"/>
    <p:sldId id="720" r:id="rId18"/>
    <p:sldId id="721" r:id="rId19"/>
    <p:sldId id="722" r:id="rId20"/>
    <p:sldId id="723" r:id="rId21"/>
    <p:sldId id="724" r:id="rId22"/>
    <p:sldId id="725" r:id="rId23"/>
    <p:sldId id="258" r:id="rId24"/>
  </p:sldIdLst>
  <p:sldSz cx="12192000" cy="6858000"/>
  <p:notesSz cx="6858000" cy="9144000"/>
  <p:embeddedFontLst>
    <p:embeddedFont>
      <p:font typeface="楷体" panose="02010609060101010101" pitchFamily="49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语文园地（八）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三年级上册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93983" y="4514545"/>
            <a:ext cx="9023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5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眨   瞪   瞅   眶</a:t>
            </a: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471626" y="2283570"/>
            <a:ext cx="2028030" cy="18798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809902" y="2284037"/>
            <a:ext cx="2339391" cy="18794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157" y="2125980"/>
            <a:ext cx="2356631" cy="25037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3872" y="2283570"/>
            <a:ext cx="2966294" cy="2153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0925" y="2940142"/>
            <a:ext cx="10339070" cy="29088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685800" indent="-685800" algn="l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我军的伤员陆续从火线上抬下来。</a:t>
            </a:r>
          </a:p>
          <a:p>
            <a:pPr marL="685800" indent="-685800" algn="l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白求恩大夫在手术台旁，连续工作了六十九个小时。</a:t>
            </a:r>
          </a:p>
          <a:p>
            <a:pPr marL="685800" indent="-685800" algn="l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白求恩低下头，继续给伤员做手术。</a:t>
            </a:r>
          </a:p>
        </p:txBody>
      </p:sp>
      <p:sp>
        <p:nvSpPr>
          <p:cNvPr id="10" name="椭圆 9"/>
          <p:cNvSpPr/>
          <p:nvPr/>
        </p:nvSpPr>
        <p:spPr>
          <a:xfrm>
            <a:off x="4187825" y="3897895"/>
            <a:ext cx="205740" cy="1841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599940" y="3897895"/>
            <a:ext cx="205740" cy="1841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云形标注 11"/>
          <p:cNvSpPr/>
          <p:nvPr/>
        </p:nvSpPr>
        <p:spPr>
          <a:xfrm>
            <a:off x="5388549" y="675118"/>
            <a:ext cx="5174615" cy="1710055"/>
          </a:xfrm>
          <a:prstGeom prst="cloudCallout">
            <a:avLst>
              <a:gd name="adj1" fmla="val -62440"/>
              <a:gd name="adj2" fmla="val 7615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base"/>
            <a:r>
              <a:rPr lang="zh-CN" altLang="en-US" sz="2400" b="1" strike="noStrike" noProof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读读想想，下面几个词语可以互相调换吗？选择一个词语写一句话。</a:t>
            </a:r>
          </a:p>
        </p:txBody>
      </p:sp>
      <p:sp>
        <p:nvSpPr>
          <p:cNvPr id="13" name="椭圆 12"/>
          <p:cNvSpPr/>
          <p:nvPr/>
        </p:nvSpPr>
        <p:spPr>
          <a:xfrm>
            <a:off x="6672262" y="4856930"/>
            <a:ext cx="205740" cy="1841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098112" y="4870142"/>
            <a:ext cx="205740" cy="1841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043662" y="5810158"/>
            <a:ext cx="205740" cy="1841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388549" y="5760136"/>
            <a:ext cx="205740" cy="1841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18285" y="4758690"/>
            <a:ext cx="1776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陆续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13680" y="4758690"/>
            <a:ext cx="1658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连续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269095" y="4758690"/>
            <a:ext cx="1585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继续</a:t>
            </a:r>
          </a:p>
        </p:txBody>
      </p:sp>
      <p:sp>
        <p:nvSpPr>
          <p:cNvPr id="25" name="六边形 24"/>
          <p:cNvSpPr/>
          <p:nvPr/>
        </p:nvSpPr>
        <p:spPr>
          <a:xfrm>
            <a:off x="952500" y="1819275"/>
            <a:ext cx="2908300" cy="2319020"/>
          </a:xfrm>
          <a:prstGeom prst="hexagon">
            <a:avLst/>
          </a:prstGeom>
          <a:solidFill>
            <a:srgbClr val="EBCC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47470" y="2131695"/>
            <a:ext cx="23380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表示一个一个，时断时续。</a:t>
            </a:r>
          </a:p>
        </p:txBody>
      </p:sp>
      <p:sp>
        <p:nvSpPr>
          <p:cNvPr id="27" name="六边形 26"/>
          <p:cNvSpPr/>
          <p:nvPr/>
        </p:nvSpPr>
        <p:spPr>
          <a:xfrm>
            <a:off x="4688840" y="1849120"/>
            <a:ext cx="2908300" cy="2319020"/>
          </a:xfrm>
          <a:prstGeom prst="hexagon">
            <a:avLst/>
          </a:prstGeom>
          <a:solidFill>
            <a:srgbClr val="C0E5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973955" y="2409190"/>
            <a:ext cx="23380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表示不间断地持续。</a:t>
            </a:r>
          </a:p>
        </p:txBody>
      </p:sp>
      <p:sp>
        <p:nvSpPr>
          <p:cNvPr id="29" name="六边形 28"/>
          <p:cNvSpPr/>
          <p:nvPr/>
        </p:nvSpPr>
        <p:spPr>
          <a:xfrm>
            <a:off x="8375650" y="1849120"/>
            <a:ext cx="2908300" cy="2319020"/>
          </a:xfrm>
          <a:prstGeom prst="hexagon">
            <a:avLst/>
          </a:prstGeom>
          <a:solidFill>
            <a:srgbClr val="E5BF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754745" y="2077085"/>
            <a:ext cx="233807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完成一个，中途停下之后又从这里开始。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8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41070" y="1628835"/>
            <a:ext cx="10309860" cy="5847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选择合适的词语填在括号里。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13893" y="3240729"/>
            <a:ext cx="11111865" cy="5847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九点钟，参加会议的代表（       ）走进了会场。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73746" y="2504420"/>
            <a:ext cx="1385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连续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48316" y="2504420"/>
            <a:ext cx="155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继续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13893" y="4072003"/>
            <a:ext cx="11115675" cy="5847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他常常在实验室里（       ）工作十个小时。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13893" y="4852623"/>
            <a:ext cx="11511915" cy="5847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他休息了一会儿，又（        ）干起活来。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49374" y="4134799"/>
            <a:ext cx="110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连续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51080" y="3302283"/>
            <a:ext cx="123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陆续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04047" y="4903277"/>
            <a:ext cx="110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继续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69826" y="2504420"/>
            <a:ext cx="155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陆续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6" grpId="0"/>
      <p:bldP spid="7" grpId="0" bldLvl="0" animBg="1"/>
      <p:bldP spid="9" grpId="0" bldLvl="0" animBg="1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交流讨论</a:t>
            </a:r>
          </a:p>
        </p:txBody>
      </p:sp>
      <p:sp>
        <p:nvSpPr>
          <p:cNvPr id="2" name="Content Placeholder 2"/>
          <p:cNvSpPr txBox="1"/>
          <p:nvPr/>
        </p:nvSpPr>
        <p:spPr>
          <a:xfrm>
            <a:off x="1243812" y="2106400"/>
            <a:ext cx="6056874" cy="323774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以上这些物品可以怎么进行分类？先自己想一想，再和小组同学交流一下，理由合理即可。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28" y="2378529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交流讨论</a:t>
            </a:r>
          </a:p>
        </p:txBody>
      </p:sp>
      <p:sp>
        <p:nvSpPr>
          <p:cNvPr id="14" name="Content Placeholder 2"/>
          <p:cNvSpPr txBox="1"/>
          <p:nvPr/>
        </p:nvSpPr>
        <p:spPr>
          <a:xfrm>
            <a:off x="1279343" y="1833880"/>
            <a:ext cx="7026275" cy="404726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水产类：鲫鱼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②水果类：橙子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③洗漱类：牙刷、沐浴液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④百货类：菜板、垃圾桶、衣架、毛毯、棉拖鞋、枕头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⑤电器类：充电器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⑥面食类：馒头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⑦副食类：饼干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⑧冷冻类：速冻饺子</a:t>
            </a:r>
          </a:p>
        </p:txBody>
      </p:sp>
      <p:sp>
        <p:nvSpPr>
          <p:cNvPr id="15" name="云形标注 12"/>
          <p:cNvSpPr/>
          <p:nvPr/>
        </p:nvSpPr>
        <p:spPr>
          <a:xfrm>
            <a:off x="7242448" y="1474652"/>
            <a:ext cx="4277360" cy="1553845"/>
          </a:xfrm>
          <a:prstGeom prst="cloudCallout">
            <a:avLst>
              <a:gd name="adj1" fmla="val -61509"/>
              <a:gd name="adj2" fmla="val 1527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base"/>
            <a:r>
              <a:rPr lang="en-US" altLang="zh-CN" sz="3200" b="1" strike="noStrike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b="1" strike="noStrike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分类列出要买的东西，购物时既方便又不会遗漏。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交流讨论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84878" y="2905780"/>
            <a:ext cx="3911236" cy="523220"/>
          </a:xfrm>
          <a:prstGeom prst="rect">
            <a:avLst/>
          </a:prstGeom>
          <a:solidFill>
            <a:srgbClr val="EBCC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家居日用：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8723" y="1514366"/>
            <a:ext cx="11977370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BCCB9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大家也给家人列一份购买年货的清单吧！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12470" y="2905780"/>
            <a:ext cx="3911236" cy="523220"/>
          </a:xfrm>
          <a:prstGeom prst="rect">
            <a:avLst/>
          </a:prstGeom>
          <a:solidFill>
            <a:srgbClr val="F7FC7E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服饰鞋帽：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84878" y="4088150"/>
            <a:ext cx="391123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生鲜蔬果：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12470" y="4088150"/>
            <a:ext cx="3911236" cy="523220"/>
          </a:xfrm>
          <a:prstGeom prst="rect">
            <a:avLst/>
          </a:prstGeom>
          <a:solidFill>
            <a:srgbClr val="E5BFD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零食熟食：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84878" y="5270520"/>
            <a:ext cx="3911236" cy="523220"/>
          </a:xfrm>
          <a:prstGeom prst="rect">
            <a:avLst/>
          </a:prstGeom>
          <a:solidFill>
            <a:srgbClr val="F3EADF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五金家电：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512470" y="5270520"/>
            <a:ext cx="3911236" cy="523220"/>
          </a:xfrm>
          <a:prstGeom prst="rect">
            <a:avLst/>
          </a:prstGeom>
          <a:solidFill>
            <a:srgbClr val="B8C5EC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花卉盆景：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小组展示</a:t>
            </a:r>
          </a:p>
        </p:txBody>
      </p:sp>
      <p:sp>
        <p:nvSpPr>
          <p:cNvPr id="2" name="Content Placeholder 2"/>
          <p:cNvSpPr txBox="1"/>
          <p:nvPr/>
        </p:nvSpPr>
        <p:spPr>
          <a:xfrm>
            <a:off x="1156727" y="2378529"/>
            <a:ext cx="6202016" cy="24622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借助拼音，将谚语多读几遍，和小组同学合作读一读。比比看，谁能完整准确地背下来。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28" y="2378529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拓展积累</a:t>
            </a:r>
          </a:p>
        </p:txBody>
      </p:sp>
      <p:sp>
        <p:nvSpPr>
          <p:cNvPr id="3" name="圆角矩形 6"/>
          <p:cNvSpPr/>
          <p:nvPr/>
        </p:nvSpPr>
        <p:spPr>
          <a:xfrm>
            <a:off x="1268277" y="1707695"/>
            <a:ext cx="9884216" cy="4123509"/>
          </a:xfrm>
          <a:prstGeom prst="roundRect">
            <a:avLst>
              <a:gd name="adj" fmla="val 100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爱人者，人恒爱之；敬人者，人恒敬之。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                         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《荀子》</a:t>
            </a:r>
            <a:endParaRPr kumimoji="0" lang="zh-CN" altLang="en-US" sz="4000" b="1" i="0" u="none" strike="noStrike" kern="1200" cap="none" spc="0" normalizeH="0" baseline="0" noProof="1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人而不爱则少能仁。           </a:t>
            </a: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刘向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不仁者不可以久处约，不可以长处乐。仁者安仁，智者利仁。               </a:t>
            </a: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《论语》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拓展积累</a:t>
            </a:r>
          </a:p>
        </p:txBody>
      </p:sp>
      <p:grpSp>
        <p:nvGrpSpPr>
          <p:cNvPr id="25" name="组合 1"/>
          <p:cNvGrpSpPr/>
          <p:nvPr/>
        </p:nvGrpSpPr>
        <p:grpSpPr>
          <a:xfrm>
            <a:off x="1233714" y="1983162"/>
            <a:ext cx="3412899" cy="3274637"/>
            <a:chOff x="2096" y="3164"/>
            <a:chExt cx="7035" cy="6750"/>
          </a:xfrm>
        </p:grpSpPr>
        <p:sp>
          <p:nvSpPr>
            <p:cNvPr id="26" name="Freeform 5"/>
            <p:cNvSpPr/>
            <p:nvPr/>
          </p:nvSpPr>
          <p:spPr bwMode="auto">
            <a:xfrm>
              <a:off x="7530" y="7626"/>
              <a:ext cx="1129" cy="835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7903" y="5856"/>
              <a:ext cx="1229" cy="539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7038" y="3796"/>
              <a:ext cx="873" cy="1090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5475" y="3164"/>
              <a:ext cx="356" cy="1216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9"/>
            <p:cNvSpPr/>
            <p:nvPr/>
          </p:nvSpPr>
          <p:spPr bwMode="auto">
            <a:xfrm>
              <a:off x="2569" y="7620"/>
              <a:ext cx="1129" cy="833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0"/>
            <p:cNvSpPr/>
            <p:nvPr/>
          </p:nvSpPr>
          <p:spPr bwMode="auto">
            <a:xfrm>
              <a:off x="2096" y="5854"/>
              <a:ext cx="1229" cy="535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1"/>
            <p:cNvSpPr/>
            <p:nvPr/>
          </p:nvSpPr>
          <p:spPr bwMode="auto">
            <a:xfrm>
              <a:off x="3317" y="3788"/>
              <a:ext cx="875" cy="1093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3" name="Group 12"/>
            <p:cNvGrpSpPr/>
            <p:nvPr/>
          </p:nvGrpSpPr>
          <p:grpSpPr>
            <a:xfrm>
              <a:off x="3653" y="4708"/>
              <a:ext cx="3958" cy="5206"/>
              <a:chOff x="2066468" y="2628718"/>
              <a:chExt cx="2744485" cy="3609651"/>
            </a:xfrm>
          </p:grpSpPr>
          <p:sp>
            <p:nvSpPr>
              <p:cNvPr id="42" name="Freeform 13"/>
              <p:cNvSpPr/>
              <p:nvPr/>
            </p:nvSpPr>
            <p:spPr bwMode="auto">
              <a:xfrm>
                <a:off x="2925100" y="5888120"/>
                <a:ext cx="1059894" cy="350249"/>
              </a:xfrm>
              <a:custGeom>
                <a:avLst/>
                <a:gdLst>
                  <a:gd name="T0" fmla="*/ 466 w 466"/>
                  <a:gd name="T1" fmla="*/ 0 h 154"/>
                  <a:gd name="T2" fmla="*/ 233 w 466"/>
                  <a:gd name="T3" fmla="*/ 154 h 154"/>
                  <a:gd name="T4" fmla="*/ 0 w 466"/>
                  <a:gd name="T5" fmla="*/ 0 h 154"/>
                  <a:gd name="T6" fmla="*/ 466 w 466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6" h="154">
                    <a:moveTo>
                      <a:pt x="466" y="0"/>
                    </a:moveTo>
                    <a:cubicBezTo>
                      <a:pt x="466" y="85"/>
                      <a:pt x="362" y="154"/>
                      <a:pt x="233" y="154"/>
                    </a:cubicBezTo>
                    <a:cubicBezTo>
                      <a:pt x="104" y="154"/>
                      <a:pt x="0" y="85"/>
                      <a:pt x="0" y="0"/>
                    </a:cubicBezTo>
                    <a:cubicBezTo>
                      <a:pt x="230" y="0"/>
                      <a:pt x="227" y="0"/>
                      <a:pt x="466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65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14"/>
              <p:cNvSpPr>
                <a:spLocks noEditPoints="1"/>
              </p:cNvSpPr>
              <p:nvPr/>
            </p:nvSpPr>
            <p:spPr bwMode="auto">
              <a:xfrm>
                <a:off x="2066468" y="2628718"/>
                <a:ext cx="2744485" cy="3354806"/>
              </a:xfrm>
              <a:custGeom>
                <a:avLst/>
                <a:gdLst>
                  <a:gd name="T0" fmla="*/ 603 w 1206"/>
                  <a:gd name="T1" fmla="*/ 0 h 1474"/>
                  <a:gd name="T2" fmla="*/ 0 w 1206"/>
                  <a:gd name="T3" fmla="*/ 603 h 1474"/>
                  <a:gd name="T4" fmla="*/ 95 w 1206"/>
                  <a:gd name="T5" fmla="*/ 928 h 1474"/>
                  <a:gd name="T6" fmla="*/ 308 w 1206"/>
                  <a:gd name="T7" fmla="*/ 1129 h 1474"/>
                  <a:gd name="T8" fmla="*/ 308 w 1206"/>
                  <a:gd name="T9" fmla="*/ 1329 h 1474"/>
                  <a:gd name="T10" fmla="*/ 453 w 1206"/>
                  <a:gd name="T11" fmla="*/ 1474 h 1474"/>
                  <a:gd name="T12" fmla="*/ 769 w 1206"/>
                  <a:gd name="T13" fmla="*/ 1474 h 1474"/>
                  <a:gd name="T14" fmla="*/ 914 w 1206"/>
                  <a:gd name="T15" fmla="*/ 1329 h 1474"/>
                  <a:gd name="T16" fmla="*/ 914 w 1206"/>
                  <a:gd name="T17" fmla="*/ 1120 h 1474"/>
                  <a:gd name="T18" fmla="*/ 1206 w 1206"/>
                  <a:gd name="T19" fmla="*/ 603 h 1474"/>
                  <a:gd name="T20" fmla="*/ 603 w 1206"/>
                  <a:gd name="T21" fmla="*/ 0 h 1474"/>
                  <a:gd name="T22" fmla="*/ 827 w 1206"/>
                  <a:gd name="T23" fmla="*/ 1032 h 1474"/>
                  <a:gd name="T24" fmla="*/ 795 w 1206"/>
                  <a:gd name="T25" fmla="*/ 1085 h 1474"/>
                  <a:gd name="T26" fmla="*/ 795 w 1206"/>
                  <a:gd name="T27" fmla="*/ 1133 h 1474"/>
                  <a:gd name="T28" fmla="*/ 427 w 1206"/>
                  <a:gd name="T29" fmla="*/ 1133 h 1474"/>
                  <a:gd name="T30" fmla="*/ 427 w 1206"/>
                  <a:gd name="T31" fmla="*/ 1093 h 1474"/>
                  <a:gd name="T32" fmla="*/ 394 w 1206"/>
                  <a:gd name="T33" fmla="*/ 1039 h 1474"/>
                  <a:gd name="T34" fmla="*/ 119 w 1206"/>
                  <a:gd name="T35" fmla="*/ 603 h 1474"/>
                  <a:gd name="T36" fmla="*/ 603 w 1206"/>
                  <a:gd name="T37" fmla="*/ 119 h 1474"/>
                  <a:gd name="T38" fmla="*/ 1087 w 1206"/>
                  <a:gd name="T39" fmla="*/ 603 h 1474"/>
                  <a:gd name="T40" fmla="*/ 827 w 1206"/>
                  <a:gd name="T41" fmla="*/ 1032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6" h="1474">
                    <a:moveTo>
                      <a:pt x="603" y="0"/>
                    </a:moveTo>
                    <a:cubicBezTo>
                      <a:pt x="271" y="0"/>
                      <a:pt x="0" y="271"/>
                      <a:pt x="0" y="603"/>
                    </a:cubicBezTo>
                    <a:cubicBezTo>
                      <a:pt x="0" y="719"/>
                      <a:pt x="33" y="831"/>
                      <a:pt x="95" y="928"/>
                    </a:cubicBezTo>
                    <a:cubicBezTo>
                      <a:pt x="149" y="1012"/>
                      <a:pt x="222" y="1081"/>
                      <a:pt x="308" y="1129"/>
                    </a:cubicBezTo>
                    <a:cubicBezTo>
                      <a:pt x="308" y="1329"/>
                      <a:pt x="308" y="1329"/>
                      <a:pt x="308" y="1329"/>
                    </a:cubicBezTo>
                    <a:cubicBezTo>
                      <a:pt x="308" y="1409"/>
                      <a:pt x="373" y="1474"/>
                      <a:pt x="453" y="1474"/>
                    </a:cubicBezTo>
                    <a:cubicBezTo>
                      <a:pt x="769" y="1474"/>
                      <a:pt x="769" y="1474"/>
                      <a:pt x="769" y="1474"/>
                    </a:cubicBezTo>
                    <a:cubicBezTo>
                      <a:pt x="849" y="1474"/>
                      <a:pt x="914" y="1409"/>
                      <a:pt x="914" y="1329"/>
                    </a:cubicBezTo>
                    <a:cubicBezTo>
                      <a:pt x="914" y="1120"/>
                      <a:pt x="914" y="1120"/>
                      <a:pt x="914" y="1120"/>
                    </a:cubicBezTo>
                    <a:cubicBezTo>
                      <a:pt x="1095" y="1011"/>
                      <a:pt x="1206" y="816"/>
                      <a:pt x="1206" y="603"/>
                    </a:cubicBezTo>
                    <a:cubicBezTo>
                      <a:pt x="1206" y="271"/>
                      <a:pt x="936" y="0"/>
                      <a:pt x="603" y="0"/>
                    </a:cubicBezTo>
                    <a:close/>
                    <a:moveTo>
                      <a:pt x="827" y="1032"/>
                    </a:moveTo>
                    <a:cubicBezTo>
                      <a:pt x="807" y="1042"/>
                      <a:pt x="795" y="1063"/>
                      <a:pt x="795" y="1085"/>
                    </a:cubicBezTo>
                    <a:cubicBezTo>
                      <a:pt x="795" y="1133"/>
                      <a:pt x="795" y="1133"/>
                      <a:pt x="795" y="1133"/>
                    </a:cubicBezTo>
                    <a:cubicBezTo>
                      <a:pt x="427" y="1133"/>
                      <a:pt x="427" y="1133"/>
                      <a:pt x="427" y="1133"/>
                    </a:cubicBezTo>
                    <a:cubicBezTo>
                      <a:pt x="427" y="1093"/>
                      <a:pt x="427" y="1093"/>
                      <a:pt x="427" y="1093"/>
                    </a:cubicBezTo>
                    <a:cubicBezTo>
                      <a:pt x="427" y="1070"/>
                      <a:pt x="414" y="1049"/>
                      <a:pt x="394" y="1039"/>
                    </a:cubicBezTo>
                    <a:cubicBezTo>
                      <a:pt x="227" y="959"/>
                      <a:pt x="119" y="788"/>
                      <a:pt x="119" y="603"/>
                    </a:cubicBezTo>
                    <a:cubicBezTo>
                      <a:pt x="119" y="336"/>
                      <a:pt x="336" y="119"/>
                      <a:pt x="603" y="119"/>
                    </a:cubicBezTo>
                    <a:cubicBezTo>
                      <a:pt x="870" y="119"/>
                      <a:pt x="1087" y="336"/>
                      <a:pt x="1087" y="603"/>
                    </a:cubicBezTo>
                    <a:cubicBezTo>
                      <a:pt x="1087" y="784"/>
                      <a:pt x="987" y="948"/>
                      <a:pt x="827" y="103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65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4424" y="5430"/>
              <a:ext cx="2532" cy="25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4674" y="5683"/>
              <a:ext cx="2028" cy="20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4891" y="5900"/>
              <a:ext cx="1595" cy="159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auto">
            <a:xfrm>
              <a:off x="5127" y="6133"/>
              <a:ext cx="1123" cy="1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18"/>
            <p:cNvSpPr>
              <a:spLocks noChangeArrowheads="1"/>
            </p:cNvSpPr>
            <p:nvPr/>
          </p:nvSpPr>
          <p:spPr bwMode="auto">
            <a:xfrm>
              <a:off x="5336" y="6342"/>
              <a:ext cx="703" cy="70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Oval 19"/>
            <p:cNvSpPr>
              <a:spLocks noChangeArrowheads="1"/>
            </p:cNvSpPr>
            <p:nvPr/>
          </p:nvSpPr>
          <p:spPr bwMode="auto">
            <a:xfrm>
              <a:off x="5556" y="6567"/>
              <a:ext cx="262" cy="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5632" y="5255"/>
              <a:ext cx="1493" cy="1497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5688" y="5217"/>
              <a:ext cx="1493" cy="1497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Content Placeholder 2"/>
          <p:cNvSpPr txBox="1"/>
          <p:nvPr/>
        </p:nvSpPr>
        <p:spPr>
          <a:xfrm>
            <a:off x="5409723" y="2115044"/>
            <a:ext cx="5319095" cy="332616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fontAlgn="base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  <a:buNone/>
            </a:pP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同学们，这些谚语你都记下来了吗？看到有趣、深刻的谚语，也可以记录下来，用在我们的日常生活和学习中。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教学目标</a:t>
            </a:r>
          </a:p>
        </p:txBody>
      </p:sp>
      <p:sp>
        <p:nvSpPr>
          <p:cNvPr id="2" name="Content Placeholder 2"/>
          <p:cNvSpPr txBox="1"/>
          <p:nvPr/>
        </p:nvSpPr>
        <p:spPr>
          <a:xfrm>
            <a:off x="1042670" y="1554480"/>
            <a:ext cx="11948160" cy="428886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交流默读的知识，学会默读的方法。</a:t>
            </a:r>
          </a:p>
          <a:p>
            <a:pPr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认识带有目字旁的字及这些字组成的词语。</a:t>
            </a:r>
          </a:p>
          <a:p>
            <a:pPr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学会区分近义词，学会运用，学会给词语分类。</a:t>
            </a:r>
          </a:p>
          <a:p>
            <a:pPr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通过体验、诵读，体会名句，积累语言。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拓展积累</a:t>
            </a:r>
          </a:p>
        </p:txBody>
      </p:sp>
      <p:sp>
        <p:nvSpPr>
          <p:cNvPr id="48" name="圆角矩形标注 29"/>
          <p:cNvSpPr/>
          <p:nvPr/>
        </p:nvSpPr>
        <p:spPr>
          <a:xfrm>
            <a:off x="5278033" y="1704956"/>
            <a:ext cx="5292224" cy="758424"/>
          </a:xfrm>
          <a:prstGeom prst="wedgeRoundRectCallout">
            <a:avLst>
              <a:gd name="adj1" fmla="val -51856"/>
              <a:gd name="adj2" fmla="val 137291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这节课你学会了什么？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5265222" y="3408136"/>
            <a:ext cx="5749287" cy="407382"/>
          </a:xfrm>
          <a:prstGeom prst="roundRect">
            <a:avLst/>
          </a:prstGeom>
          <a:solidFill>
            <a:srgbClr val="2AB48A"/>
          </a:solidFill>
          <a:ln w="63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有没有掌握默读的阅读方法？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5265222" y="4069947"/>
            <a:ext cx="5749287" cy="408501"/>
          </a:xfrm>
          <a:prstGeom prst="roundRect">
            <a:avLst/>
          </a:prstGeom>
          <a:solidFill>
            <a:srgbClr val="2AB48A"/>
          </a:solidFill>
          <a:ln w="63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有没有掌握带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的字词？</a:t>
            </a:r>
          </a:p>
        </p:txBody>
      </p:sp>
      <p:sp>
        <p:nvSpPr>
          <p:cNvPr id="51" name="矩形: 圆角 50"/>
          <p:cNvSpPr/>
          <p:nvPr/>
        </p:nvSpPr>
        <p:spPr>
          <a:xfrm>
            <a:off x="5265222" y="4732877"/>
            <a:ext cx="5749287" cy="408501"/>
          </a:xfrm>
          <a:prstGeom prst="roundRect">
            <a:avLst/>
          </a:prstGeom>
          <a:solidFill>
            <a:srgbClr val="2AB48A"/>
          </a:solidFill>
          <a:ln w="63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有没有学会分辨近义词？</a:t>
            </a:r>
          </a:p>
        </p:txBody>
      </p:sp>
      <p:sp>
        <p:nvSpPr>
          <p:cNvPr id="52" name="矩形: 圆角 8"/>
          <p:cNvSpPr/>
          <p:nvPr/>
        </p:nvSpPr>
        <p:spPr>
          <a:xfrm>
            <a:off x="5265222" y="5395806"/>
            <a:ext cx="5749287" cy="408501"/>
          </a:xfrm>
          <a:prstGeom prst="roundRect">
            <a:avLst/>
          </a:prstGeom>
          <a:solidFill>
            <a:srgbClr val="2AB48A"/>
          </a:solidFill>
          <a:ln w="63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有没有积累有关仁爱的名言？</a:t>
            </a:r>
          </a:p>
        </p:txBody>
      </p:sp>
      <p:grpSp>
        <p:nvGrpSpPr>
          <p:cNvPr id="53" name="组合 1"/>
          <p:cNvGrpSpPr/>
          <p:nvPr/>
        </p:nvGrpSpPr>
        <p:grpSpPr>
          <a:xfrm>
            <a:off x="1233714" y="1983162"/>
            <a:ext cx="3412899" cy="3274637"/>
            <a:chOff x="2096" y="3164"/>
            <a:chExt cx="7035" cy="6750"/>
          </a:xfrm>
        </p:grpSpPr>
        <p:sp>
          <p:nvSpPr>
            <p:cNvPr id="54" name="Freeform 5"/>
            <p:cNvSpPr/>
            <p:nvPr/>
          </p:nvSpPr>
          <p:spPr bwMode="auto">
            <a:xfrm>
              <a:off x="7530" y="7626"/>
              <a:ext cx="1129" cy="835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6"/>
            <p:cNvSpPr/>
            <p:nvPr/>
          </p:nvSpPr>
          <p:spPr bwMode="auto">
            <a:xfrm>
              <a:off x="7903" y="5856"/>
              <a:ext cx="1229" cy="539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7"/>
            <p:cNvSpPr/>
            <p:nvPr/>
          </p:nvSpPr>
          <p:spPr bwMode="auto">
            <a:xfrm>
              <a:off x="7038" y="3796"/>
              <a:ext cx="873" cy="1090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8"/>
            <p:cNvSpPr/>
            <p:nvPr/>
          </p:nvSpPr>
          <p:spPr bwMode="auto">
            <a:xfrm>
              <a:off x="5475" y="3164"/>
              <a:ext cx="356" cy="1216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9"/>
            <p:cNvSpPr/>
            <p:nvPr/>
          </p:nvSpPr>
          <p:spPr bwMode="auto">
            <a:xfrm>
              <a:off x="2569" y="7620"/>
              <a:ext cx="1129" cy="833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10"/>
            <p:cNvSpPr/>
            <p:nvPr/>
          </p:nvSpPr>
          <p:spPr bwMode="auto">
            <a:xfrm>
              <a:off x="2096" y="5854"/>
              <a:ext cx="1229" cy="535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11"/>
            <p:cNvSpPr/>
            <p:nvPr/>
          </p:nvSpPr>
          <p:spPr bwMode="auto">
            <a:xfrm>
              <a:off x="3317" y="3788"/>
              <a:ext cx="875" cy="1093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1" name="Group 12"/>
            <p:cNvGrpSpPr/>
            <p:nvPr/>
          </p:nvGrpSpPr>
          <p:grpSpPr>
            <a:xfrm>
              <a:off x="3653" y="4708"/>
              <a:ext cx="3958" cy="5206"/>
              <a:chOff x="2066468" y="2628718"/>
              <a:chExt cx="2744485" cy="3609651"/>
            </a:xfrm>
          </p:grpSpPr>
          <p:sp>
            <p:nvSpPr>
              <p:cNvPr id="70" name="Freeform 13"/>
              <p:cNvSpPr/>
              <p:nvPr/>
            </p:nvSpPr>
            <p:spPr bwMode="auto">
              <a:xfrm>
                <a:off x="2925100" y="5888120"/>
                <a:ext cx="1059894" cy="350249"/>
              </a:xfrm>
              <a:custGeom>
                <a:avLst/>
                <a:gdLst>
                  <a:gd name="T0" fmla="*/ 466 w 466"/>
                  <a:gd name="T1" fmla="*/ 0 h 154"/>
                  <a:gd name="T2" fmla="*/ 233 w 466"/>
                  <a:gd name="T3" fmla="*/ 154 h 154"/>
                  <a:gd name="T4" fmla="*/ 0 w 466"/>
                  <a:gd name="T5" fmla="*/ 0 h 154"/>
                  <a:gd name="T6" fmla="*/ 466 w 466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6" h="154">
                    <a:moveTo>
                      <a:pt x="466" y="0"/>
                    </a:moveTo>
                    <a:cubicBezTo>
                      <a:pt x="466" y="85"/>
                      <a:pt x="362" y="154"/>
                      <a:pt x="233" y="154"/>
                    </a:cubicBezTo>
                    <a:cubicBezTo>
                      <a:pt x="104" y="154"/>
                      <a:pt x="0" y="85"/>
                      <a:pt x="0" y="0"/>
                    </a:cubicBezTo>
                    <a:cubicBezTo>
                      <a:pt x="230" y="0"/>
                      <a:pt x="227" y="0"/>
                      <a:pt x="466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65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14"/>
              <p:cNvSpPr>
                <a:spLocks noEditPoints="1"/>
              </p:cNvSpPr>
              <p:nvPr/>
            </p:nvSpPr>
            <p:spPr bwMode="auto">
              <a:xfrm>
                <a:off x="2066468" y="2628718"/>
                <a:ext cx="2744485" cy="3354806"/>
              </a:xfrm>
              <a:custGeom>
                <a:avLst/>
                <a:gdLst>
                  <a:gd name="T0" fmla="*/ 603 w 1206"/>
                  <a:gd name="T1" fmla="*/ 0 h 1474"/>
                  <a:gd name="T2" fmla="*/ 0 w 1206"/>
                  <a:gd name="T3" fmla="*/ 603 h 1474"/>
                  <a:gd name="T4" fmla="*/ 95 w 1206"/>
                  <a:gd name="T5" fmla="*/ 928 h 1474"/>
                  <a:gd name="T6" fmla="*/ 308 w 1206"/>
                  <a:gd name="T7" fmla="*/ 1129 h 1474"/>
                  <a:gd name="T8" fmla="*/ 308 w 1206"/>
                  <a:gd name="T9" fmla="*/ 1329 h 1474"/>
                  <a:gd name="T10" fmla="*/ 453 w 1206"/>
                  <a:gd name="T11" fmla="*/ 1474 h 1474"/>
                  <a:gd name="T12" fmla="*/ 769 w 1206"/>
                  <a:gd name="T13" fmla="*/ 1474 h 1474"/>
                  <a:gd name="T14" fmla="*/ 914 w 1206"/>
                  <a:gd name="T15" fmla="*/ 1329 h 1474"/>
                  <a:gd name="T16" fmla="*/ 914 w 1206"/>
                  <a:gd name="T17" fmla="*/ 1120 h 1474"/>
                  <a:gd name="T18" fmla="*/ 1206 w 1206"/>
                  <a:gd name="T19" fmla="*/ 603 h 1474"/>
                  <a:gd name="T20" fmla="*/ 603 w 1206"/>
                  <a:gd name="T21" fmla="*/ 0 h 1474"/>
                  <a:gd name="T22" fmla="*/ 827 w 1206"/>
                  <a:gd name="T23" fmla="*/ 1032 h 1474"/>
                  <a:gd name="T24" fmla="*/ 795 w 1206"/>
                  <a:gd name="T25" fmla="*/ 1085 h 1474"/>
                  <a:gd name="T26" fmla="*/ 795 w 1206"/>
                  <a:gd name="T27" fmla="*/ 1133 h 1474"/>
                  <a:gd name="T28" fmla="*/ 427 w 1206"/>
                  <a:gd name="T29" fmla="*/ 1133 h 1474"/>
                  <a:gd name="T30" fmla="*/ 427 w 1206"/>
                  <a:gd name="T31" fmla="*/ 1093 h 1474"/>
                  <a:gd name="T32" fmla="*/ 394 w 1206"/>
                  <a:gd name="T33" fmla="*/ 1039 h 1474"/>
                  <a:gd name="T34" fmla="*/ 119 w 1206"/>
                  <a:gd name="T35" fmla="*/ 603 h 1474"/>
                  <a:gd name="T36" fmla="*/ 603 w 1206"/>
                  <a:gd name="T37" fmla="*/ 119 h 1474"/>
                  <a:gd name="T38" fmla="*/ 1087 w 1206"/>
                  <a:gd name="T39" fmla="*/ 603 h 1474"/>
                  <a:gd name="T40" fmla="*/ 827 w 1206"/>
                  <a:gd name="T41" fmla="*/ 1032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6" h="1474">
                    <a:moveTo>
                      <a:pt x="603" y="0"/>
                    </a:moveTo>
                    <a:cubicBezTo>
                      <a:pt x="271" y="0"/>
                      <a:pt x="0" y="271"/>
                      <a:pt x="0" y="603"/>
                    </a:cubicBezTo>
                    <a:cubicBezTo>
                      <a:pt x="0" y="719"/>
                      <a:pt x="33" y="831"/>
                      <a:pt x="95" y="928"/>
                    </a:cubicBezTo>
                    <a:cubicBezTo>
                      <a:pt x="149" y="1012"/>
                      <a:pt x="222" y="1081"/>
                      <a:pt x="308" y="1129"/>
                    </a:cubicBezTo>
                    <a:cubicBezTo>
                      <a:pt x="308" y="1329"/>
                      <a:pt x="308" y="1329"/>
                      <a:pt x="308" y="1329"/>
                    </a:cubicBezTo>
                    <a:cubicBezTo>
                      <a:pt x="308" y="1409"/>
                      <a:pt x="373" y="1474"/>
                      <a:pt x="453" y="1474"/>
                    </a:cubicBezTo>
                    <a:cubicBezTo>
                      <a:pt x="769" y="1474"/>
                      <a:pt x="769" y="1474"/>
                      <a:pt x="769" y="1474"/>
                    </a:cubicBezTo>
                    <a:cubicBezTo>
                      <a:pt x="849" y="1474"/>
                      <a:pt x="914" y="1409"/>
                      <a:pt x="914" y="1329"/>
                    </a:cubicBezTo>
                    <a:cubicBezTo>
                      <a:pt x="914" y="1120"/>
                      <a:pt x="914" y="1120"/>
                      <a:pt x="914" y="1120"/>
                    </a:cubicBezTo>
                    <a:cubicBezTo>
                      <a:pt x="1095" y="1011"/>
                      <a:pt x="1206" y="816"/>
                      <a:pt x="1206" y="603"/>
                    </a:cubicBezTo>
                    <a:cubicBezTo>
                      <a:pt x="1206" y="271"/>
                      <a:pt x="936" y="0"/>
                      <a:pt x="603" y="0"/>
                    </a:cubicBezTo>
                    <a:close/>
                    <a:moveTo>
                      <a:pt x="827" y="1032"/>
                    </a:moveTo>
                    <a:cubicBezTo>
                      <a:pt x="807" y="1042"/>
                      <a:pt x="795" y="1063"/>
                      <a:pt x="795" y="1085"/>
                    </a:cubicBezTo>
                    <a:cubicBezTo>
                      <a:pt x="795" y="1133"/>
                      <a:pt x="795" y="1133"/>
                      <a:pt x="795" y="1133"/>
                    </a:cubicBezTo>
                    <a:cubicBezTo>
                      <a:pt x="427" y="1133"/>
                      <a:pt x="427" y="1133"/>
                      <a:pt x="427" y="1133"/>
                    </a:cubicBezTo>
                    <a:cubicBezTo>
                      <a:pt x="427" y="1093"/>
                      <a:pt x="427" y="1093"/>
                      <a:pt x="427" y="1093"/>
                    </a:cubicBezTo>
                    <a:cubicBezTo>
                      <a:pt x="427" y="1070"/>
                      <a:pt x="414" y="1049"/>
                      <a:pt x="394" y="1039"/>
                    </a:cubicBezTo>
                    <a:cubicBezTo>
                      <a:pt x="227" y="959"/>
                      <a:pt x="119" y="788"/>
                      <a:pt x="119" y="603"/>
                    </a:cubicBezTo>
                    <a:cubicBezTo>
                      <a:pt x="119" y="336"/>
                      <a:pt x="336" y="119"/>
                      <a:pt x="603" y="119"/>
                    </a:cubicBezTo>
                    <a:cubicBezTo>
                      <a:pt x="870" y="119"/>
                      <a:pt x="1087" y="336"/>
                      <a:pt x="1087" y="603"/>
                    </a:cubicBezTo>
                    <a:cubicBezTo>
                      <a:pt x="1087" y="784"/>
                      <a:pt x="987" y="948"/>
                      <a:pt x="827" y="103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65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2" name="Oval 14"/>
            <p:cNvSpPr>
              <a:spLocks noChangeArrowheads="1"/>
            </p:cNvSpPr>
            <p:nvPr/>
          </p:nvSpPr>
          <p:spPr bwMode="auto">
            <a:xfrm>
              <a:off x="4424" y="5430"/>
              <a:ext cx="2532" cy="25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Oval 15"/>
            <p:cNvSpPr>
              <a:spLocks noChangeArrowheads="1"/>
            </p:cNvSpPr>
            <p:nvPr/>
          </p:nvSpPr>
          <p:spPr bwMode="auto">
            <a:xfrm>
              <a:off x="4674" y="5683"/>
              <a:ext cx="2028" cy="20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Oval 16"/>
            <p:cNvSpPr>
              <a:spLocks noChangeArrowheads="1"/>
            </p:cNvSpPr>
            <p:nvPr/>
          </p:nvSpPr>
          <p:spPr bwMode="auto">
            <a:xfrm>
              <a:off x="4891" y="5900"/>
              <a:ext cx="1595" cy="159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Oval 17"/>
            <p:cNvSpPr>
              <a:spLocks noChangeArrowheads="1"/>
            </p:cNvSpPr>
            <p:nvPr/>
          </p:nvSpPr>
          <p:spPr bwMode="auto">
            <a:xfrm>
              <a:off x="5127" y="6133"/>
              <a:ext cx="1123" cy="1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Oval 18"/>
            <p:cNvSpPr>
              <a:spLocks noChangeArrowheads="1"/>
            </p:cNvSpPr>
            <p:nvPr/>
          </p:nvSpPr>
          <p:spPr bwMode="auto">
            <a:xfrm>
              <a:off x="5336" y="6342"/>
              <a:ext cx="703" cy="70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Oval 19"/>
            <p:cNvSpPr>
              <a:spLocks noChangeArrowheads="1"/>
            </p:cNvSpPr>
            <p:nvPr/>
          </p:nvSpPr>
          <p:spPr bwMode="auto">
            <a:xfrm>
              <a:off x="5556" y="6567"/>
              <a:ext cx="262" cy="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20"/>
            <p:cNvSpPr/>
            <p:nvPr/>
          </p:nvSpPr>
          <p:spPr bwMode="auto">
            <a:xfrm>
              <a:off x="5632" y="5255"/>
              <a:ext cx="1493" cy="1497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5688" y="5217"/>
              <a:ext cx="1493" cy="1497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101521" y="2280748"/>
            <a:ext cx="557784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睁  、 看、瞟、睡 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1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  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087301" y="1668953"/>
            <a:ext cx="1009904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一、照样子写几个和“目”字有关的字。 </a:t>
            </a:r>
            <a:r>
              <a:rPr lang="zh-CN" altLang="en-US" sz="24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    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087936" y="2909409"/>
            <a:ext cx="809625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二、选词填空。   </a:t>
            </a:r>
            <a:r>
              <a:rPr lang="zh-CN" altLang="en-US" sz="24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  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582408" y="3636611"/>
            <a:ext cx="601662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继续      连续      陆续       持续  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307828" y="4626616"/>
            <a:ext cx="1071753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九点钟，参加会议的代表(       )进了会场。 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283698" y="5344166"/>
            <a:ext cx="1017524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那哀痛的日子(         )了很久，他们不知如何安慰我。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013822" y="4688171"/>
            <a:ext cx="115379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陆续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   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602196" y="5374943"/>
            <a:ext cx="111633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持续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844856" y="2258848"/>
            <a:ext cx="683450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盯   瞪   </a:t>
            </a:r>
            <a:r>
              <a:rPr lang="zh-CN" altLang="en-US" sz="2800" u="sng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</a:t>
            </a:r>
            <a:r>
              <a:rPr lang="zh-CN" altLang="en-US" sz="1200" u="sng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98257" y="1679748"/>
            <a:ext cx="959548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他常常在实验室里(          )工作几十个小时。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56087" y="1679748"/>
            <a:ext cx="156337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连续                                                             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99527" y="2607483"/>
            <a:ext cx="959421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4.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爱迪生钻研科学的决心没有动摇，(           )顽强地做实验。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60643" y="2607483"/>
            <a:ext cx="138303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继续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89647" y="3215198"/>
            <a:ext cx="809625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三、找出不是同一类的词语。     </a:t>
            </a: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64770" y="4117984"/>
            <a:ext cx="6688455" cy="1595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.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苹果  橘子  香蕉  青菜  梨  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2.黄瓜  菊花  荷花  梅花  梨花   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3.蝴蝶  蜻蜓  狮子  蜜蜂  萤火虫</a:t>
            </a:r>
          </a:p>
        </p:txBody>
      </p:sp>
      <p:sp>
        <p:nvSpPr>
          <p:cNvPr id="19" name="椭圆 18"/>
          <p:cNvSpPr/>
          <p:nvPr/>
        </p:nvSpPr>
        <p:spPr>
          <a:xfrm>
            <a:off x="4157288" y="4113846"/>
            <a:ext cx="545128" cy="633730"/>
          </a:xfrm>
          <a:prstGeom prst="ellipse">
            <a:avLst/>
          </a:prstGeom>
          <a:solidFill>
            <a:srgbClr val="FF0000">
              <a:alpha val="2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342683" y="5196675"/>
            <a:ext cx="572825" cy="539115"/>
          </a:xfrm>
          <a:prstGeom prst="ellipse">
            <a:avLst/>
          </a:prstGeom>
          <a:solidFill>
            <a:srgbClr val="FF0000">
              <a:alpha val="2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720277" y="4620013"/>
            <a:ext cx="776738" cy="591185"/>
          </a:xfrm>
          <a:prstGeom prst="ellipse">
            <a:avLst/>
          </a:prstGeom>
          <a:solidFill>
            <a:srgbClr val="FF0000">
              <a:alpha val="2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 bldLvl="0" animBg="1"/>
      <p:bldP spid="20" grpId="0" bldLvl="0" animBg="1"/>
      <p:bldP spid="2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三年级上册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Content Placeholder 2"/>
          <p:cNvSpPr txBox="1"/>
          <p:nvPr/>
        </p:nvSpPr>
        <p:spPr>
          <a:xfrm>
            <a:off x="1316991" y="2372360"/>
            <a:ext cx="6188709" cy="287803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49721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3200" b="1" dirty="0">
                <a:solidFill>
                  <a:srgbClr val="49721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默读，是读的一种重要方式，是语文教学上训练阅读能力的重要方法。和小组同学交流，自己平时都是怎样默读的？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237236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5" name="云形标注 19"/>
          <p:cNvSpPr/>
          <p:nvPr/>
        </p:nvSpPr>
        <p:spPr>
          <a:xfrm>
            <a:off x="6989001" y="1773645"/>
            <a:ext cx="3539490" cy="1891665"/>
          </a:xfrm>
          <a:prstGeom prst="cloudCallout">
            <a:avLst>
              <a:gd name="adj1" fmla="val -15563"/>
              <a:gd name="adj2" fmla="val 83290"/>
            </a:avLst>
          </a:prstGeom>
          <a:solidFill>
            <a:srgbClr val="EBCCB9"/>
          </a:solidFill>
          <a:ln>
            <a:solidFill>
              <a:srgbClr val="E5B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zh-CN" altLang="en-US" sz="3200" b="1" strike="noStrike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你带着问题默读过哪些课文？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1364615" y="2166236"/>
            <a:ext cx="7244080" cy="24067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《司马光》</a:t>
            </a: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《掌声》</a:t>
            </a: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《灰雀》</a:t>
            </a: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《手术台就是阵地》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9152" y="5068449"/>
            <a:ext cx="1092327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5BFDD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带着问题默读对我们了解课文内容大有帮助。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4813300" y="2650181"/>
            <a:ext cx="6302052" cy="179735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49721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3600" b="1" dirty="0">
                <a:solidFill>
                  <a:srgbClr val="49721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默读的时候，不要发出声音，也尽量不要用手指着读，否则会影响阅读速度。</a:t>
            </a:r>
            <a:endParaRPr lang="zh-CN" altLang="en-US" sz="3600" b="1" dirty="0">
              <a:solidFill>
                <a:srgbClr val="49721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8" y="2224087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5" name="圆角矩形 5"/>
          <p:cNvSpPr/>
          <p:nvPr/>
        </p:nvSpPr>
        <p:spPr>
          <a:xfrm>
            <a:off x="914083" y="3606800"/>
            <a:ext cx="5804217" cy="21564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 fontAlgn="base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800" b="1" strike="noStrike" noProof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b="1" strike="noStrike" noProof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默读时，会随时把不认识的字、不理解的词语画出来，读完后再想办法弄清楚它们的意思。</a:t>
            </a:r>
            <a:endParaRPr lang="zh-CN" altLang="en-US" sz="2800" b="1" strike="noStrike" noProof="1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云形标注 3"/>
          <p:cNvSpPr/>
          <p:nvPr/>
        </p:nvSpPr>
        <p:spPr>
          <a:xfrm>
            <a:off x="3716020" y="1488441"/>
            <a:ext cx="3633470" cy="1305560"/>
          </a:xfrm>
          <a:prstGeom prst="cloudCallout">
            <a:avLst>
              <a:gd name="adj1" fmla="val -10320"/>
              <a:gd name="adj2" fmla="val 113446"/>
            </a:avLst>
          </a:prstGeom>
          <a:solidFill>
            <a:srgbClr val="EBCCB9"/>
          </a:solidFill>
          <a:ln>
            <a:solidFill>
              <a:srgbClr val="E5B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zh-CN" altLang="en-US" b="1" strike="noStrike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默读时遇到不认识、不理解的字词怎么办？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237236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7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1315" y="3429000"/>
            <a:ext cx="8481060" cy="21139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70000" y="1921510"/>
            <a:ext cx="7049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字的演变过程：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sp>
        <p:nvSpPr>
          <p:cNvPr id="5" name="云形标注 5"/>
          <p:cNvSpPr/>
          <p:nvPr/>
        </p:nvSpPr>
        <p:spPr>
          <a:xfrm>
            <a:off x="6798310" y="2628265"/>
            <a:ext cx="3990975" cy="2111375"/>
          </a:xfrm>
          <a:prstGeom prst="cloudCallout">
            <a:avLst>
              <a:gd name="adj1" fmla="val -80994"/>
              <a:gd name="adj2" fmla="val -1090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9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en-US" altLang="zh-CN" sz="3200" b="1" strike="noStrike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3200" b="1" strike="noStrike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你认识这些字吗？自由读一读。</a:t>
            </a:r>
            <a:endParaRPr lang="en-US" altLang="zh-CN" sz="3200" b="1" strike="noStrike" noProof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15" y="1890712"/>
            <a:ext cx="3766185" cy="3799840"/>
          </a:xfrm>
          <a:prstGeom prst="rect">
            <a:avLst/>
          </a:prstGeom>
          <a:ln>
            <a:solidFill>
              <a:srgbClr val="2AB48A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549400" y="1617980"/>
            <a:ext cx="9466580" cy="1586230"/>
            <a:chOff x="2568" y="6405"/>
            <a:chExt cx="14061" cy="2154"/>
          </a:xfrm>
          <a:solidFill>
            <a:srgbClr val="000000">
              <a:alpha val="0"/>
            </a:srgbClr>
          </a:solidFill>
        </p:grpSpPr>
        <p:sp>
          <p:nvSpPr>
            <p:cNvPr id="9" name="圆角矩形 2"/>
            <p:cNvSpPr/>
            <p:nvPr/>
          </p:nvSpPr>
          <p:spPr>
            <a:xfrm>
              <a:off x="2568" y="6405"/>
              <a:ext cx="14061" cy="21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24" y="7307"/>
              <a:ext cx="12148" cy="1252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5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眨   瞪   瞅   眶    睹</a:t>
              </a: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3568" y="6503"/>
              <a:ext cx="12109" cy="876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zhǎ    </a:t>
              </a:r>
              <a:r>
                <a:rPr lang="en-US" altLang="zh-CN" sz="36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</a:t>
              </a:r>
              <a:r>
                <a:rPr lang="en-US" altLang="zh-CN" sz="3600" dirty="0" err="1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èn</a:t>
              </a:r>
              <a:r>
                <a:rPr lang="en-US" altLang="zh-CN" sz="2800" dirty="0" err="1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g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36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ch</a:t>
              </a:r>
              <a:r>
                <a:rPr lang="en-US" altLang="zh-CN" sz="3600" dirty="0" err="1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ǒu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36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kuàng</a:t>
              </a:r>
              <a:r>
                <a:rPr lang="en-US" altLang="zh-CN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d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ǔ</a:t>
              </a:r>
            </a:p>
          </p:txBody>
        </p:sp>
      </p:grpSp>
      <p:sp>
        <p:nvSpPr>
          <p:cNvPr id="12" name="云形标注 19"/>
          <p:cNvSpPr/>
          <p:nvPr/>
        </p:nvSpPr>
        <p:spPr>
          <a:xfrm>
            <a:off x="3827428" y="4622799"/>
            <a:ext cx="4942840" cy="1341515"/>
          </a:xfrm>
          <a:prstGeom prst="cloudCallout">
            <a:avLst>
              <a:gd name="adj1" fmla="val 57104"/>
              <a:gd name="adj2" fmla="val -8872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en-US" altLang="zh-CN" sz="2400" b="1" strike="noStrike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400" b="1" strike="noStrike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你发现了什么？有什么好办法记住它们？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33525" y="3337590"/>
            <a:ext cx="963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都有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，都是形声字，都是左右结构。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032,&quot;width&quot;:388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00,&quot;width&quot;:6000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宽屏</PresentationFormat>
  <Paragraphs>138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思源黑体 CN Light</vt:lpstr>
      <vt:lpstr>Arial</vt:lpstr>
      <vt:lpstr>宋体</vt:lpstr>
      <vt:lpstr>Wingdings</vt:lpstr>
      <vt:lpstr>楷体</vt:lpstr>
      <vt:lpstr>思源黑体 CN Bold</vt:lpstr>
      <vt:lpstr>思源黑体 CN Regular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2020-10-20T08:01:00Z</dcterms:created>
  <dcterms:modified xsi:type="dcterms:W3CDTF">2023-01-10T07:13:26Z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EC67CB467CA3428F8BB952062ADA838B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