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68" r:id="rId2"/>
    <p:sldId id="269" r:id="rId3"/>
    <p:sldId id="276" r:id="rId4"/>
    <p:sldId id="331" r:id="rId5"/>
    <p:sldId id="272" r:id="rId6"/>
    <p:sldId id="273" r:id="rId7"/>
    <p:sldId id="271" r:id="rId8"/>
    <p:sldId id="332" r:id="rId9"/>
    <p:sldId id="278" r:id="rId10"/>
    <p:sldId id="347" r:id="rId11"/>
    <p:sldId id="279" r:id="rId12"/>
    <p:sldId id="287" r:id="rId13"/>
    <p:sldId id="333" r:id="rId14"/>
    <p:sldId id="288" r:id="rId15"/>
    <p:sldId id="290" r:id="rId16"/>
    <p:sldId id="292" r:id="rId17"/>
    <p:sldId id="324" r:id="rId18"/>
    <p:sldId id="298" r:id="rId19"/>
    <p:sldId id="329" r:id="rId20"/>
    <p:sldId id="330" r:id="rId21"/>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D9831"/>
    <a:srgbClr val="F1AF00"/>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271"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66D46C82-E724-497E-9694-F4F40C663275}"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DD3D029F-FFBE-45AE-8350-0474F6B4DA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17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3775" y="768350"/>
            <a:ext cx="5116513" cy="3836988"/>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20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pic>
        <p:nvPicPr>
          <p:cNvPr id="2050" name="图片 2049" descr="1副本"/>
          <p:cNvPicPr>
            <a:picLocks noChangeAspect="1"/>
          </p:cNvPicPr>
          <p:nvPr/>
        </p:nvPicPr>
        <p:blipFill>
          <a:blip r:embed="rId3" cstate="email"/>
          <a:stretch>
            <a:fillRect/>
          </a:stretch>
        </p:blipFill>
        <p:spPr>
          <a:xfrm>
            <a:off x="0" y="0"/>
            <a:ext cx="9144000" cy="6858000"/>
          </a:xfrm>
          <a:prstGeom prst="rect">
            <a:avLst/>
          </a:prstGeom>
          <a:noFill/>
          <a:ln w="9525">
            <a:noFill/>
          </a:ln>
        </p:spPr>
      </p:pic>
      <p:sp>
        <p:nvSpPr>
          <p:cNvPr id="2051" name="标题 2050"/>
          <p:cNvSpPr>
            <a:spLocks noGrp="1"/>
          </p:cNvSpPr>
          <p:nvPr>
            <p:ph type="ctrTitle"/>
          </p:nvPr>
        </p:nvSpPr>
        <p:spPr>
          <a:xfrm>
            <a:off x="2268538" y="3286126"/>
            <a:ext cx="6477000" cy="1038225"/>
          </a:xfrm>
          <a:prstGeom prst="rect">
            <a:avLst/>
          </a:prstGeom>
          <a:noFill/>
          <a:ln w="9525">
            <a:noFill/>
          </a:ln>
        </p:spPr>
        <p:txBody>
          <a:bodyPr anchor="ctr"/>
          <a:lstStyle>
            <a:lvl1pPr lvl="0">
              <a:defRPr/>
            </a:lvl1pPr>
          </a:lstStyle>
          <a:p>
            <a:pPr lvl="0"/>
            <a:r>
              <a:rPr lang="zh-CN" altLang="en-US"/>
              <a:t>单击此处编辑母版标题样式</a:t>
            </a:r>
          </a:p>
        </p:txBody>
      </p:sp>
      <p:sp>
        <p:nvSpPr>
          <p:cNvPr id="2052" name="副标题 2051"/>
          <p:cNvSpPr>
            <a:spLocks noGrp="1"/>
          </p:cNvSpPr>
          <p:nvPr>
            <p:ph type="subTitle" idx="1"/>
          </p:nvPr>
        </p:nvSpPr>
        <p:spPr>
          <a:xfrm>
            <a:off x="2268538" y="4365626"/>
            <a:ext cx="6400800" cy="766763"/>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p>
        </p:txBody>
      </p:sp>
      <p:sp>
        <p:nvSpPr>
          <p:cNvPr id="2053" name="日期占位符 2052"/>
          <p:cNvSpPr>
            <a:spLocks noGrp="1"/>
          </p:cNvSpPr>
          <p:nvPr>
            <p:ph type="dt" sz="half" idx="2"/>
          </p:nvPr>
        </p:nvSpPr>
        <p:spPr>
          <a:xfrm>
            <a:off x="457200" y="6245225"/>
            <a:ext cx="21336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4" name="页脚占位符 2053"/>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2055" name="灯片编号占位符 2054"/>
          <p:cNvSpPr>
            <a:spLocks noGrp="1"/>
          </p:cNvSpPr>
          <p:nvPr>
            <p:ph type="sldNum" sz="quarter" idx="4"/>
          </p:nvPr>
        </p:nvSpPr>
        <p:spPr>
          <a:xfrm>
            <a:off x="6553200" y="6245225"/>
            <a:ext cx="21336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2"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2"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jpe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4" cstate="email"/>
          <a:stretch>
            <a:fillRect/>
          </a:stretch>
        </a:blipFill>
        <a:effectLst/>
      </p:bgPr>
    </p:bg>
    <p:spTree>
      <p:nvGrpSpPr>
        <p:cNvPr id="1" name=""/>
        <p:cNvGrpSpPr/>
        <p:nvPr/>
      </p:nvGrpSpPr>
      <p:grpSpPr>
        <a:xfrm>
          <a:off x="0" y="0"/>
          <a:ext cx="0" cy="0"/>
          <a:chOff x="0" y="0"/>
          <a:chExt cx="0" cy="0"/>
        </a:xfrm>
      </p:grpSpPr>
      <p:pic>
        <p:nvPicPr>
          <p:cNvPr id="1026" name="图片 1025" descr="1-1副本"/>
          <p:cNvPicPr>
            <a:picLocks noChangeAspect="1"/>
          </p:cNvPicPr>
          <p:nvPr/>
        </p:nvPicPr>
        <p:blipFill>
          <a:blip r:embed="rId35" cstate="email"/>
          <a:stretch>
            <a:fillRect/>
          </a:stretch>
        </p:blipFill>
        <p:spPr>
          <a:xfrm>
            <a:off x="0" y="0"/>
            <a:ext cx="9144000" cy="6858000"/>
          </a:xfrm>
          <a:prstGeom prst="rect">
            <a:avLst/>
          </a:prstGeom>
          <a:noFill/>
          <a:ln w="9525">
            <a:noFill/>
          </a:ln>
        </p:spPr>
      </p:pic>
      <p:sp>
        <p:nvSpPr>
          <p:cNvPr id="1027" name="标题 1026"/>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8" name="文本占位符 1027"/>
          <p:cNvSpPr>
            <a:spLocks noGrp="1"/>
          </p:cNvSpPr>
          <p:nvPr>
            <p:ph type="body" idx="1"/>
          </p:nvPr>
        </p:nvSpPr>
        <p:spPr>
          <a:xfrm>
            <a:off x="457200" y="1600201"/>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9" name="日期占位符 1028"/>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30" name="页脚占位符 1029"/>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1" name="灯片编号占位符 1030"/>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Lst>
  <p:transition>
    <p:fade/>
  </p:transition>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 y="2700288"/>
            <a:ext cx="9143999" cy="76944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sz="4400" b="1" dirty="0" smtClean="0">
                <a:latin typeface="微软雅黑" panose="020B0503020204020204" charset="-122"/>
                <a:ea typeface="微软雅黑" panose="020B0503020204020204" charset="-122"/>
              </a:rPr>
              <a:t>The Fable of the Woodcutter</a:t>
            </a:r>
            <a:endParaRPr lang="zh-CN" altLang="en-US" sz="4400" b="1" dirty="0">
              <a:solidFill>
                <a:schemeClr val="tx1"/>
              </a:solidFill>
              <a:latin typeface="微软雅黑" panose="020B0503020204020204" charset="-122"/>
              <a:ea typeface="微软雅黑" panose="020B0503020204020204" charset="-122"/>
            </a:endParaRPr>
          </a:p>
        </p:txBody>
      </p:sp>
      <p:sp>
        <p:nvSpPr>
          <p:cNvPr id="2" name="Rectangle 5"/>
          <p:cNvSpPr/>
          <p:nvPr/>
        </p:nvSpPr>
        <p:spPr>
          <a:xfrm>
            <a:off x="431570" y="759456"/>
            <a:ext cx="529465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b="1" dirty="0" smtClean="0">
                <a:latin typeface="微软雅黑" panose="020B0503020204020204" charset="-122"/>
                <a:ea typeface="微软雅黑" panose="020B0503020204020204" charset="-122"/>
              </a:rPr>
              <a:t>Unit 4  </a:t>
            </a:r>
            <a:r>
              <a:rPr lang="en-US" altLang="zh-CN" dirty="0" smtClean="0">
                <a:latin typeface="微软雅黑" panose="020B0503020204020204" charset="-122"/>
                <a:ea typeface="微软雅黑" panose="020B0503020204020204" charset="-122"/>
              </a:rPr>
              <a:t>Stories and Poems</a:t>
            </a:r>
            <a:endParaRPr lang="zh-CN" altLang="en-US" dirty="0">
              <a:latin typeface="微软雅黑" panose="020B0503020204020204" charset="-122"/>
              <a:ea typeface="微软雅黑" panose="020B0503020204020204" charset="-122"/>
            </a:endParaRPr>
          </a:p>
        </p:txBody>
      </p:sp>
      <p:sp>
        <p:nvSpPr>
          <p:cNvPr id="11" name="矩形 10"/>
          <p:cNvSpPr/>
          <p:nvPr/>
        </p:nvSpPr>
        <p:spPr>
          <a:xfrm>
            <a:off x="0" y="5404167"/>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7" name="TextBox 6"/>
          <p:cNvSpPr txBox="1"/>
          <p:nvPr/>
        </p:nvSpPr>
        <p:spPr>
          <a:xfrm>
            <a:off x="3508534" y="2582545"/>
            <a:ext cx="957739"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400" b="1" dirty="0" smtClean="0">
                <a:solidFill>
                  <a:schemeClr val="tx1"/>
                </a:solidFill>
                <a:latin typeface="Times New Roman" panose="02020603050405020304" pitchFamily="18" charset="0"/>
                <a:cs typeface="Times New Roman" panose="02020603050405020304" pitchFamily="18" charset="0"/>
              </a:rPr>
              <a:t>admit</a:t>
            </a:r>
            <a:endParaRPr lang="zh-CN" altLang="en-US" sz="2400" b="1" dirty="0" smtClean="0">
              <a:solidFill>
                <a:schemeClr val="tx1"/>
              </a:solidFill>
              <a:latin typeface="Times New Roman" panose="02020603050405020304" pitchFamily="18" charset="0"/>
              <a:cs typeface="Times New Roman" panose="02020603050405020304" pitchFamily="18" charset="0"/>
            </a:endParaRPr>
          </a:p>
        </p:txBody>
      </p:sp>
      <p:cxnSp>
        <p:nvCxnSpPr>
          <p:cNvPr id="10" name="直接箭头连接符 9"/>
          <p:cNvCxnSpPr/>
          <p:nvPr/>
        </p:nvCxnSpPr>
        <p:spPr>
          <a:xfrm flipV="1">
            <a:off x="4442460" y="2093596"/>
            <a:ext cx="650558" cy="5048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rot="16200000" flipH="1">
            <a:off x="4345861" y="3049668"/>
            <a:ext cx="772795" cy="5319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rot="10800000">
            <a:off x="2763679" y="2266950"/>
            <a:ext cx="744855" cy="4254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rot="5400000">
            <a:off x="2722086" y="3045936"/>
            <a:ext cx="946150" cy="6505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00638" y="1836420"/>
            <a:ext cx="2475071"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000" b="1" dirty="0" smtClean="0">
                <a:solidFill>
                  <a:schemeClr val="tx1"/>
                </a:solidFill>
                <a:latin typeface="Times New Roman" panose="02020603050405020304" pitchFamily="18" charset="0"/>
                <a:cs typeface="Times New Roman" panose="02020603050405020304" pitchFamily="18" charset="0"/>
              </a:rPr>
              <a:t>admit </a:t>
            </a:r>
            <a:r>
              <a:rPr lang="en-US" altLang="zh-CN" sz="2000" b="1" dirty="0" err="1" smtClean="0">
                <a:solidFill>
                  <a:schemeClr val="tx1"/>
                </a:solidFill>
                <a:latin typeface="Times New Roman" panose="02020603050405020304" pitchFamily="18" charset="0"/>
                <a:cs typeface="Times New Roman" panose="02020603050405020304" pitchFamily="18" charset="0"/>
              </a:rPr>
              <a:t>sth</a:t>
            </a:r>
            <a:r>
              <a:rPr lang="en-US" altLang="zh-CN" sz="2000" b="1" dirty="0" smtClean="0">
                <a:solidFill>
                  <a:schemeClr val="tx1"/>
                </a:solidFill>
                <a:latin typeface="Times New Roman" panose="02020603050405020304" pitchFamily="18" charset="0"/>
                <a:cs typeface="Times New Roman" panose="02020603050405020304" pitchFamily="18" charset="0"/>
              </a:rPr>
              <a:t>. </a:t>
            </a:r>
          </a:p>
          <a:p>
            <a:r>
              <a:rPr lang="zh-CN" altLang="en-US" sz="2000" b="1" dirty="0" smtClean="0">
                <a:solidFill>
                  <a:schemeClr val="tx1"/>
                </a:solidFill>
                <a:latin typeface="Times New Roman" panose="02020603050405020304" pitchFamily="18" charset="0"/>
                <a:cs typeface="Times New Roman" panose="02020603050405020304" pitchFamily="18" charset="0"/>
              </a:rPr>
              <a:t>承认</a:t>
            </a:r>
            <a:r>
              <a:rPr lang="en-US" altLang="zh-CN" sz="2000" b="1" dirty="0" smtClean="0">
                <a:solidFill>
                  <a:schemeClr val="tx1"/>
                </a:solidFill>
                <a:latin typeface="Times New Roman" panose="02020603050405020304" pitchFamily="18" charset="0"/>
                <a:cs typeface="Times New Roman" panose="02020603050405020304" pitchFamily="18" charset="0"/>
              </a:rPr>
              <a:t>/</a:t>
            </a:r>
            <a:r>
              <a:rPr lang="zh-CN" altLang="en-US" sz="2000" b="1" dirty="0" smtClean="0">
                <a:solidFill>
                  <a:schemeClr val="tx1"/>
                </a:solidFill>
                <a:latin typeface="Times New Roman" panose="02020603050405020304" pitchFamily="18" charset="0"/>
                <a:cs typeface="Times New Roman" panose="02020603050405020304" pitchFamily="18" charset="0"/>
              </a:rPr>
              <a:t>供认某事</a:t>
            </a:r>
            <a:endParaRPr lang="en-US" altLang="zh-CN" sz="2000" b="1" dirty="0" smtClean="0">
              <a:solidFill>
                <a:schemeClr val="tx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5006340" y="3649345"/>
            <a:ext cx="2616994"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000" b="1" dirty="0" smtClean="0">
                <a:solidFill>
                  <a:schemeClr val="tx1"/>
                </a:solidFill>
                <a:latin typeface="Times New Roman" panose="02020603050405020304" pitchFamily="18" charset="0"/>
                <a:cs typeface="Times New Roman" panose="02020603050405020304" pitchFamily="18" charset="0"/>
              </a:rPr>
              <a:t>admit doing </a:t>
            </a:r>
            <a:r>
              <a:rPr lang="en-US" altLang="zh-CN" sz="2000" b="1" dirty="0" err="1" smtClean="0">
                <a:solidFill>
                  <a:schemeClr val="tx1"/>
                </a:solidFill>
                <a:latin typeface="Times New Roman" panose="02020603050405020304" pitchFamily="18" charset="0"/>
                <a:cs typeface="Times New Roman" panose="02020603050405020304" pitchFamily="18" charset="0"/>
              </a:rPr>
              <a:t>sth</a:t>
            </a:r>
            <a:r>
              <a:rPr lang="en-US" altLang="zh-CN" sz="2000" b="1" dirty="0" smtClean="0">
                <a:solidFill>
                  <a:schemeClr val="tx1"/>
                </a:solidFill>
                <a:latin typeface="Times New Roman" panose="02020603050405020304" pitchFamily="18" charset="0"/>
                <a:cs typeface="Times New Roman" panose="02020603050405020304" pitchFamily="18" charset="0"/>
              </a:rPr>
              <a:t>. </a:t>
            </a:r>
          </a:p>
          <a:p>
            <a:r>
              <a:rPr lang="zh-CN" altLang="en-US" sz="2000" b="1" dirty="0" smtClean="0">
                <a:solidFill>
                  <a:schemeClr val="tx1"/>
                </a:solidFill>
                <a:latin typeface="Times New Roman" panose="02020603050405020304" pitchFamily="18" charset="0"/>
                <a:cs typeface="Times New Roman" panose="02020603050405020304" pitchFamily="18" charset="0"/>
              </a:rPr>
              <a:t>承认做某事</a:t>
            </a:r>
          </a:p>
        </p:txBody>
      </p:sp>
      <p:sp>
        <p:nvSpPr>
          <p:cNvPr id="26" name="TextBox 25"/>
          <p:cNvSpPr txBox="1"/>
          <p:nvPr/>
        </p:nvSpPr>
        <p:spPr>
          <a:xfrm>
            <a:off x="564356" y="1668145"/>
            <a:ext cx="21717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000" b="1" dirty="0" smtClean="0">
                <a:solidFill>
                  <a:schemeClr val="tx1"/>
                </a:solidFill>
                <a:latin typeface="Times New Roman" panose="02020603050405020304" pitchFamily="18" charset="0"/>
                <a:cs typeface="Times New Roman" panose="02020603050405020304" pitchFamily="18" charset="0"/>
              </a:rPr>
              <a:t>admit doing </a:t>
            </a:r>
            <a:r>
              <a:rPr lang="en-US" altLang="zh-CN" sz="2000" b="1" dirty="0" err="1" smtClean="0">
                <a:solidFill>
                  <a:schemeClr val="tx1"/>
                </a:solidFill>
                <a:latin typeface="Times New Roman" panose="02020603050405020304" pitchFamily="18" charset="0"/>
                <a:cs typeface="Times New Roman" panose="02020603050405020304" pitchFamily="18" charset="0"/>
              </a:rPr>
              <a:t>sth</a:t>
            </a:r>
            <a:r>
              <a:rPr lang="en-US" altLang="zh-CN" sz="2000" b="1" dirty="0" smtClean="0">
                <a:solidFill>
                  <a:schemeClr val="tx1"/>
                </a:solidFill>
                <a:latin typeface="Times New Roman" panose="02020603050405020304" pitchFamily="18" charset="0"/>
                <a:cs typeface="Times New Roman" panose="02020603050405020304" pitchFamily="18" charset="0"/>
              </a:rPr>
              <a:t>. </a:t>
            </a:r>
          </a:p>
          <a:p>
            <a:r>
              <a:rPr lang="zh-CN" altLang="en-US" sz="2000" b="1" dirty="0" smtClean="0">
                <a:solidFill>
                  <a:schemeClr val="tx1"/>
                </a:solidFill>
                <a:latin typeface="Times New Roman" panose="02020603050405020304" pitchFamily="18" charset="0"/>
                <a:cs typeface="Times New Roman" panose="02020603050405020304" pitchFamily="18" charset="0"/>
              </a:rPr>
              <a:t>承认做过某事</a:t>
            </a:r>
          </a:p>
        </p:txBody>
      </p:sp>
      <p:sp>
        <p:nvSpPr>
          <p:cNvPr id="28" name="TextBox 27"/>
          <p:cNvSpPr txBox="1"/>
          <p:nvPr/>
        </p:nvSpPr>
        <p:spPr>
          <a:xfrm>
            <a:off x="623411" y="3712211"/>
            <a:ext cx="228981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000" b="1" dirty="0" smtClean="0">
                <a:solidFill>
                  <a:schemeClr val="tx1"/>
                </a:solidFill>
                <a:latin typeface="Times New Roman" panose="02020603050405020304" pitchFamily="18" charset="0"/>
                <a:cs typeface="Times New Roman" panose="02020603050405020304" pitchFamily="18" charset="0"/>
              </a:rPr>
              <a:t>admit </a:t>
            </a:r>
            <a:r>
              <a:rPr lang="zh-CN" altLang="en-US" sz="2000" b="1" dirty="0" smtClean="0">
                <a:solidFill>
                  <a:schemeClr val="tx1"/>
                </a:solidFill>
                <a:latin typeface="Times New Roman" panose="02020603050405020304" pitchFamily="18" charset="0"/>
                <a:cs typeface="Times New Roman" panose="02020603050405020304" pitchFamily="18" charset="0"/>
              </a:rPr>
              <a:t>（</a:t>
            </a:r>
            <a:r>
              <a:rPr lang="en-US" altLang="zh-CN" sz="2000" b="1" dirty="0" smtClean="0">
                <a:solidFill>
                  <a:schemeClr val="tx1"/>
                </a:solidFill>
                <a:latin typeface="Times New Roman" panose="02020603050405020304" pitchFamily="18" charset="0"/>
                <a:cs typeface="Times New Roman" panose="02020603050405020304" pitchFamily="18" charset="0"/>
              </a:rPr>
              <a:t>to sb.</a:t>
            </a:r>
            <a:r>
              <a:rPr lang="zh-CN" altLang="en-US" sz="2000" b="1" dirty="0" smtClean="0">
                <a:solidFill>
                  <a:schemeClr val="tx1"/>
                </a:solidFill>
                <a:latin typeface="Times New Roman" panose="02020603050405020304" pitchFamily="18" charset="0"/>
                <a:cs typeface="Times New Roman" panose="02020603050405020304" pitchFamily="18" charset="0"/>
              </a:rPr>
              <a:t>）</a:t>
            </a:r>
            <a:r>
              <a:rPr lang="en-US" altLang="zh-CN" sz="2000" b="1" dirty="0" smtClean="0">
                <a:solidFill>
                  <a:schemeClr val="tx1"/>
                </a:solidFill>
                <a:latin typeface="Times New Roman" panose="02020603050405020304" pitchFamily="18" charset="0"/>
                <a:cs typeface="Times New Roman" panose="02020603050405020304" pitchFamily="18" charset="0"/>
              </a:rPr>
              <a:t>+that</a:t>
            </a:r>
            <a:r>
              <a:rPr lang="zh-CN" altLang="en-US" sz="2000" b="1" dirty="0" smtClean="0">
                <a:solidFill>
                  <a:schemeClr val="tx1"/>
                </a:solidFill>
                <a:latin typeface="Times New Roman" panose="02020603050405020304" pitchFamily="18" charset="0"/>
                <a:cs typeface="Times New Roman" panose="02020603050405020304" pitchFamily="18" charset="0"/>
              </a:rPr>
              <a:t>从句</a:t>
            </a:r>
            <a:endParaRPr lang="en-US" altLang="zh-CN" sz="2000" b="1" dirty="0" smtClean="0">
              <a:solidFill>
                <a:schemeClr val="tx1"/>
              </a:solidFill>
              <a:latin typeface="Times New Roman" panose="02020603050405020304" pitchFamily="18" charset="0"/>
              <a:cs typeface="Times New Roman" panose="02020603050405020304" pitchFamily="18" charset="0"/>
            </a:endParaRPr>
          </a:p>
          <a:p>
            <a:r>
              <a:rPr lang="zh-CN" altLang="en-US" sz="2000" b="1" dirty="0" smtClean="0">
                <a:solidFill>
                  <a:schemeClr val="tx1"/>
                </a:solidFill>
                <a:latin typeface="Times New Roman" panose="02020603050405020304" pitchFamily="18" charset="0"/>
                <a:cs typeface="Times New Roman" panose="02020603050405020304" pitchFamily="18" charset="0"/>
              </a:rPr>
              <a:t>向某人承认</a:t>
            </a:r>
            <a:r>
              <a:rPr lang="en-US" altLang="zh-CN" sz="2000" b="1" dirty="0" smtClean="0">
                <a:solidFill>
                  <a:schemeClr val="tx1"/>
                </a:solidFill>
                <a:latin typeface="Times New Roman" panose="02020603050405020304" pitchFamily="18" charset="0"/>
                <a:cs typeface="Times New Roman" panose="02020603050405020304" pitchFamily="18" charset="0"/>
              </a:rPr>
              <a:t>/</a:t>
            </a:r>
            <a:r>
              <a:rPr lang="zh-CN" altLang="en-US" sz="2000" b="1" dirty="0" smtClean="0">
                <a:solidFill>
                  <a:schemeClr val="tx1"/>
                </a:solidFill>
                <a:latin typeface="Times New Roman" panose="02020603050405020304" pitchFamily="18" charset="0"/>
                <a:cs typeface="Times New Roman" panose="02020603050405020304" pitchFamily="18" charset="0"/>
              </a:rPr>
              <a:t>供认</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P spid="25" grpId="0" animBg="1"/>
      <p:bldP spid="26"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49698"/>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活学活用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458392" y="2139578"/>
            <a:ext cx="8066630" cy="3754874"/>
          </a:xfrm>
          <a:prstGeom prst="rect">
            <a:avLst/>
          </a:prstGeom>
          <a:noFill/>
          <a:ln w="9525">
            <a:noFill/>
            <a:miter lim="800000"/>
          </a:ln>
          <a:effectLst/>
        </p:spPr>
        <p:txBody>
          <a:bodyPr wrap="square">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She ________ the key.</a:t>
            </a:r>
          </a:p>
          <a:p>
            <a:pPr>
              <a:lnSpc>
                <a:spcPct val="150000"/>
              </a:lnSpc>
            </a:pPr>
            <a:r>
              <a:rPr lang="en-US" altLang="zh-CN" sz="2800" b="1" dirty="0" smtClean="0">
                <a:latin typeface="Times New Roman" panose="02020603050405020304" pitchFamily="18" charset="0"/>
                <a:cs typeface="Times New Roman" panose="02020603050405020304" pitchFamily="18" charset="0"/>
              </a:rPr>
              <a:t>A</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admitted taking</a:t>
            </a:r>
          </a:p>
          <a:p>
            <a:pPr>
              <a:lnSpc>
                <a:spcPct val="150000"/>
              </a:lnSpc>
            </a:pPr>
            <a:r>
              <a:rPr lang="en-US" altLang="zh-CN" sz="2800" b="1" dirty="0" smtClean="0">
                <a:latin typeface="Times New Roman" panose="02020603050405020304" pitchFamily="18" charset="0"/>
                <a:cs typeface="Times New Roman" panose="02020603050405020304" pitchFamily="18" charset="0"/>
              </a:rPr>
              <a:t>B</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admitted to take</a:t>
            </a:r>
          </a:p>
          <a:p>
            <a:pPr>
              <a:lnSpc>
                <a:spcPct val="150000"/>
              </a:lnSpc>
            </a:pPr>
            <a:r>
              <a:rPr lang="en-US" altLang="zh-CN" sz="2800" b="1" dirty="0" smtClean="0">
                <a:latin typeface="Times New Roman" panose="02020603050405020304" pitchFamily="18" charset="0"/>
                <a:cs typeface="Times New Roman" panose="02020603050405020304" pitchFamily="18" charset="0"/>
              </a:rPr>
              <a:t>C</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admitted to have taken</a:t>
            </a:r>
          </a:p>
          <a:p>
            <a:pPr>
              <a:lnSpc>
                <a:spcPct val="150000"/>
              </a:lnSpc>
            </a:pPr>
            <a:r>
              <a:rPr lang="en-US" altLang="zh-CN" sz="2800" b="1" dirty="0" smtClean="0">
                <a:latin typeface="Times New Roman" panose="02020603050405020304" pitchFamily="18" charset="0"/>
                <a:cs typeface="Times New Roman" panose="02020603050405020304" pitchFamily="18" charset="0"/>
              </a:rPr>
              <a:t>D</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admitted have taken</a:t>
            </a:r>
          </a:p>
          <a:p>
            <a:endParaRPr lang="zh-CN" altLang="en-US" sz="2800" b="1" dirty="0">
              <a:latin typeface="Times New Roman" panose="02020603050405020304" pitchFamily="18" charset="0"/>
              <a:cs typeface="Times New Roman" panose="02020603050405020304" pitchFamily="18" charset="0"/>
            </a:endParaRPr>
          </a:p>
        </p:txBody>
      </p:sp>
      <p:sp>
        <p:nvSpPr>
          <p:cNvPr id="11"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12" name="Rectangle 17"/>
          <p:cNvSpPr>
            <a:spLocks noChangeArrowheads="1"/>
          </p:cNvSpPr>
          <p:nvPr/>
        </p:nvSpPr>
        <p:spPr bwMode="auto">
          <a:xfrm>
            <a:off x="1328810" y="2321444"/>
            <a:ext cx="407484" cy="461665"/>
          </a:xfrm>
          <a:prstGeom prst="rect">
            <a:avLst/>
          </a:prstGeom>
          <a:noFill/>
          <a:ln w="9525">
            <a:noFill/>
            <a:miter lim="800000"/>
          </a:ln>
          <a:effectLst/>
        </p:spPr>
        <p:txBody>
          <a:bodyPr wrap="non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652154" y="1298082"/>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句型透视</a:t>
            </a:r>
            <a:endParaRPr lang="zh-CN" altLang="en-US" sz="2400" b="1" dirty="0">
              <a:solidFill>
                <a:srgbClr val="00A6AD"/>
              </a:solidFill>
            </a:endParaRPr>
          </a:p>
        </p:txBody>
      </p:sp>
      <p:pic>
        <p:nvPicPr>
          <p:cNvPr id="7" name="Picture 4"/>
          <p:cNvPicPr>
            <a:picLocks noChangeAspect="1"/>
          </p:cNvPicPr>
          <p:nvPr/>
        </p:nvPicPr>
        <p:blipFill>
          <a:blip r:embed="rId2" cstate="email"/>
          <a:stretch>
            <a:fillRect/>
          </a:stretch>
        </p:blipFill>
        <p:spPr>
          <a:xfrm>
            <a:off x="504279" y="1386981"/>
            <a:ext cx="63341" cy="414020"/>
          </a:xfrm>
          <a:prstGeom prst="rect">
            <a:avLst/>
          </a:prstGeom>
          <a:noFill/>
          <a:ln w="9525">
            <a:noFill/>
          </a:ln>
        </p:spPr>
      </p:pic>
      <p:sp>
        <p:nvSpPr>
          <p:cNvPr id="8" name="Rectangle 1"/>
          <p:cNvSpPr>
            <a:spLocks noChangeArrowheads="1"/>
          </p:cNvSpPr>
          <p:nvPr/>
        </p:nvSpPr>
        <p:spPr bwMode="auto">
          <a:xfrm>
            <a:off x="465082" y="2412289"/>
            <a:ext cx="8431860" cy="1949508"/>
          </a:xfrm>
          <a:prstGeom prst="rect">
            <a:avLst/>
          </a:prstGeom>
          <a:noFill/>
          <a:ln w="9525">
            <a:noFill/>
            <a:miter lim="800000"/>
          </a:ln>
        </p:spPr>
        <p:txBody>
          <a:bodyPr wrap="square" anchor="ctr">
            <a:spAutoFit/>
          </a:bodyPr>
          <a:lstStyle/>
          <a:p>
            <a:pPr>
              <a:lnSpc>
                <a:spcPct val="1500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b="1" dirty="0" smtClean="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 He had only one axe, and he needed it to make his living.</a:t>
            </a:r>
          </a:p>
          <a:p>
            <a:pPr>
              <a:lnSpc>
                <a:spcPct val="150000"/>
              </a:lnSpc>
            </a:pPr>
            <a:r>
              <a:rPr lang="zh-CN" altLang="en-US" sz="2800" b="1" dirty="0" smtClean="0">
                <a:latin typeface="Times New Roman" panose="02020603050405020304" pitchFamily="18" charset="0"/>
                <a:ea typeface="宋体" panose="02010600030101010101" pitchFamily="2" charset="-122"/>
                <a:cs typeface="Times New Roman" panose="02020603050405020304" pitchFamily="18" charset="0"/>
              </a:rPr>
              <a:t>       他只有一把斧子，他需要用它来谋生。</a:t>
            </a:r>
          </a:p>
        </p:txBody>
      </p:sp>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4"/>
          <p:cNvSpPr>
            <a:spLocks noChangeArrowheads="1"/>
          </p:cNvSpPr>
          <p:nvPr/>
        </p:nvSpPr>
        <p:spPr bwMode="auto">
          <a:xfrm>
            <a:off x="171451" y="1938646"/>
            <a:ext cx="8972549" cy="3970318"/>
          </a:xfrm>
          <a:prstGeom prst="rect">
            <a:avLst/>
          </a:prstGeom>
          <a:noFill/>
          <a:ln w="9525">
            <a:noFill/>
            <a:miter lim="800000"/>
          </a:ln>
          <a:effectLst/>
        </p:spPr>
        <p:txBody>
          <a:bodyPr wrap="square" anchor="ctr">
            <a:spAutoFit/>
          </a:bodyPr>
          <a:lstStyle/>
          <a:p>
            <a:pPr eaLnBrk="0" hangingPunct="0">
              <a:lnSpc>
                <a:spcPct val="150000"/>
              </a:lnSpc>
              <a:buFont typeface="Arial" panose="020B0604020202020204" pitchFamily="34" charset="0"/>
              <a:buNone/>
            </a:pP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zh-CN" altLang="en-US" sz="2400" b="1" dirty="0" smtClean="0">
                <a:solidFill>
                  <a:srgbClr val="ED9831"/>
                </a:solidFill>
                <a:latin typeface="Times New Roman" panose="02020603050405020304" pitchFamily="18" charset="0"/>
                <a:cs typeface="Times New Roman" panose="02020603050405020304" pitchFamily="18" charset="0"/>
              </a:rPr>
              <a:t>探究</a:t>
            </a: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 make one's living </a:t>
            </a:r>
            <a:r>
              <a:rPr lang="zh-CN" altLang="en-US" sz="2400" b="1" dirty="0" smtClean="0">
                <a:latin typeface="Times New Roman" panose="02020603050405020304" pitchFamily="18" charset="0"/>
                <a:cs typeface="Times New Roman" panose="02020603050405020304" pitchFamily="18" charset="0"/>
              </a:rPr>
              <a:t>相当于</a:t>
            </a:r>
            <a:r>
              <a:rPr lang="en-US" altLang="zh-CN" sz="2400" b="1" dirty="0" smtClean="0">
                <a:latin typeface="Times New Roman" panose="02020603050405020304" pitchFamily="18" charset="0"/>
                <a:cs typeface="Times New Roman" panose="02020603050405020304" pitchFamily="18" charset="0"/>
              </a:rPr>
              <a:t>________________</a:t>
            </a:r>
            <a:r>
              <a:rPr lang="zh-CN" altLang="en-US" sz="2400" b="1" dirty="0" smtClean="0">
                <a:latin typeface="Times New Roman" panose="02020603050405020304" pitchFamily="18" charset="0"/>
                <a:cs typeface="Times New Roman" panose="02020603050405020304" pitchFamily="18" charset="0"/>
              </a:rPr>
              <a:t>， 意为“谋生”。当表达“依靠</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维持生活”时，用“</a:t>
            </a:r>
            <a:r>
              <a:rPr lang="en-US" altLang="zh-CN" sz="2400" b="1" dirty="0" smtClean="0">
                <a:latin typeface="Times New Roman" panose="02020603050405020304" pitchFamily="18" charset="0"/>
                <a:cs typeface="Times New Roman" panose="02020603050405020304" pitchFamily="18" charset="0"/>
              </a:rPr>
              <a:t>make a/one's living ________ doing </a:t>
            </a:r>
            <a:r>
              <a:rPr lang="en-US" altLang="zh-CN" sz="2400" b="1" dirty="0" err="1" smtClean="0">
                <a:latin typeface="Times New Roman" panose="02020603050405020304" pitchFamily="18" charset="0"/>
                <a:cs typeface="Times New Roman" panose="02020603050405020304" pitchFamily="18" charset="0"/>
              </a:rPr>
              <a:t>sth</a:t>
            </a:r>
            <a:r>
              <a:rPr lang="en-US" altLang="zh-CN" sz="2400" b="1" dirty="0" smtClean="0">
                <a:latin typeface="Times New Roman" panose="02020603050405020304" pitchFamily="18" charset="0"/>
                <a:cs typeface="Times New Roman" panose="02020603050405020304" pitchFamily="18" charset="0"/>
              </a:rPr>
              <a:t>./as a…”</a:t>
            </a:r>
            <a:r>
              <a:rPr lang="zh-CN" altLang="en-US" sz="2400" b="1" dirty="0" smtClean="0">
                <a:latin typeface="Times New Roman" panose="02020603050405020304" pitchFamily="18" charset="0"/>
                <a:cs typeface="Times New Roman" panose="02020603050405020304" pitchFamily="18" charset="0"/>
              </a:rPr>
              <a:t>。</a:t>
            </a:r>
          </a:p>
          <a:p>
            <a:pPr eaLnBrk="0" hangingPunct="0">
              <a:lnSpc>
                <a:spcPct val="150000"/>
              </a:lnSpc>
              <a:buFont typeface="Arial" panose="020B0604020202020204" pitchFamily="34" charset="0"/>
              <a:buNone/>
            </a:pPr>
            <a:r>
              <a:rPr lang="en-US" altLang="zh-CN" sz="2400" b="1" dirty="0" smtClean="0">
                <a:latin typeface="Times New Roman" panose="02020603050405020304" pitchFamily="18" charset="0"/>
                <a:cs typeface="Times New Roman" panose="02020603050405020304" pitchFamily="18" charset="0"/>
              </a:rPr>
              <a:t>The old man made a living by fishing in the past.</a:t>
            </a:r>
          </a:p>
          <a:p>
            <a:pPr eaLnBrk="0" hangingPunct="0">
              <a:lnSpc>
                <a:spcPct val="150000"/>
              </a:lnSpc>
              <a:buFont typeface="Arial" panose="020B0604020202020204" pitchFamily="34" charset="0"/>
              <a:buNone/>
            </a:pPr>
            <a:r>
              <a:rPr lang="zh-CN" altLang="en-US" sz="2400" b="1" dirty="0" smtClean="0">
                <a:latin typeface="Times New Roman" panose="02020603050405020304" pitchFamily="18" charset="0"/>
                <a:cs typeface="Times New Roman" panose="02020603050405020304" pitchFamily="18" charset="0"/>
              </a:rPr>
              <a:t>过去那个老人靠捕鱼为生。</a:t>
            </a:r>
          </a:p>
          <a:p>
            <a:pPr eaLnBrk="0" hangingPunct="0">
              <a:lnSpc>
                <a:spcPct val="150000"/>
              </a:lnSpc>
              <a:buFont typeface="Arial" panose="020B0604020202020204" pitchFamily="34" charset="0"/>
              <a:buNone/>
            </a:pPr>
            <a:r>
              <a:rPr lang="en-US" altLang="zh-CN" sz="2400" b="1" dirty="0" smtClean="0">
                <a:latin typeface="Times New Roman" panose="02020603050405020304" pitchFamily="18" charset="0"/>
                <a:cs typeface="Times New Roman" panose="02020603050405020304" pitchFamily="18" charset="0"/>
              </a:rPr>
              <a:t>The girl makes a living as a typist in a small company.</a:t>
            </a:r>
          </a:p>
          <a:p>
            <a:pPr eaLnBrk="0" hangingPunct="0">
              <a:lnSpc>
                <a:spcPct val="150000"/>
              </a:lnSpc>
              <a:buFont typeface="Arial" panose="020B0604020202020204" pitchFamily="34" charset="0"/>
              <a:buNone/>
            </a:pPr>
            <a:r>
              <a:rPr lang="zh-CN" altLang="en-US" sz="2400" b="1" dirty="0" smtClean="0">
                <a:latin typeface="Times New Roman" panose="02020603050405020304" pitchFamily="18" charset="0"/>
                <a:cs typeface="Times New Roman" panose="02020603050405020304" pitchFamily="18" charset="0"/>
              </a:rPr>
              <a:t>那个女孩在一家小公司靠做打字员维持生活。</a:t>
            </a:r>
          </a:p>
        </p:txBody>
      </p:sp>
      <p:sp>
        <p:nvSpPr>
          <p:cNvPr id="10" name="Rectangle 17"/>
          <p:cNvSpPr>
            <a:spLocks noChangeArrowheads="1"/>
          </p:cNvSpPr>
          <p:nvPr/>
        </p:nvSpPr>
        <p:spPr bwMode="auto">
          <a:xfrm>
            <a:off x="4657725" y="1932815"/>
            <a:ext cx="2084990"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make a living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17"/>
          <p:cNvSpPr>
            <a:spLocks noChangeArrowheads="1"/>
          </p:cNvSpPr>
          <p:nvPr/>
        </p:nvSpPr>
        <p:spPr bwMode="auto">
          <a:xfrm>
            <a:off x="379214" y="3075740"/>
            <a:ext cx="1513490"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by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4" name="Rectangle 14"/>
          <p:cNvSpPr>
            <a:spLocks noChangeArrowheads="1"/>
          </p:cNvSpPr>
          <p:nvPr/>
        </p:nvSpPr>
        <p:spPr bwMode="auto">
          <a:xfrm>
            <a:off x="274320" y="1902975"/>
            <a:ext cx="8869680" cy="2595839"/>
          </a:xfrm>
          <a:prstGeom prst="rect">
            <a:avLst/>
          </a:prstGeom>
          <a:noFill/>
          <a:ln w="9525">
            <a:noFill/>
            <a:miter lim="800000"/>
          </a:ln>
          <a:effectLst/>
        </p:spPr>
        <p:txBody>
          <a:bodyPr wrap="square" anchor="ctr">
            <a:spAutoFit/>
          </a:bodyPr>
          <a:lstStyle/>
          <a:p>
            <a:pPr eaLnBrk="0" hangingPunct="0">
              <a:lnSpc>
                <a:spcPct val="150000"/>
              </a:lnSpc>
            </a:pPr>
            <a:r>
              <a:rPr lang="zh-CN" altLang="en-US" sz="2800" b="1" dirty="0" smtClean="0">
                <a:latin typeface="Times New Roman" panose="02020603050405020304" pitchFamily="18" charset="0"/>
                <a:cs typeface="Times New Roman" panose="02020603050405020304" pitchFamily="18" charset="0"/>
              </a:rPr>
              <a:t> </a:t>
            </a: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zh-CN" altLang="en-US" sz="2800" b="1" dirty="0" smtClean="0">
                <a:solidFill>
                  <a:srgbClr val="ED9831"/>
                </a:solidFill>
                <a:latin typeface="Times New Roman" panose="02020603050405020304" pitchFamily="18" charset="0"/>
                <a:cs typeface="Times New Roman" panose="02020603050405020304" pitchFamily="18" charset="0"/>
              </a:rPr>
              <a:t>拓展</a:t>
            </a: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 make</a:t>
            </a:r>
            <a:r>
              <a:rPr lang="zh-CN" altLang="en-US" sz="2800" b="1" dirty="0" smtClean="0">
                <a:latin typeface="Times New Roman" panose="02020603050405020304" pitchFamily="18" charset="0"/>
                <a:cs typeface="Times New Roman" panose="02020603050405020304" pitchFamily="18" charset="0"/>
              </a:rPr>
              <a:t>相关短语</a:t>
            </a:r>
          </a:p>
          <a:p>
            <a:pPr eaLnBrk="0" hangingPunct="0">
              <a:lnSpc>
                <a:spcPct val="150000"/>
              </a:lnSpc>
            </a:pPr>
            <a:r>
              <a:rPr lang="en-US" altLang="zh-CN" sz="2800" b="1" dirty="0" smtClean="0">
                <a:latin typeface="Times New Roman" panose="02020603050405020304" pitchFamily="18" charset="0"/>
                <a:cs typeface="Times New Roman" panose="02020603050405020304" pitchFamily="18" charset="0"/>
              </a:rPr>
              <a:t>make the bed </a:t>
            </a:r>
            <a:r>
              <a:rPr lang="zh-CN" altLang="en-US" sz="2800" b="1" dirty="0" smtClean="0">
                <a:latin typeface="Times New Roman" panose="02020603050405020304" pitchFamily="18" charset="0"/>
                <a:cs typeface="Times New Roman" panose="02020603050405020304" pitchFamily="18" charset="0"/>
              </a:rPr>
              <a:t>整理床铺　　</a:t>
            </a:r>
            <a:r>
              <a:rPr lang="en-US" altLang="zh-CN" sz="2800" b="1" dirty="0" smtClean="0">
                <a:latin typeface="Times New Roman" panose="02020603050405020304" pitchFamily="18" charset="0"/>
                <a:cs typeface="Times New Roman" panose="02020603050405020304" pitchFamily="18" charset="0"/>
              </a:rPr>
              <a:t>make money </a:t>
            </a:r>
            <a:r>
              <a:rPr lang="zh-CN" altLang="en-US" sz="2800" b="1" dirty="0" smtClean="0">
                <a:latin typeface="Times New Roman" panose="02020603050405020304" pitchFamily="18" charset="0"/>
                <a:cs typeface="Times New Roman" panose="02020603050405020304" pitchFamily="18" charset="0"/>
              </a:rPr>
              <a:t>赚钱</a:t>
            </a:r>
          </a:p>
          <a:p>
            <a:pPr eaLnBrk="0" hangingPunct="0">
              <a:lnSpc>
                <a:spcPct val="150000"/>
              </a:lnSpc>
            </a:pPr>
            <a:r>
              <a:rPr lang="en-US" altLang="zh-CN" sz="2800" b="1" dirty="0" smtClean="0">
                <a:latin typeface="Times New Roman" panose="02020603050405020304" pitchFamily="18" charset="0"/>
                <a:cs typeface="Times New Roman" panose="02020603050405020304" pitchFamily="18" charset="0"/>
              </a:rPr>
              <a:t>make trouble </a:t>
            </a:r>
            <a:r>
              <a:rPr lang="zh-CN" altLang="en-US" sz="2800" b="1" dirty="0" smtClean="0">
                <a:latin typeface="Times New Roman" panose="02020603050405020304" pitchFamily="18" charset="0"/>
                <a:cs typeface="Times New Roman" panose="02020603050405020304" pitchFamily="18" charset="0"/>
              </a:rPr>
              <a:t>惹麻烦  </a:t>
            </a:r>
            <a:r>
              <a:rPr lang="en-US" altLang="zh-CN" sz="2800" b="1" dirty="0" smtClean="0">
                <a:latin typeface="Times New Roman" panose="02020603050405020304" pitchFamily="18" charset="0"/>
                <a:cs typeface="Times New Roman" panose="02020603050405020304" pitchFamily="18" charset="0"/>
              </a:rPr>
              <a:t>make tea </a:t>
            </a:r>
            <a:r>
              <a:rPr lang="zh-CN" altLang="en-US" sz="2800" b="1" dirty="0" smtClean="0">
                <a:latin typeface="Times New Roman" panose="02020603050405020304" pitchFamily="18" charset="0"/>
                <a:cs typeface="Times New Roman" panose="02020603050405020304" pitchFamily="18" charset="0"/>
              </a:rPr>
              <a:t>沏茶</a:t>
            </a:r>
          </a:p>
          <a:p>
            <a:pPr eaLnBrk="0" hangingPunct="0">
              <a:lnSpc>
                <a:spcPct val="150000"/>
              </a:lnSpc>
            </a:pPr>
            <a:r>
              <a:rPr lang="en-US" altLang="zh-CN" sz="2800" b="1" dirty="0" smtClean="0">
                <a:latin typeface="Times New Roman" panose="02020603050405020304" pitchFamily="18" charset="0"/>
                <a:cs typeface="Times New Roman" panose="02020603050405020304" pitchFamily="18" charset="0"/>
              </a:rPr>
              <a:t>make sure </a:t>
            </a:r>
            <a:r>
              <a:rPr lang="zh-CN" altLang="en-US" sz="2800" b="1" dirty="0" smtClean="0">
                <a:latin typeface="Times New Roman" panose="02020603050405020304" pitchFamily="18" charset="0"/>
                <a:cs typeface="Times New Roman" panose="02020603050405020304" pitchFamily="18" charset="0"/>
              </a:rPr>
              <a:t>确保  </a:t>
            </a:r>
            <a:r>
              <a:rPr lang="en-US" altLang="zh-CN" sz="2800" b="1" dirty="0" smtClean="0">
                <a:latin typeface="Times New Roman" panose="02020603050405020304" pitchFamily="18" charset="0"/>
                <a:cs typeface="Times New Roman" panose="02020603050405020304" pitchFamily="18" charset="0"/>
              </a:rPr>
              <a:t>make a decision </a:t>
            </a:r>
            <a:r>
              <a:rPr lang="zh-CN" altLang="en-US" sz="2800" b="1" dirty="0" smtClean="0">
                <a:latin typeface="Times New Roman" panose="02020603050405020304" pitchFamily="18" charset="0"/>
                <a:cs typeface="Times New Roman" panose="02020603050405020304" pitchFamily="18" charset="0"/>
              </a:rPr>
              <a:t>做决定</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49698"/>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活学活用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458392" y="2139578"/>
            <a:ext cx="8066630" cy="3970318"/>
          </a:xfrm>
          <a:prstGeom prst="rect">
            <a:avLst/>
          </a:prstGeom>
          <a:noFill/>
          <a:ln w="9525">
            <a:noFill/>
            <a:miter lim="800000"/>
          </a:ln>
          <a:effectLst/>
        </p:spPr>
        <p:txBody>
          <a:bodyPr wrap="square">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这个老人以做风筝谋生。</a:t>
            </a:r>
          </a:p>
          <a:p>
            <a:pPr>
              <a:lnSpc>
                <a:spcPct val="150000"/>
              </a:lnSpc>
            </a:pPr>
            <a:r>
              <a:rPr lang="en-US" altLang="zh-CN" sz="2400" b="1" dirty="0" smtClean="0">
                <a:latin typeface="Times New Roman" panose="02020603050405020304" pitchFamily="18" charset="0"/>
                <a:cs typeface="Times New Roman" panose="02020603050405020304" pitchFamily="18" charset="0"/>
              </a:rPr>
              <a:t>      The old man ________ ________ ________ ________ making kites.</a:t>
            </a:r>
          </a:p>
          <a:p>
            <a:pPr>
              <a:lnSpc>
                <a:spcPct val="150000"/>
              </a:lnSpc>
            </a:pPr>
            <a:r>
              <a:rPr lang="en-US" altLang="zh-CN" sz="2400" b="1" dirty="0" smtClean="0">
                <a:latin typeface="Times New Roman" panose="02020603050405020304" pitchFamily="18" charset="0"/>
                <a:cs typeface="Times New Roman" panose="02020603050405020304" pitchFamily="18" charset="0"/>
              </a:rPr>
              <a:t>      (2)My aunt makes </a:t>
            </a:r>
            <a:r>
              <a:rPr lang="en-US" altLang="zh-CN" sz="2400" b="1" dirty="0" err="1" smtClean="0">
                <a:latin typeface="Times New Roman" panose="02020603050405020304" pitchFamily="18" charset="0"/>
                <a:cs typeface="Times New Roman" panose="02020603050405020304" pitchFamily="18" charset="0"/>
              </a:rPr>
              <a:t>herliving</a:t>
            </a:r>
            <a:r>
              <a:rPr lang="en-US" altLang="zh-CN" sz="2400" b="1" dirty="0" smtClean="0">
                <a:latin typeface="Times New Roman" panose="02020603050405020304" pitchFamily="18" charset="0"/>
                <a:cs typeface="Times New Roman" panose="02020603050405020304" pitchFamily="18" charset="0"/>
              </a:rPr>
              <a:t> by________ fruits.</a:t>
            </a:r>
          </a:p>
          <a:p>
            <a:pPr>
              <a:lnSpc>
                <a:spcPct val="150000"/>
              </a:lnSpc>
            </a:pPr>
            <a:r>
              <a:rPr lang="en-US" altLang="zh-CN" sz="2400" b="1" dirty="0" smtClean="0">
                <a:latin typeface="Times New Roman" panose="02020603050405020304" pitchFamily="18" charset="0"/>
                <a:cs typeface="Times New Roman" panose="02020603050405020304" pitchFamily="18" charset="0"/>
              </a:rPr>
              <a:t>       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sell</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to sell</a:t>
            </a:r>
          </a:p>
          <a:p>
            <a:pPr>
              <a:lnSpc>
                <a:spcPct val="150000"/>
              </a:lnSpc>
            </a:pPr>
            <a:r>
              <a:rPr lang="en-US" altLang="zh-CN" sz="2400" b="1" dirty="0" smtClean="0">
                <a:latin typeface="Times New Roman" panose="02020603050405020304" pitchFamily="18" charset="0"/>
                <a:cs typeface="Times New Roman" panose="02020603050405020304" pitchFamily="18" charset="0"/>
              </a:rPr>
              <a:t>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sells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selling</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p:txBody>
      </p:sp>
      <p:sp>
        <p:nvSpPr>
          <p:cNvPr id="11"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12" name="Rectangle 17"/>
          <p:cNvSpPr>
            <a:spLocks noChangeArrowheads="1"/>
          </p:cNvSpPr>
          <p:nvPr/>
        </p:nvSpPr>
        <p:spPr bwMode="auto">
          <a:xfrm>
            <a:off x="2779645" y="2792010"/>
            <a:ext cx="1088597"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makes</a:t>
            </a:r>
          </a:p>
        </p:txBody>
      </p:sp>
      <p:sp>
        <p:nvSpPr>
          <p:cNvPr id="9" name="Rectangle 17"/>
          <p:cNvSpPr>
            <a:spLocks noChangeArrowheads="1"/>
          </p:cNvSpPr>
          <p:nvPr/>
        </p:nvSpPr>
        <p:spPr bwMode="auto">
          <a:xfrm>
            <a:off x="4155914" y="2721858"/>
            <a:ext cx="96901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a/his</a:t>
            </a:r>
          </a:p>
        </p:txBody>
      </p:sp>
      <p:sp>
        <p:nvSpPr>
          <p:cNvPr id="10" name="Rectangle 17"/>
          <p:cNvSpPr>
            <a:spLocks noChangeArrowheads="1"/>
          </p:cNvSpPr>
          <p:nvPr/>
        </p:nvSpPr>
        <p:spPr bwMode="auto">
          <a:xfrm>
            <a:off x="5369858" y="2637775"/>
            <a:ext cx="96901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living</a:t>
            </a:r>
          </a:p>
        </p:txBody>
      </p:sp>
      <p:sp>
        <p:nvSpPr>
          <p:cNvPr id="13" name="Rectangle 17"/>
          <p:cNvSpPr>
            <a:spLocks noChangeArrowheads="1"/>
          </p:cNvSpPr>
          <p:nvPr/>
        </p:nvSpPr>
        <p:spPr bwMode="auto">
          <a:xfrm>
            <a:off x="6548331" y="2664051"/>
            <a:ext cx="96901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by</a:t>
            </a:r>
          </a:p>
        </p:txBody>
      </p:sp>
      <p:sp>
        <p:nvSpPr>
          <p:cNvPr id="14" name="Rectangle 17"/>
          <p:cNvSpPr>
            <a:spLocks noChangeArrowheads="1"/>
          </p:cNvSpPr>
          <p:nvPr/>
        </p:nvSpPr>
        <p:spPr bwMode="auto">
          <a:xfrm>
            <a:off x="5202066" y="3771589"/>
            <a:ext cx="96901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P spid="9" grpId="0"/>
      <p:bldP spid="10"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240030" y="1150706"/>
            <a:ext cx="8484609" cy="2600199"/>
          </a:xfrm>
          <a:prstGeom prst="rect">
            <a:avLst/>
          </a:prstGeom>
          <a:noFill/>
          <a:ln w="9525">
            <a:noFill/>
            <a:miter lim="800000"/>
          </a:ln>
        </p:spPr>
        <p:txBody>
          <a:bodyPr wrap="square" anchor="ctr">
            <a:spAutoFit/>
          </a:bodyPr>
          <a:lstStyle/>
          <a:p>
            <a:pPr marL="514350" indent="-514350">
              <a:lnSpc>
                <a:spcPct val="150000"/>
              </a:lnSpc>
              <a:buAutoNum type="arabicPlain" startAt="2"/>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The spirit went down a third time and returned with the   woodcutter's old axe. </a:t>
            </a:r>
            <a:r>
              <a:rPr lang="zh-CN" altLang="en-US" sz="2800" b="1" dirty="0" smtClean="0">
                <a:latin typeface="Times New Roman" panose="02020603050405020304" pitchFamily="18" charset="0"/>
                <a:ea typeface="宋体" panose="02010600030101010101" pitchFamily="2" charset="-122"/>
                <a:cs typeface="Times New Roman" panose="02020603050405020304" pitchFamily="18" charset="0"/>
              </a:rPr>
              <a:t>精灵再次下去并带着伐木工的旧斧子返回。</a:t>
            </a:r>
          </a:p>
          <a:p>
            <a:pPr>
              <a:lnSpc>
                <a:spcPct val="150000"/>
              </a:lnSpc>
            </a:pPr>
            <a:endParaRPr lang="zh-CN" altLang="en-US" sz="2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4"/>
          <p:cNvSpPr>
            <a:spLocks noChangeArrowheads="1"/>
          </p:cNvSpPr>
          <p:nvPr/>
        </p:nvSpPr>
        <p:spPr bwMode="auto">
          <a:xfrm>
            <a:off x="240030" y="3242302"/>
            <a:ext cx="8743950" cy="3416320"/>
          </a:xfrm>
          <a:prstGeom prst="rect">
            <a:avLst/>
          </a:prstGeom>
          <a:noFill/>
          <a:ln w="9525">
            <a:noFill/>
            <a:miter lim="800000"/>
          </a:ln>
          <a:effectLst/>
        </p:spPr>
        <p:txBody>
          <a:bodyPr wrap="square" anchor="ctr">
            <a:spAutoFit/>
          </a:bodyPr>
          <a:lstStyle/>
          <a:p>
            <a:pPr eaLnBrk="0" hangingPunct="0">
              <a:lnSpc>
                <a:spcPct val="150000"/>
              </a:lnSpc>
            </a:pP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zh-CN" altLang="en-US" sz="2400" b="1" dirty="0" smtClean="0">
                <a:solidFill>
                  <a:srgbClr val="ED9831"/>
                </a:solidFill>
                <a:latin typeface="Times New Roman" panose="02020603050405020304" pitchFamily="18" charset="0"/>
                <a:cs typeface="Times New Roman" panose="02020603050405020304" pitchFamily="18" charset="0"/>
              </a:rPr>
              <a:t>探究</a:t>
            </a: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 a third time </a:t>
            </a:r>
            <a:r>
              <a:rPr lang="zh-CN" altLang="en-US" sz="2400" b="1" dirty="0" smtClean="0">
                <a:latin typeface="Times New Roman" panose="02020603050405020304" pitchFamily="18" charset="0"/>
                <a:cs typeface="Times New Roman" panose="02020603050405020304" pitchFamily="18" charset="0"/>
              </a:rPr>
              <a:t>表示“</a:t>
            </a:r>
            <a:r>
              <a:rPr lang="en-US" altLang="zh-CN" sz="2400" b="1" dirty="0" smtClean="0">
                <a:latin typeface="Times New Roman" panose="02020603050405020304" pitchFamily="18" charset="0"/>
                <a:cs typeface="Times New Roman" panose="02020603050405020304" pitchFamily="18" charset="0"/>
              </a:rPr>
              <a:t>_______________”</a:t>
            </a:r>
            <a:r>
              <a:rPr lang="zh-CN" altLang="en-US" sz="2400" b="1" dirty="0" smtClean="0">
                <a:latin typeface="Times New Roman" panose="02020603050405020304" pitchFamily="18" charset="0"/>
                <a:cs typeface="Times New Roman" panose="02020603050405020304" pitchFamily="18" charset="0"/>
              </a:rPr>
              <a:t>， 不表示顺序。“不定冠词＋</a:t>
            </a:r>
            <a:r>
              <a:rPr lang="en-US" altLang="zh-CN" sz="2400" b="1" dirty="0" smtClean="0">
                <a:latin typeface="Times New Roman" panose="02020603050405020304" pitchFamily="18" charset="0"/>
                <a:cs typeface="Times New Roman" panose="02020603050405020304" pitchFamily="18" charset="0"/>
              </a:rPr>
              <a:t>________</a:t>
            </a:r>
            <a:r>
              <a:rPr lang="zh-CN" altLang="en-US" sz="2400" b="1" dirty="0" smtClean="0">
                <a:latin typeface="Times New Roman" panose="02020603050405020304" pitchFamily="18" charset="0"/>
                <a:cs typeface="Times New Roman" panose="02020603050405020304" pitchFamily="18" charset="0"/>
              </a:rPr>
              <a:t>词”表示相对于前一个而言的“又一，再一”。 </a:t>
            </a:r>
          </a:p>
          <a:p>
            <a:pPr eaLnBrk="0" hangingPunct="0">
              <a:lnSpc>
                <a:spcPct val="150000"/>
              </a:lnSpc>
            </a:pPr>
            <a:r>
              <a:rPr lang="en-US" altLang="zh-CN" sz="2400" b="1" dirty="0" smtClean="0">
                <a:latin typeface="Times New Roman" panose="02020603050405020304" pitchFamily="18" charset="0"/>
                <a:cs typeface="Times New Roman" panose="02020603050405020304" pitchFamily="18" charset="0"/>
              </a:rPr>
              <a:t>He has seen the film three times, but he wants to see it a fourth time.</a:t>
            </a:r>
          </a:p>
          <a:p>
            <a:pPr eaLnBrk="0" hangingPunct="0">
              <a:lnSpc>
                <a:spcPct val="150000"/>
              </a:lnSpc>
            </a:pPr>
            <a:r>
              <a:rPr lang="zh-CN" altLang="en-US" sz="2400" b="1" dirty="0" smtClean="0">
                <a:latin typeface="Times New Roman" panose="02020603050405020304" pitchFamily="18" charset="0"/>
                <a:cs typeface="Times New Roman" panose="02020603050405020304" pitchFamily="18" charset="0"/>
              </a:rPr>
              <a:t>那部电影他已经看过三遍了，但他还想再看一遍。</a:t>
            </a:r>
          </a:p>
        </p:txBody>
      </p:sp>
      <p:sp>
        <p:nvSpPr>
          <p:cNvPr id="10" name="Rectangle 17"/>
          <p:cNvSpPr>
            <a:spLocks noChangeArrowheads="1"/>
          </p:cNvSpPr>
          <p:nvPr/>
        </p:nvSpPr>
        <p:spPr bwMode="auto">
          <a:xfrm>
            <a:off x="3844790" y="3318642"/>
            <a:ext cx="2432717"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又一次，再一次</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17"/>
          <p:cNvSpPr>
            <a:spLocks noChangeArrowheads="1"/>
          </p:cNvSpPr>
          <p:nvPr/>
        </p:nvSpPr>
        <p:spPr bwMode="auto">
          <a:xfrm>
            <a:off x="2075379" y="3846491"/>
            <a:ext cx="890601"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序数</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P spid="10"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4"/>
          <p:cNvSpPr>
            <a:spLocks noChangeArrowheads="1"/>
          </p:cNvSpPr>
          <p:nvPr/>
        </p:nvSpPr>
        <p:spPr bwMode="auto">
          <a:xfrm>
            <a:off x="217170" y="2276685"/>
            <a:ext cx="8743950" cy="1953868"/>
          </a:xfrm>
          <a:prstGeom prst="rect">
            <a:avLst/>
          </a:prstGeom>
          <a:noFill/>
          <a:ln w="9525">
            <a:noFill/>
            <a:miter lim="800000"/>
          </a:ln>
          <a:effectLst/>
        </p:spPr>
        <p:txBody>
          <a:bodyPr wrap="square" anchor="ctr">
            <a:spAutoFit/>
          </a:bodyPr>
          <a:lstStyle/>
          <a:p>
            <a:pPr eaLnBrk="0" hangingPunct="0">
              <a:lnSpc>
                <a:spcPct val="150000"/>
              </a:lnSpc>
            </a:pPr>
            <a:r>
              <a:rPr lang="zh-CN" altLang="en-US" sz="2800" b="1" dirty="0" smtClean="0">
                <a:latin typeface="Times New Roman" panose="02020603050405020304" pitchFamily="18" charset="0"/>
                <a:cs typeface="Times New Roman" panose="02020603050405020304" pitchFamily="18" charset="0"/>
              </a:rPr>
              <a:t> </a:t>
            </a: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zh-CN" altLang="en-US" sz="2800" b="1" dirty="0" smtClean="0">
                <a:solidFill>
                  <a:srgbClr val="ED9831"/>
                </a:solidFill>
                <a:latin typeface="Times New Roman" panose="02020603050405020304" pitchFamily="18" charset="0"/>
                <a:cs typeface="Times New Roman" panose="02020603050405020304" pitchFamily="18" charset="0"/>
              </a:rPr>
              <a:t>拓展</a:t>
            </a: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 “定冠词＋序数词”表示按顺序排列的“第</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the third time</a:t>
            </a:r>
            <a:r>
              <a:rPr lang="zh-CN" altLang="en-US" sz="2800" b="1" dirty="0" smtClean="0">
                <a:latin typeface="Times New Roman" panose="02020603050405020304" pitchFamily="18" charset="0"/>
                <a:cs typeface="Times New Roman" panose="02020603050405020304" pitchFamily="18" charset="0"/>
              </a:rPr>
              <a:t>表示“第三次”。</a:t>
            </a:r>
          </a:p>
          <a:p>
            <a:pPr eaLnBrk="0" hangingPunct="0">
              <a:lnSpc>
                <a:spcPct val="150000"/>
              </a:lnSpc>
            </a:pPr>
            <a:endParaRPr lang="zh-CN" altLang="en-US" sz="2800" b="1" dirty="0" smtClean="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57997" y="1383359"/>
            <a:ext cx="8445579" cy="3323987"/>
          </a:xfrm>
          <a:prstGeom prst="rect">
            <a:avLst/>
          </a:prstGeom>
          <a:noFill/>
          <a:ln w="9525">
            <a:noFill/>
            <a:miter lim="800000"/>
          </a:ln>
          <a:effectLst/>
        </p:spPr>
        <p:txBody>
          <a:bodyPr wrap="square">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 hear your friend is going to visit the Great Wall again. Is it the second time for her?</a:t>
            </a:r>
          </a:p>
          <a:p>
            <a:pPr>
              <a:lnSpc>
                <a:spcPct val="150000"/>
              </a:lnSpc>
            </a:pPr>
            <a:r>
              <a:rPr lang="en-US" altLang="zh-CN" sz="2800" b="1" dirty="0" smtClean="0">
                <a:latin typeface="Times New Roman" panose="02020603050405020304" pitchFamily="18" charset="0"/>
                <a:cs typeface="Times New Roman" panose="02020603050405020304" pitchFamily="18" charset="0"/>
              </a:rPr>
              <a:t>     —Yes, and she will come for ________time next spring.</a:t>
            </a:r>
          </a:p>
          <a:p>
            <a:pPr>
              <a:lnSpc>
                <a:spcPct val="150000"/>
              </a:lnSpc>
            </a:pPr>
            <a:r>
              <a:rPr lang="en-US" altLang="zh-CN" sz="2800" b="1" dirty="0" smtClean="0">
                <a:latin typeface="Times New Roman" panose="02020603050405020304" pitchFamily="18" charset="0"/>
                <a:cs typeface="Times New Roman" panose="02020603050405020304" pitchFamily="18" charset="0"/>
              </a:rPr>
              <a:t>     A</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 third B</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 second  C</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three  D</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the third</a:t>
            </a:r>
          </a:p>
        </p:txBody>
      </p:sp>
      <p:sp>
        <p:nvSpPr>
          <p:cNvPr id="11"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7"/>
          <p:cNvSpPr>
            <a:spLocks noChangeArrowheads="1"/>
          </p:cNvSpPr>
          <p:nvPr/>
        </p:nvSpPr>
        <p:spPr bwMode="auto">
          <a:xfrm>
            <a:off x="5777721" y="2814519"/>
            <a:ext cx="61468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a:t>
            </a:r>
          </a:p>
        </p:txBody>
      </p:sp>
      <p:sp>
        <p:nvSpPr>
          <p:cNvPr id="5" name="Rectangle 14"/>
          <p:cNvSpPr>
            <a:spLocks noChangeArrowheads="1"/>
          </p:cNvSpPr>
          <p:nvPr/>
        </p:nvSpPr>
        <p:spPr bwMode="auto">
          <a:xfrm>
            <a:off x="152400" y="4745060"/>
            <a:ext cx="8843405" cy="1959191"/>
          </a:xfrm>
          <a:prstGeom prst="rect">
            <a:avLst/>
          </a:prstGeom>
          <a:noFill/>
          <a:ln w="9525">
            <a:noFill/>
            <a:miter lim="800000"/>
          </a:ln>
          <a:effectLst/>
        </p:spPr>
        <p:txBody>
          <a:bodyPr wrap="square" anchor="ctr">
            <a:spAutoFit/>
          </a:bodyPr>
          <a:lstStyle/>
          <a:p>
            <a:pPr eaLnBrk="0" hangingPunct="0">
              <a:lnSpc>
                <a:spcPct val="150000"/>
              </a:lnSpc>
            </a:pPr>
            <a:r>
              <a:rPr lang="zh-CN" altLang="en-US" sz="2400" b="1" dirty="0" smtClean="0">
                <a:latin typeface="Times New Roman" panose="02020603050405020304" pitchFamily="18" charset="0"/>
                <a:cs typeface="Times New Roman" panose="02020603050405020304" pitchFamily="18" charset="0"/>
              </a:rPr>
              <a:t> </a:t>
            </a:r>
            <a:r>
              <a:rPr lang="en-US" altLang="zh-CN" sz="2000" b="1" dirty="0" smtClean="0">
                <a:solidFill>
                  <a:srgbClr val="0000CC"/>
                </a:solidFill>
                <a:latin typeface="黑体" panose="02010609060101010101" charset="-122"/>
                <a:ea typeface="黑体" panose="02010609060101010101" charset="-122"/>
                <a:cs typeface="Times New Roman" panose="02020603050405020304" pitchFamily="18" charset="0"/>
              </a:rPr>
              <a:t>【</a:t>
            </a:r>
            <a:r>
              <a:rPr lang="zh-CN" altLang="en-US" sz="2000" b="1" dirty="0" smtClean="0">
                <a:solidFill>
                  <a:srgbClr val="0000CC"/>
                </a:solidFill>
                <a:latin typeface="黑体" panose="02010609060101010101" charset="-122"/>
                <a:ea typeface="黑体" panose="02010609060101010101" charset="-122"/>
                <a:cs typeface="Times New Roman" panose="02020603050405020304" pitchFamily="18" charset="0"/>
              </a:rPr>
              <a:t>解析</a:t>
            </a:r>
            <a:r>
              <a:rPr lang="en-US" altLang="zh-CN" sz="2000" b="1" dirty="0" smtClean="0">
                <a:solidFill>
                  <a:srgbClr val="0000CC"/>
                </a:solidFill>
                <a:latin typeface="黑体" panose="02010609060101010101" charset="-122"/>
                <a:ea typeface="黑体" panose="02010609060101010101" charset="-122"/>
                <a:cs typeface="Times New Roman" panose="02020603050405020304" pitchFamily="18" charset="0"/>
              </a:rPr>
              <a:t>】</a:t>
            </a:r>
            <a:r>
              <a:rPr lang="zh-CN" altLang="en-US" sz="2000" b="1" dirty="0" smtClean="0">
                <a:latin typeface="仿宋" panose="02010609060101010101" charset="-122"/>
                <a:ea typeface="仿宋" panose="02010609060101010101" charset="-122"/>
                <a:cs typeface="Times New Roman" panose="02020603050405020304" pitchFamily="18" charset="0"/>
              </a:rPr>
              <a:t>考查数词的用法。 句意：“我听说你朋友又要去游览长城了。这是她第二次游览长城吗？”“是的，明年春天她要再去一次。”</a:t>
            </a:r>
            <a:r>
              <a:rPr lang="en-US" altLang="zh-CN" sz="2000" b="1" dirty="0" smtClean="0">
                <a:latin typeface="仿宋" panose="02010609060101010101" charset="-122"/>
                <a:ea typeface="仿宋" panose="02010609060101010101" charset="-122"/>
                <a:cs typeface="Times New Roman" panose="02020603050405020304" pitchFamily="18" charset="0"/>
              </a:rPr>
              <a:t>a third time </a:t>
            </a:r>
            <a:r>
              <a:rPr lang="zh-CN" altLang="en-US" sz="2000" b="1" dirty="0" smtClean="0">
                <a:latin typeface="仿宋" panose="02010609060101010101" charset="-122"/>
                <a:ea typeface="仿宋" panose="02010609060101010101" charset="-122"/>
                <a:cs typeface="Times New Roman" panose="02020603050405020304" pitchFamily="18" charset="0"/>
              </a:rPr>
              <a:t>意为“再一次”，不表顺序； </a:t>
            </a:r>
            <a:r>
              <a:rPr lang="en-US" altLang="zh-CN" sz="2000" b="1" dirty="0" smtClean="0">
                <a:latin typeface="仿宋" panose="02010609060101010101" charset="-122"/>
                <a:ea typeface="仿宋" panose="02010609060101010101" charset="-122"/>
                <a:cs typeface="Times New Roman" panose="02020603050405020304" pitchFamily="18" charset="0"/>
              </a:rPr>
              <a:t>the third time </a:t>
            </a:r>
            <a:r>
              <a:rPr lang="zh-CN" altLang="en-US" sz="2000" b="1" dirty="0" smtClean="0">
                <a:latin typeface="仿宋" panose="02010609060101010101" charset="-122"/>
                <a:ea typeface="仿宋" panose="02010609060101010101" charset="-122"/>
                <a:cs typeface="Times New Roman" panose="02020603050405020304" pitchFamily="18" charset="0"/>
              </a:rPr>
              <a:t>意为“第三次”，表顺序，故选</a:t>
            </a:r>
            <a:r>
              <a:rPr lang="en-US" altLang="zh-CN" sz="2000" b="1" dirty="0" smtClean="0">
                <a:latin typeface="仿宋" panose="02010609060101010101" charset="-122"/>
                <a:ea typeface="仿宋" panose="02010609060101010101" charset="-122"/>
                <a:cs typeface="Times New Roman" panose="02020603050405020304" pitchFamily="18" charset="0"/>
              </a:rPr>
              <a:t>A</a:t>
            </a:r>
            <a:r>
              <a:rPr lang="zh-CN" altLang="en-US" sz="2000" b="1" dirty="0" smtClean="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339351" y="1307340"/>
            <a:ext cx="8484609" cy="784830"/>
          </a:xfrm>
          <a:prstGeom prst="rect">
            <a:avLst/>
          </a:prstGeom>
          <a:noFill/>
          <a:ln w="9525">
            <a:noFill/>
            <a:miter lim="800000"/>
          </a:ln>
        </p:spPr>
        <p:txBody>
          <a:bodyPr wrap="square" anchor="ctr">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cs typeface="Times New Roman" panose="02020603050405020304" pitchFamily="18" charset="0"/>
              </a:rPr>
              <a:t>3</a:t>
            </a:r>
            <a:r>
              <a:rPr lang="zh-CN" altLang="en-US" sz="3000" b="1" dirty="0" smtClean="0">
                <a:latin typeface="Times New Roman" panose="02020603050405020304" pitchFamily="18" charset="0"/>
                <a:ea typeface="宋体" panose="02010600030101010101" pitchFamily="2" charset="-122"/>
                <a:cs typeface="Times New Roman" panose="02020603050405020304" pitchFamily="18" charset="0"/>
              </a:rPr>
              <a:t>　</a:t>
            </a:r>
            <a:r>
              <a:rPr lang="en-US" altLang="zh-CN" sz="3000" b="1" dirty="0" smtClean="0">
                <a:latin typeface="Times New Roman" panose="02020603050405020304" pitchFamily="18" charset="0"/>
                <a:ea typeface="宋体" panose="02010600030101010101" pitchFamily="2" charset="-122"/>
                <a:cs typeface="Times New Roman" panose="02020603050405020304" pitchFamily="18" charset="0"/>
              </a:rPr>
              <a:t> Honesty truly is the best policy. </a:t>
            </a:r>
            <a:r>
              <a:rPr lang="zh-CN" altLang="en-US" sz="3000" b="1" dirty="0" smtClean="0">
                <a:latin typeface="Times New Roman" panose="02020603050405020304" pitchFamily="18" charset="0"/>
                <a:ea typeface="宋体" panose="02010600030101010101" pitchFamily="2" charset="-122"/>
                <a:cs typeface="Times New Roman" panose="02020603050405020304" pitchFamily="18" charset="0"/>
              </a:rPr>
              <a:t>诚为上策。</a:t>
            </a:r>
            <a:endParaRPr lang="zh-CN" altLang="en-US" sz="30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4"/>
          <p:cNvSpPr>
            <a:spLocks noChangeArrowheads="1"/>
          </p:cNvSpPr>
          <p:nvPr/>
        </p:nvSpPr>
        <p:spPr bwMode="auto">
          <a:xfrm>
            <a:off x="209680" y="2803964"/>
            <a:ext cx="8743950" cy="3349956"/>
          </a:xfrm>
          <a:prstGeom prst="rect">
            <a:avLst/>
          </a:prstGeom>
          <a:noFill/>
          <a:ln w="9525">
            <a:noFill/>
            <a:miter lim="800000"/>
          </a:ln>
          <a:effectLst/>
        </p:spPr>
        <p:txBody>
          <a:bodyPr wrap="square" anchor="ctr">
            <a:spAutoFit/>
          </a:bodyPr>
          <a:lstStyle/>
          <a:p>
            <a:pPr eaLnBrk="0" hangingPunct="0">
              <a:lnSpc>
                <a:spcPct val="150000"/>
              </a:lnSpc>
            </a:pP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zh-CN" altLang="en-US" sz="2400" b="1" dirty="0" smtClean="0">
                <a:solidFill>
                  <a:srgbClr val="ED9831"/>
                </a:solidFill>
                <a:latin typeface="Times New Roman" panose="02020603050405020304" pitchFamily="18" charset="0"/>
                <a:cs typeface="Times New Roman" panose="02020603050405020304" pitchFamily="18" charset="0"/>
              </a:rPr>
              <a:t>探究</a:t>
            </a:r>
            <a:r>
              <a:rPr lang="en-US" altLang="zh-CN" sz="2400" b="1" dirty="0" smtClean="0">
                <a:solidFill>
                  <a:srgbClr val="ED9831"/>
                </a:solidFill>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 honesty</a:t>
            </a:r>
            <a:r>
              <a:rPr lang="zh-CN" altLang="en-US" sz="2400" b="1" dirty="0" smtClean="0">
                <a:latin typeface="Times New Roman" panose="02020603050405020304" pitchFamily="18" charset="0"/>
                <a:cs typeface="Times New Roman" panose="02020603050405020304" pitchFamily="18" charset="0"/>
              </a:rPr>
              <a:t>是</a:t>
            </a:r>
            <a:r>
              <a:rPr lang="en-US" altLang="zh-CN" sz="2400" b="1" dirty="0" smtClean="0">
                <a:latin typeface="Times New Roman" panose="02020603050405020304" pitchFamily="18" charset="0"/>
                <a:cs typeface="Times New Roman" panose="02020603050405020304" pitchFamily="18" charset="0"/>
              </a:rPr>
              <a:t>________</a:t>
            </a:r>
            <a:r>
              <a:rPr lang="zh-CN" altLang="en-US" sz="2400" b="1" dirty="0" smtClean="0">
                <a:latin typeface="Times New Roman" panose="02020603050405020304" pitchFamily="18" charset="0"/>
                <a:cs typeface="Times New Roman" panose="02020603050405020304" pitchFamily="18" charset="0"/>
              </a:rPr>
              <a:t>词，意为“诚实”，其形容词为</a:t>
            </a:r>
            <a:r>
              <a:rPr lang="en-US" altLang="zh-CN" sz="2400" b="1" dirty="0" smtClean="0">
                <a:latin typeface="Times New Roman" panose="02020603050405020304" pitchFamily="18" charset="0"/>
                <a:cs typeface="Times New Roman" panose="02020603050405020304" pitchFamily="18" charset="0"/>
              </a:rPr>
              <a:t>________</a:t>
            </a:r>
            <a:r>
              <a:rPr lang="zh-CN" altLang="en-US" sz="2400" b="1" dirty="0" smtClean="0">
                <a:latin typeface="Times New Roman" panose="02020603050405020304" pitchFamily="18" charset="0"/>
                <a:cs typeface="Times New Roman" panose="02020603050405020304" pitchFamily="18" charset="0"/>
              </a:rPr>
              <a:t>，意为“诚实的”，反义词为</a:t>
            </a:r>
            <a:r>
              <a:rPr lang="en-US" altLang="zh-CN" sz="2400" b="1" dirty="0" smtClean="0">
                <a:latin typeface="Times New Roman" panose="02020603050405020304" pitchFamily="18" charset="0"/>
                <a:cs typeface="Times New Roman" panose="02020603050405020304" pitchFamily="18" charset="0"/>
              </a:rPr>
              <a:t>dishonest(</a:t>
            </a:r>
            <a:r>
              <a:rPr lang="zh-CN" altLang="en-US" sz="2400" b="1" dirty="0" smtClean="0">
                <a:latin typeface="Times New Roman" panose="02020603050405020304" pitchFamily="18" charset="0"/>
                <a:cs typeface="Times New Roman" panose="02020603050405020304" pitchFamily="18" charset="0"/>
              </a:rPr>
              <a:t>不诚实的</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a:t>
            </a:r>
          </a:p>
          <a:p>
            <a:pPr eaLnBrk="0" hangingPunct="0">
              <a:lnSpc>
                <a:spcPct val="150000"/>
              </a:lnSpc>
            </a:pPr>
            <a:r>
              <a:rPr lang="en-US" altLang="zh-CN" sz="2400" b="1" dirty="0" smtClean="0">
                <a:latin typeface="Times New Roman" panose="02020603050405020304" pitchFamily="18" charset="0"/>
                <a:cs typeface="Times New Roman" panose="02020603050405020304" pitchFamily="18" charset="0"/>
              </a:rPr>
              <a:t>Lucy is an honest girl.  </a:t>
            </a:r>
            <a:r>
              <a:rPr lang="zh-CN" altLang="en-US" sz="2400" b="1" dirty="0" smtClean="0">
                <a:latin typeface="Times New Roman" panose="02020603050405020304" pitchFamily="18" charset="0"/>
                <a:cs typeface="Times New Roman" panose="02020603050405020304" pitchFamily="18" charset="0"/>
              </a:rPr>
              <a:t>露西是一个诚实的女孩。</a:t>
            </a:r>
          </a:p>
          <a:p>
            <a:pPr eaLnBrk="0" hangingPunct="0">
              <a:lnSpc>
                <a:spcPct val="150000"/>
              </a:lnSpc>
            </a:pPr>
            <a:r>
              <a:rPr lang="en-US" altLang="zh-CN" sz="2400" b="1" dirty="0" smtClean="0">
                <a:latin typeface="Times New Roman" panose="02020603050405020304" pitchFamily="18" charset="0"/>
                <a:cs typeface="Times New Roman" panose="02020603050405020304" pitchFamily="18" charset="0"/>
              </a:rPr>
              <a:t>We all trust her because of her honesty. </a:t>
            </a:r>
          </a:p>
          <a:p>
            <a:pPr eaLnBrk="0" hangingPunct="0">
              <a:lnSpc>
                <a:spcPct val="150000"/>
              </a:lnSpc>
            </a:pPr>
            <a:r>
              <a:rPr lang="zh-CN" altLang="en-US" sz="2400" b="1" dirty="0" smtClean="0">
                <a:latin typeface="Times New Roman" panose="02020603050405020304" pitchFamily="18" charset="0"/>
                <a:cs typeface="Times New Roman" panose="02020603050405020304" pitchFamily="18" charset="0"/>
              </a:rPr>
              <a:t>因为她的诚实我们都信任她。</a:t>
            </a:r>
          </a:p>
          <a:p>
            <a:pPr eaLnBrk="0" hangingPunct="0">
              <a:lnSpc>
                <a:spcPct val="150000"/>
              </a:lnSpc>
            </a:pPr>
            <a:endParaRPr lang="zh-CN" altLang="en-US" sz="2400" b="1" dirty="0" smtClean="0">
              <a:latin typeface="Times New Roman" panose="02020603050405020304" pitchFamily="18" charset="0"/>
              <a:cs typeface="Times New Roman" panose="02020603050405020304" pitchFamily="18" charset="0"/>
            </a:endParaRPr>
          </a:p>
        </p:txBody>
      </p:sp>
      <p:sp>
        <p:nvSpPr>
          <p:cNvPr id="10" name="Rectangle 17"/>
          <p:cNvSpPr>
            <a:spLocks noChangeArrowheads="1"/>
          </p:cNvSpPr>
          <p:nvPr/>
        </p:nvSpPr>
        <p:spPr bwMode="auto">
          <a:xfrm>
            <a:off x="2437520" y="2819636"/>
            <a:ext cx="91186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名</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17"/>
          <p:cNvSpPr>
            <a:spLocks noChangeArrowheads="1"/>
          </p:cNvSpPr>
          <p:nvPr/>
        </p:nvSpPr>
        <p:spPr bwMode="auto">
          <a:xfrm>
            <a:off x="339351" y="3380274"/>
            <a:ext cx="1038159"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honest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7154" y="1045211"/>
            <a:ext cx="2708800"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4306"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课前自主预习</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23557" name="Rectangle 5"/>
          <p:cNvSpPr/>
          <p:nvPr/>
        </p:nvSpPr>
        <p:spPr>
          <a:xfrm>
            <a:off x="-28461" y="133724"/>
            <a:ext cx="8244565" cy="107721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a:p>
            <a:pPr marL="0" indent="0" algn="ctr">
              <a:spcBef>
                <a:spcPct val="0"/>
              </a:spcBef>
              <a:buNone/>
            </a:pPr>
            <a:endParaRPr lang="zh-CN" altLang="en-US" dirty="0" smtClean="0">
              <a:latin typeface="微软雅黑" panose="020B0503020204020204" charset="-122"/>
              <a:ea typeface="微软雅黑" panose="020B0503020204020204" charset="-122"/>
            </a:endParaRPr>
          </a:p>
        </p:txBody>
      </p:sp>
      <p:graphicFrame>
        <p:nvGraphicFramePr>
          <p:cNvPr id="8" name="Group 35"/>
          <p:cNvGraphicFramePr>
            <a:graphicFrameLocks noGrp="1"/>
          </p:cNvGraphicFramePr>
          <p:nvPr/>
        </p:nvGraphicFramePr>
        <p:xfrm>
          <a:off x="359179" y="1692455"/>
          <a:ext cx="8102964" cy="5096955"/>
        </p:xfrm>
        <a:graphic>
          <a:graphicData uri="http://schemas.openxmlformats.org/drawingml/2006/table">
            <a:tbl>
              <a:tblPr/>
              <a:tblGrid>
                <a:gridCol w="1063963">
                  <a:extLst>
                    <a:ext uri="{9D8B030D-6E8A-4147-A177-3AD203B41FA5}">
                      <a16:colId xmlns:a16="http://schemas.microsoft.com/office/drawing/2014/main" val="20000"/>
                    </a:ext>
                  </a:extLst>
                </a:gridCol>
                <a:gridCol w="7039001">
                  <a:extLst>
                    <a:ext uri="{9D8B030D-6E8A-4147-A177-3AD203B41FA5}">
                      <a16:colId xmlns:a16="http://schemas.microsoft.com/office/drawing/2014/main" val="20001"/>
                    </a:ext>
                  </a:extLst>
                </a:gridCol>
              </a:tblGrid>
              <a:tr h="3749675">
                <a:tc>
                  <a:txBody>
                    <a:bodyPr/>
                    <a:lstStyle/>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单</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词</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闯</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关</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1.   </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银</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的</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2</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fable________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3</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woodcutter 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4</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admit__________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5.   policy ___________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6</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dive____________</a:t>
                      </a:r>
                    </a:p>
                    <a:p>
                      <a:pPr marL="514350" indent="-514350">
                        <a:lnSpc>
                          <a:spcPct val="200000"/>
                        </a:lnSpc>
                        <a:buNone/>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7</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axe________</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2993538" y="2909010"/>
            <a:ext cx="1188244" cy="369332"/>
          </a:xfrm>
          <a:prstGeom prst="rect">
            <a:avLst/>
          </a:prstGeom>
          <a:noFill/>
          <a:ln w="9525">
            <a:noFill/>
            <a:miter lim="800000"/>
          </a:ln>
        </p:spPr>
        <p:txBody>
          <a:bodyPr>
            <a:spAutoFit/>
          </a:bodyPr>
          <a:lstStyle/>
          <a:p>
            <a:pPr>
              <a:defRPr/>
            </a:pPr>
            <a:r>
              <a:rPr lang="en-US" altLang="zh-CN" dirty="0"/>
              <a:t>  </a:t>
            </a:r>
            <a:endParaRPr lang="zh-CN" altLang="en-US" u="sng" dirty="0">
              <a:solidFill>
                <a:srgbClr val="C00000"/>
              </a:solidFill>
              <a:latin typeface="Times New Roman" panose="02020603050405020304" pitchFamily="18" charset="0"/>
              <a:ea typeface="+mn-ea"/>
              <a:cs typeface="Times New Roman" panose="02020603050405020304" pitchFamily="18" charset="0"/>
            </a:endParaRPr>
          </a:p>
        </p:txBody>
      </p:sp>
      <p:sp>
        <p:nvSpPr>
          <p:cNvPr id="11" name="矩形 26"/>
          <p:cNvSpPr>
            <a:spLocks noChangeArrowheads="1"/>
          </p:cNvSpPr>
          <p:nvPr/>
        </p:nvSpPr>
        <p:spPr bwMode="auto">
          <a:xfrm>
            <a:off x="2829021" y="2605019"/>
            <a:ext cx="803425" cy="461665"/>
          </a:xfrm>
          <a:prstGeom prst="rect">
            <a:avLst/>
          </a:prstGeom>
          <a:noFill/>
          <a:ln w="9525">
            <a:noFill/>
            <a:miter lim="800000"/>
          </a:ln>
        </p:spPr>
        <p:txBody>
          <a:bodyPr wrap="none">
            <a:spAutoFit/>
          </a:bodyPr>
          <a:lstStyle/>
          <a:p>
            <a:r>
              <a:rPr lang="zh-CN" altLang="en-US" sz="2400" b="1" dirty="0" smtClean="0">
                <a:solidFill>
                  <a:srgbClr val="FF0000"/>
                </a:solidFill>
                <a:latin typeface="Times New Roman" panose="02020603050405020304" pitchFamily="18" charset="0"/>
                <a:cs typeface="Times New Roman" panose="02020603050405020304" pitchFamily="18" charset="0"/>
              </a:rPr>
              <a:t>寓言</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 name="矩形 27"/>
          <p:cNvSpPr>
            <a:spLocks noChangeArrowheads="1"/>
          </p:cNvSpPr>
          <p:nvPr/>
        </p:nvSpPr>
        <p:spPr bwMode="auto">
          <a:xfrm>
            <a:off x="2770618" y="1874435"/>
            <a:ext cx="901209" cy="461665"/>
          </a:xfrm>
          <a:prstGeom prst="rect">
            <a:avLst/>
          </a:prstGeom>
          <a:noFill/>
          <a:ln w="9525">
            <a:noFill/>
            <a:miter lim="800000"/>
          </a:ln>
        </p:spPr>
        <p:txBody>
          <a:bodyPr wrap="non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silver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矩形 28"/>
          <p:cNvSpPr>
            <a:spLocks noChangeArrowheads="1"/>
          </p:cNvSpPr>
          <p:nvPr/>
        </p:nvSpPr>
        <p:spPr bwMode="auto">
          <a:xfrm>
            <a:off x="3578210" y="3269963"/>
            <a:ext cx="1112805"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伐木工</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29"/>
          <p:cNvSpPr>
            <a:spLocks noChangeArrowheads="1"/>
          </p:cNvSpPr>
          <p:nvPr/>
        </p:nvSpPr>
        <p:spPr bwMode="auto">
          <a:xfrm>
            <a:off x="2748318" y="3921977"/>
            <a:ext cx="1808508"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承认； 赞同</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5" name="矩形 29"/>
          <p:cNvSpPr>
            <a:spLocks noChangeArrowheads="1"/>
          </p:cNvSpPr>
          <p:nvPr/>
        </p:nvSpPr>
        <p:spPr bwMode="auto">
          <a:xfrm>
            <a:off x="2827145" y="4641937"/>
            <a:ext cx="1808508"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原则； 政策</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矩形 29"/>
          <p:cNvSpPr>
            <a:spLocks noChangeArrowheads="1"/>
          </p:cNvSpPr>
          <p:nvPr/>
        </p:nvSpPr>
        <p:spPr bwMode="auto">
          <a:xfrm>
            <a:off x="2693139" y="5298832"/>
            <a:ext cx="1808508"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跳水； 俯冲</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29"/>
          <p:cNvSpPr>
            <a:spLocks noChangeArrowheads="1"/>
          </p:cNvSpPr>
          <p:nvPr/>
        </p:nvSpPr>
        <p:spPr bwMode="auto">
          <a:xfrm>
            <a:off x="2511836" y="5971495"/>
            <a:ext cx="803425"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斧子</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281503" y="1607922"/>
            <a:ext cx="8445579" cy="2308324"/>
          </a:xfrm>
          <a:prstGeom prst="rect">
            <a:avLst/>
          </a:prstGeom>
          <a:noFill/>
          <a:ln w="9525">
            <a:noFill/>
            <a:miter lim="800000"/>
          </a:ln>
          <a:effectLst/>
        </p:spPr>
        <p:txBody>
          <a:bodyPr wrap="square">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(1)2017·</a:t>
            </a:r>
            <a:r>
              <a:rPr lang="zh-CN" altLang="en-US" sz="2400" b="1" dirty="0" smtClean="0">
                <a:latin typeface="Times New Roman" panose="02020603050405020304" pitchFamily="18" charset="0"/>
                <a:cs typeface="Times New Roman" panose="02020603050405020304" pitchFamily="18" charset="0"/>
              </a:rPr>
              <a:t>日照</a:t>
            </a:r>
            <a:r>
              <a:rPr lang="en-US" altLang="zh-CN" sz="2400" b="1" dirty="0" smtClean="0">
                <a:latin typeface="Times New Roman" panose="02020603050405020304" pitchFamily="18" charset="0"/>
                <a:cs typeface="Times New Roman" panose="02020603050405020304" pitchFamily="18" charset="0"/>
              </a:rPr>
              <a:t>Tom is such an h________ person that we all trust  him. </a:t>
            </a:r>
          </a:p>
          <a:p>
            <a:pPr>
              <a:lnSpc>
                <a:spcPct val="150000"/>
              </a:lnSpc>
            </a:pPr>
            <a:r>
              <a:rPr lang="en-US" altLang="zh-CN" sz="2400" b="1" dirty="0" smtClean="0">
                <a:latin typeface="Times New Roman" panose="02020603050405020304" pitchFamily="18" charset="0"/>
                <a:cs typeface="Times New Roman" panose="02020603050405020304" pitchFamily="18" charset="0"/>
              </a:rPr>
              <a:t>     (2)2017·</a:t>
            </a:r>
            <a:r>
              <a:rPr lang="zh-CN" altLang="en-US" sz="2400" b="1" dirty="0" smtClean="0">
                <a:latin typeface="Times New Roman" panose="02020603050405020304" pitchFamily="18" charset="0"/>
                <a:cs typeface="Times New Roman" panose="02020603050405020304" pitchFamily="18" charset="0"/>
              </a:rPr>
              <a:t>龙东</a:t>
            </a:r>
            <a:r>
              <a:rPr lang="en-US" altLang="zh-CN" sz="2400" b="1" dirty="0" smtClean="0">
                <a:latin typeface="Times New Roman" panose="02020603050405020304" pitchFamily="18" charset="0"/>
                <a:cs typeface="Times New Roman" panose="02020603050405020304" pitchFamily="18" charset="0"/>
              </a:rPr>
              <a:t>Henry is a(n)________(dishonest) boy, so his friends  all like him.</a:t>
            </a:r>
          </a:p>
        </p:txBody>
      </p:sp>
      <p:sp>
        <p:nvSpPr>
          <p:cNvPr id="11"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9" name="Rectangle 17"/>
          <p:cNvSpPr>
            <a:spLocks noChangeArrowheads="1"/>
          </p:cNvSpPr>
          <p:nvPr/>
        </p:nvSpPr>
        <p:spPr bwMode="auto">
          <a:xfrm>
            <a:off x="4811950" y="1607922"/>
            <a:ext cx="915805"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err="1" smtClean="0">
                <a:solidFill>
                  <a:srgbClr val="FF0000"/>
                </a:solidFill>
                <a:latin typeface="Times New Roman" panose="02020603050405020304" pitchFamily="18" charset="0"/>
                <a:cs typeface="Times New Roman" panose="02020603050405020304" pitchFamily="18" charset="0"/>
              </a:rPr>
              <a:t>onest</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6" name="Rectangle 17"/>
          <p:cNvSpPr>
            <a:spLocks noChangeArrowheads="1"/>
          </p:cNvSpPr>
          <p:nvPr/>
        </p:nvSpPr>
        <p:spPr bwMode="auto">
          <a:xfrm>
            <a:off x="4093821" y="2743434"/>
            <a:ext cx="1223461"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honest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15" name="Group 35"/>
          <p:cNvGraphicFramePr>
            <a:graphicFrameLocks noGrp="1"/>
          </p:cNvGraphicFramePr>
          <p:nvPr/>
        </p:nvGraphicFramePr>
        <p:xfrm>
          <a:off x="480967" y="1604020"/>
          <a:ext cx="7727650" cy="4202420"/>
        </p:xfrm>
        <a:graphic>
          <a:graphicData uri="http://schemas.openxmlformats.org/drawingml/2006/table">
            <a:tbl>
              <a:tblPr/>
              <a:tblGrid>
                <a:gridCol w="1063963">
                  <a:extLst>
                    <a:ext uri="{9D8B030D-6E8A-4147-A177-3AD203B41FA5}">
                      <a16:colId xmlns:a16="http://schemas.microsoft.com/office/drawing/2014/main" val="20000"/>
                    </a:ext>
                  </a:extLst>
                </a:gridCol>
                <a:gridCol w="6663687">
                  <a:extLst>
                    <a:ext uri="{9D8B030D-6E8A-4147-A177-3AD203B41FA5}">
                      <a16:colId xmlns:a16="http://schemas.microsoft.com/office/drawing/2014/main" val="20001"/>
                    </a:ext>
                  </a:extLst>
                </a:gridCol>
              </a:tblGrid>
              <a:tr h="4202420">
                <a:tc>
                  <a:txBody>
                    <a:bodyPr/>
                    <a:lstStyle/>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短</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语</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互</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译</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1.   </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谋生</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2.   once again________________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3.   dive into… 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4.   feel sorry for________________</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矩形 27"/>
          <p:cNvSpPr>
            <a:spLocks noChangeArrowheads="1"/>
          </p:cNvSpPr>
          <p:nvPr/>
        </p:nvSpPr>
        <p:spPr bwMode="auto">
          <a:xfrm>
            <a:off x="3410464" y="3137637"/>
            <a:ext cx="2427268"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再一次； 又一次</a:t>
            </a:r>
          </a:p>
        </p:txBody>
      </p:sp>
      <p:sp>
        <p:nvSpPr>
          <p:cNvPr id="11" name="矩形 27"/>
          <p:cNvSpPr>
            <a:spLocks noChangeArrowheads="1"/>
          </p:cNvSpPr>
          <p:nvPr/>
        </p:nvSpPr>
        <p:spPr bwMode="auto">
          <a:xfrm>
            <a:off x="2814716" y="2486879"/>
            <a:ext cx="2457724" cy="461665"/>
          </a:xfrm>
          <a:prstGeom prst="rect">
            <a:avLst/>
          </a:prstGeom>
          <a:noFill/>
          <a:ln w="9525">
            <a:noFill/>
            <a:miter lim="800000"/>
          </a:ln>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make one's living</a:t>
            </a:r>
            <a:endParaRPr lang="zh-CN" alt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4"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20" name="矩形 27"/>
          <p:cNvSpPr>
            <a:spLocks noChangeArrowheads="1"/>
          </p:cNvSpPr>
          <p:nvPr/>
        </p:nvSpPr>
        <p:spPr bwMode="auto">
          <a:xfrm>
            <a:off x="3669991" y="3838107"/>
            <a:ext cx="2656496"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跳入</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en-US" sz="2400" b="1" dirty="0" smtClean="0">
                <a:solidFill>
                  <a:srgbClr val="FF0000"/>
                </a:solidFill>
                <a:latin typeface="Times New Roman" panose="02020603050405020304" pitchFamily="18" charset="0"/>
                <a:cs typeface="Times New Roman" panose="02020603050405020304" pitchFamily="18" charset="0"/>
              </a:rPr>
              <a:t>中；潜入</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21" name="矩形 27"/>
          <p:cNvSpPr>
            <a:spLocks noChangeArrowheads="1"/>
          </p:cNvSpPr>
          <p:nvPr/>
        </p:nvSpPr>
        <p:spPr bwMode="auto">
          <a:xfrm>
            <a:off x="3880855" y="4555964"/>
            <a:ext cx="1418978"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同情</a:t>
            </a:r>
            <a:r>
              <a:rPr lang="en-US" altLang="zh-CN" sz="2400" b="1" dirty="0" smtClean="0">
                <a:solidFill>
                  <a:srgbClr val="FF0000"/>
                </a:solidFill>
                <a:latin typeface="Times New Roman" panose="02020603050405020304" pitchFamily="18" charset="0"/>
                <a:cs typeface="Times New Roman" panose="02020603050405020304" pitchFamily="18" charset="0"/>
              </a:rPr>
              <a: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15" name="Group 35"/>
          <p:cNvGraphicFramePr>
            <a:graphicFrameLocks noGrp="1"/>
          </p:cNvGraphicFramePr>
          <p:nvPr/>
        </p:nvGraphicFramePr>
        <p:xfrm>
          <a:off x="480967" y="1604020"/>
          <a:ext cx="7727650" cy="4202420"/>
        </p:xfrm>
        <a:graphic>
          <a:graphicData uri="http://schemas.openxmlformats.org/drawingml/2006/table">
            <a:tbl>
              <a:tblPr/>
              <a:tblGrid>
                <a:gridCol w="1063963">
                  <a:extLst>
                    <a:ext uri="{9D8B030D-6E8A-4147-A177-3AD203B41FA5}">
                      <a16:colId xmlns:a16="http://schemas.microsoft.com/office/drawing/2014/main" val="20000"/>
                    </a:ext>
                  </a:extLst>
                </a:gridCol>
                <a:gridCol w="6663687">
                  <a:extLst>
                    <a:ext uri="{9D8B030D-6E8A-4147-A177-3AD203B41FA5}">
                      <a16:colId xmlns:a16="http://schemas.microsoft.com/office/drawing/2014/main" val="20001"/>
                    </a:ext>
                  </a:extLst>
                </a:gridCol>
              </a:tblGrid>
              <a:tr h="4202420">
                <a:tc>
                  <a:txBody>
                    <a:bodyPr/>
                    <a:lstStyle/>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短</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语</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互</a:t>
                      </a:r>
                      <a:endParaRPr kumimoji="0" lang="en-US" altLang="zh-CN" sz="24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2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mn-ea"/>
                          <a:ea typeface="+mn-ea"/>
                        </a:rPr>
                        <a:t>译</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5.   be happy with 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6</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long ago 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7</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admit to sb. ________________</a:t>
                      </a:r>
                    </a:p>
                    <a:p>
                      <a:pPr>
                        <a:lnSpc>
                          <a:spcPct val="200000"/>
                        </a:lnSpc>
                      </a:pP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8</a:t>
                      </a:r>
                      <a:r>
                        <a:rPr lang="zh-CN" altLang="en-US" sz="24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2400" b="1" kern="1200" dirty="0" smtClean="0">
                          <a:solidFill>
                            <a:schemeClr val="tx1"/>
                          </a:solidFill>
                          <a:latin typeface="Times New Roman" panose="02020603050405020304" pitchFamily="18" charset="0"/>
                          <a:ea typeface="+mn-ea"/>
                          <a:cs typeface="Times New Roman" panose="02020603050405020304" pitchFamily="18" charset="0"/>
                        </a:rPr>
                        <a:t>a third time ________________</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矩形 27"/>
          <p:cNvSpPr>
            <a:spLocks noChangeArrowheads="1"/>
          </p:cNvSpPr>
          <p:nvPr/>
        </p:nvSpPr>
        <p:spPr bwMode="auto">
          <a:xfrm>
            <a:off x="3209454" y="3232230"/>
            <a:ext cx="2350323"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很久以前，从前</a:t>
            </a:r>
          </a:p>
        </p:txBody>
      </p:sp>
      <p:sp>
        <p:nvSpPr>
          <p:cNvPr id="11" name="矩形 27"/>
          <p:cNvSpPr>
            <a:spLocks noChangeArrowheads="1"/>
          </p:cNvSpPr>
          <p:nvPr/>
        </p:nvSpPr>
        <p:spPr bwMode="auto">
          <a:xfrm>
            <a:off x="4032602" y="2549941"/>
            <a:ext cx="1728358" cy="461665"/>
          </a:xfrm>
          <a:prstGeom prst="rect">
            <a:avLst/>
          </a:prstGeom>
          <a:noFill/>
          <a:ln w="9525">
            <a:noFill/>
            <a:miter lim="800000"/>
          </a:ln>
        </p:spPr>
        <p:txBody>
          <a:bodyPr wrap="none">
            <a:spAutoFit/>
          </a:bodyPr>
          <a:lstStyle/>
          <a:p>
            <a:r>
              <a:rPr lang="zh-CN" altLang="en-US" sz="2400" b="1" dirty="0" smtClean="0">
                <a:solidFill>
                  <a:srgbClr val="FF0000"/>
                </a:solidFill>
                <a:latin typeface="Times New Roman" panose="02020603050405020304" pitchFamily="18" charset="0"/>
                <a:cs typeface="Times New Roman" panose="02020603050405020304" pitchFamily="18" charset="0"/>
              </a:rPr>
              <a:t>对</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en-US" sz="2400" b="1" dirty="0" smtClean="0">
                <a:solidFill>
                  <a:srgbClr val="FF0000"/>
                </a:solidFill>
                <a:latin typeface="Times New Roman" panose="02020603050405020304" pitchFamily="18" charset="0"/>
                <a:cs typeface="Times New Roman" panose="02020603050405020304" pitchFamily="18" charset="0"/>
              </a:rPr>
              <a:t>满意</a:t>
            </a:r>
          </a:p>
        </p:txBody>
      </p:sp>
      <p:sp>
        <p:nvSpPr>
          <p:cNvPr id="14"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20" name="矩形 27"/>
          <p:cNvSpPr>
            <a:spLocks noChangeArrowheads="1"/>
          </p:cNvSpPr>
          <p:nvPr/>
        </p:nvSpPr>
        <p:spPr bwMode="auto">
          <a:xfrm>
            <a:off x="3740936" y="3869638"/>
            <a:ext cx="1731564"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向某人承认</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21" name="矩形 27"/>
          <p:cNvSpPr>
            <a:spLocks noChangeArrowheads="1"/>
          </p:cNvSpPr>
          <p:nvPr/>
        </p:nvSpPr>
        <p:spPr bwMode="auto">
          <a:xfrm>
            <a:off x="3715318" y="4571730"/>
            <a:ext cx="2350323" cy="461665"/>
          </a:xfrm>
          <a:prstGeom prst="rect">
            <a:avLst/>
          </a:prstGeom>
          <a:noFill/>
          <a:ln w="9525">
            <a:noFill/>
            <a:miter lim="800000"/>
          </a:ln>
        </p:spPr>
        <p:txBody>
          <a:bodyPr wrap="none">
            <a:spAutoFit/>
          </a:bodyPr>
          <a:lstStyle/>
          <a:p>
            <a:pPr>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又一次，再一次</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26"/>
          <p:cNvGraphicFramePr>
            <a:graphicFrameLocks noGrp="1"/>
          </p:cNvGraphicFramePr>
          <p:nvPr/>
        </p:nvGraphicFramePr>
        <p:xfrm>
          <a:off x="154745" y="1215085"/>
          <a:ext cx="8806375" cy="3889375"/>
        </p:xfrm>
        <a:graphic>
          <a:graphicData uri="http://schemas.openxmlformats.org/drawingml/2006/table">
            <a:tbl>
              <a:tblPr/>
              <a:tblGrid>
                <a:gridCol w="713942">
                  <a:extLst>
                    <a:ext uri="{9D8B030D-6E8A-4147-A177-3AD203B41FA5}">
                      <a16:colId xmlns:a16="http://schemas.microsoft.com/office/drawing/2014/main" val="20000"/>
                    </a:ext>
                  </a:extLst>
                </a:gridCol>
                <a:gridCol w="8092433">
                  <a:extLst>
                    <a:ext uri="{9D8B030D-6E8A-4147-A177-3AD203B41FA5}">
                      <a16:colId xmlns:a16="http://schemas.microsoft.com/office/drawing/2014/main" val="20001"/>
                    </a:ext>
                  </a:extLst>
                </a:gridCol>
              </a:tblGrid>
              <a:tr h="3889375">
                <a:tc>
                  <a:txBody>
                    <a:bodyPr/>
                    <a:lstStyle/>
                    <a:p>
                      <a:pPr marL="0" marR="0" lvl="0" indent="0" algn="ctr" defTabSz="914400" rtl="0" eaLnBrk="0" fontAlgn="base" latinLnBrk="0" hangingPunct="0">
                        <a:lnSpc>
                          <a:spcPct val="12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句</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2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型</a:t>
                      </a:r>
                    </a:p>
                    <a:p>
                      <a:pPr marL="0" marR="0" lvl="0" indent="0" algn="ctr" defTabSz="914400" rtl="0" eaLnBrk="0" fontAlgn="base" latinLnBrk="0" hangingPunct="0">
                        <a:lnSpc>
                          <a:spcPct val="12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在</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2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线</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25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1.    </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他只有一把斧子，他需要用它来谋生。</a:t>
                      </a:r>
                    </a:p>
                    <a:p>
                      <a:pPr marL="342900" marR="0" lvl="0" indent="-342900" algn="l" defTabSz="914400" rtl="0" eaLnBrk="0" fontAlgn="base" latinLnBrk="0" hangingPunct="0">
                        <a:lnSpc>
                          <a:spcPct val="125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He had only one axe, and he needed it to ________ ________  </a:t>
                      </a:r>
                    </a:p>
                    <a:p>
                      <a:pPr marL="342900" marR="0" lvl="0" indent="-342900" algn="l" defTabSz="914400" rtl="0" eaLnBrk="0" fontAlgn="base" latinLnBrk="0" hangingPunct="0">
                        <a:lnSpc>
                          <a:spcPct val="125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________</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p>
                      <a:pPr marL="342900" marR="0" lvl="0" indent="-342900" algn="l" defTabSz="914400" rtl="0" eaLnBrk="0" fontAlgn="base" latinLnBrk="0" hangingPunct="0">
                        <a:lnSpc>
                          <a:spcPct val="125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2</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．因为他诚实，所以他向精灵承认那不是他的斧子。</a:t>
                      </a:r>
                    </a:p>
                    <a:p>
                      <a:pPr marL="342900" marR="0" lvl="0" indent="-342900" algn="l" defTabSz="914400" rtl="0" eaLnBrk="0" fontAlgn="base" latinLnBrk="0" hangingPunct="0">
                        <a:lnSpc>
                          <a:spcPct val="125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Because he was honest, he________ ________ the spirit that it wasn't his axe.</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 name="矩形 34"/>
          <p:cNvSpPr>
            <a:spLocks noChangeArrowheads="1"/>
          </p:cNvSpPr>
          <p:nvPr/>
        </p:nvSpPr>
        <p:spPr bwMode="auto">
          <a:xfrm>
            <a:off x="6464796" y="2231759"/>
            <a:ext cx="905584"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make</a:t>
            </a:r>
            <a:endParaRPr lang="zh-CN" altLang="zh-CN" sz="2400" b="1" dirty="0">
              <a:solidFill>
                <a:srgbClr val="FF0000"/>
              </a:solidFill>
              <a:latin typeface="Times New Roman" panose="02020603050405020304" pitchFamily="18" charset="0"/>
              <a:cs typeface="Times New Roman" panose="02020603050405020304" pitchFamily="18" charset="0"/>
            </a:endParaRPr>
          </a:p>
        </p:txBody>
      </p:sp>
      <p:sp>
        <p:nvSpPr>
          <p:cNvPr id="23" name="矩形 35"/>
          <p:cNvSpPr>
            <a:spLocks noChangeArrowheads="1"/>
          </p:cNvSpPr>
          <p:nvPr/>
        </p:nvSpPr>
        <p:spPr bwMode="auto">
          <a:xfrm>
            <a:off x="7784318" y="2243060"/>
            <a:ext cx="561372" cy="461665"/>
          </a:xfrm>
          <a:prstGeom prst="rect">
            <a:avLst/>
          </a:prstGeom>
          <a:noFill/>
          <a:ln w="9525">
            <a:noFill/>
            <a:miter lim="800000"/>
          </a:ln>
        </p:spPr>
        <p:txBody>
          <a:bodyPr wrap="non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his</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25" name="矩形 37"/>
          <p:cNvSpPr>
            <a:spLocks noChangeArrowheads="1"/>
          </p:cNvSpPr>
          <p:nvPr/>
        </p:nvSpPr>
        <p:spPr bwMode="auto">
          <a:xfrm>
            <a:off x="1494966" y="2568305"/>
            <a:ext cx="918841" cy="461665"/>
          </a:xfrm>
          <a:prstGeom prst="rect">
            <a:avLst/>
          </a:prstGeom>
          <a:noFill/>
          <a:ln w="9525">
            <a:noFill/>
            <a:miter lim="800000"/>
          </a:ln>
        </p:spPr>
        <p:txBody>
          <a:bodyPr wrap="non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living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8"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13" name="矩形 36"/>
          <p:cNvSpPr>
            <a:spLocks noChangeArrowheads="1"/>
          </p:cNvSpPr>
          <p:nvPr/>
        </p:nvSpPr>
        <p:spPr bwMode="auto">
          <a:xfrm>
            <a:off x="4284824" y="3511246"/>
            <a:ext cx="1499526" cy="461665"/>
          </a:xfrm>
          <a:prstGeom prst="rect">
            <a:avLst/>
          </a:prstGeom>
          <a:noFill/>
          <a:ln w="9525">
            <a:noFill/>
            <a:miter lim="800000"/>
          </a:ln>
        </p:spPr>
        <p:txBody>
          <a:bodyPr wrap="square">
            <a:spAutoFit/>
          </a:bodyPr>
          <a:lstStyle/>
          <a:p>
            <a:r>
              <a:rPr lang="zh-CN" altLang="zh-CN" sz="2400" dirty="0">
                <a:latin typeface="Times New Roman" panose="02020603050405020304" pitchFamily="18" charset="0"/>
                <a:cs typeface="Times New Roman" panose="02020603050405020304" pitchFamily="18" charset="0"/>
              </a:rPr>
              <a:t> </a:t>
            </a:r>
            <a:r>
              <a:rPr lang="en-US" altLang="zh-CN" sz="2400" b="1" dirty="0" smtClean="0">
                <a:solidFill>
                  <a:srgbClr val="FF0000"/>
                </a:solidFill>
                <a:latin typeface="Times New Roman" panose="02020603050405020304" pitchFamily="18" charset="0"/>
                <a:cs typeface="Times New Roman" panose="02020603050405020304" pitchFamily="18" charset="0"/>
              </a:rPr>
              <a:t>admitted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5" name="矩形 36"/>
          <p:cNvSpPr>
            <a:spLocks noChangeArrowheads="1"/>
          </p:cNvSpPr>
          <p:nvPr/>
        </p:nvSpPr>
        <p:spPr bwMode="auto">
          <a:xfrm>
            <a:off x="5882142" y="3502840"/>
            <a:ext cx="1165307" cy="461665"/>
          </a:xfrm>
          <a:prstGeom prst="rect">
            <a:avLst/>
          </a:prstGeom>
          <a:noFill/>
          <a:ln w="9525">
            <a:noFill/>
            <a:miter lim="800000"/>
          </a:ln>
        </p:spPr>
        <p:txBody>
          <a:bodyPr wrap="square">
            <a:spAutoFit/>
          </a:bodyPr>
          <a:lstStyle/>
          <a:p>
            <a:r>
              <a:rPr lang="zh-CN" altLang="zh-CN" sz="2400" dirty="0">
                <a:latin typeface="Times New Roman" panose="02020603050405020304" pitchFamily="18" charset="0"/>
                <a:cs typeface="Times New Roman" panose="02020603050405020304" pitchFamily="18" charset="0"/>
              </a:rPr>
              <a:t> </a:t>
            </a:r>
            <a:r>
              <a:rPr lang="en-US" altLang="zh-CN" sz="2400" b="1" dirty="0" smtClean="0">
                <a:solidFill>
                  <a:srgbClr val="FF0000"/>
                </a:solidFill>
                <a:latin typeface="Times New Roman" panose="02020603050405020304" pitchFamily="18" charset="0"/>
                <a:cs typeface="Times New Roman" panose="02020603050405020304" pitchFamily="18" charset="0"/>
              </a:rPr>
              <a:t>to</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ox(i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ox(i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ox(in)">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ox(in)">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P spid="23" grpId="0" autoUpdateAnimBg="0"/>
      <p:bldP spid="25" grpId="0" autoUpdateAnimBg="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26"/>
          <p:cNvGraphicFramePr>
            <a:graphicFrameLocks noGrp="1"/>
          </p:cNvGraphicFramePr>
          <p:nvPr/>
        </p:nvGraphicFramePr>
        <p:xfrm>
          <a:off x="206170" y="1294551"/>
          <a:ext cx="8507432" cy="4411155"/>
        </p:xfrm>
        <a:graphic>
          <a:graphicData uri="http://schemas.openxmlformats.org/drawingml/2006/table">
            <a:tbl>
              <a:tblPr/>
              <a:tblGrid>
                <a:gridCol w="689707">
                  <a:extLst>
                    <a:ext uri="{9D8B030D-6E8A-4147-A177-3AD203B41FA5}">
                      <a16:colId xmlns:a16="http://schemas.microsoft.com/office/drawing/2014/main" val="20000"/>
                    </a:ext>
                  </a:extLst>
                </a:gridCol>
                <a:gridCol w="7817725">
                  <a:extLst>
                    <a:ext uri="{9D8B030D-6E8A-4147-A177-3AD203B41FA5}">
                      <a16:colId xmlns:a16="http://schemas.microsoft.com/office/drawing/2014/main" val="20001"/>
                    </a:ext>
                  </a:extLst>
                </a:gridCol>
              </a:tblGrid>
              <a:tr h="3889375">
                <a:tc>
                  <a:txBody>
                    <a:bodyPr/>
                    <a:lstStyle/>
                    <a:p>
                      <a:pPr marL="0" marR="0" lvl="0" indent="0" algn="ctr" defTabSz="914400" rtl="0" eaLnBrk="0" fontAlgn="base" latinLnBrk="0" hangingPunct="0">
                        <a:lnSpc>
                          <a:spcPct val="13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句</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3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型</a:t>
                      </a:r>
                    </a:p>
                    <a:p>
                      <a:pPr marL="0" marR="0" lvl="0" indent="0" algn="ctr" defTabSz="914400" rtl="0" eaLnBrk="0" fontAlgn="base" latinLnBrk="0" hangingPunct="0">
                        <a:lnSpc>
                          <a:spcPct val="13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在</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35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线</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3</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．精灵再次下去并带着伐木工的旧斧子返回。</a:t>
                      </a:r>
                    </a:p>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The spirit ________ ________ a third time and returned  </a:t>
                      </a:r>
                    </a:p>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with the woodcutter's </a:t>
                      </a:r>
                      <a:r>
                        <a:rPr kumimoji="0" lang="en-US" altLang="zh-CN" sz="24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oldaxe</a:t>
                      </a: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4</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．精灵对伐木工的诚实是如此满意以至于她将另外两把斧子作为礼物给了他。</a:t>
                      </a:r>
                    </a:p>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The spirit was ________ ________ ________ the   </a:t>
                      </a:r>
                    </a:p>
                    <a:p>
                      <a:pPr marL="342900" marR="0" lvl="0" indent="-342900" algn="l" defTabSz="914400" rtl="0" eaLnBrk="0" fontAlgn="base" latinLnBrk="0" hangingPunct="0">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woodcutter's honesty ________ she gave him the other two  axes ________ ________</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53"/>
          <p:cNvSpPr>
            <a:spLocks noChangeArrowheads="1"/>
          </p:cNvSpPr>
          <p:nvPr/>
        </p:nvSpPr>
        <p:spPr bwMode="auto">
          <a:xfrm>
            <a:off x="3831463" y="1888216"/>
            <a:ext cx="1315890"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down</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53"/>
          <p:cNvSpPr>
            <a:spLocks noChangeArrowheads="1"/>
          </p:cNvSpPr>
          <p:nvPr/>
        </p:nvSpPr>
        <p:spPr bwMode="auto">
          <a:xfrm>
            <a:off x="2542190" y="1849310"/>
            <a:ext cx="1124096"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went</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2" name="Rectangle 53"/>
          <p:cNvSpPr>
            <a:spLocks noChangeArrowheads="1"/>
          </p:cNvSpPr>
          <p:nvPr/>
        </p:nvSpPr>
        <p:spPr bwMode="auto">
          <a:xfrm>
            <a:off x="4107761" y="4632598"/>
            <a:ext cx="1327637"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that</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14" name="Rectangle 53"/>
          <p:cNvSpPr>
            <a:spLocks noChangeArrowheads="1"/>
          </p:cNvSpPr>
          <p:nvPr/>
        </p:nvSpPr>
        <p:spPr bwMode="auto">
          <a:xfrm>
            <a:off x="3273024" y="4034106"/>
            <a:ext cx="1033382"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so</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4510618" y="4060382"/>
            <a:ext cx="1308538"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happy</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6" name="Rectangle 53"/>
          <p:cNvSpPr>
            <a:spLocks noChangeArrowheads="1"/>
          </p:cNvSpPr>
          <p:nvPr/>
        </p:nvSpPr>
        <p:spPr bwMode="auto">
          <a:xfrm>
            <a:off x="5819156" y="4007829"/>
            <a:ext cx="1033382"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with</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7" name="Rectangle 53"/>
          <p:cNvSpPr>
            <a:spLocks noChangeArrowheads="1"/>
          </p:cNvSpPr>
          <p:nvPr/>
        </p:nvSpPr>
        <p:spPr bwMode="auto">
          <a:xfrm>
            <a:off x="2399413" y="5187464"/>
            <a:ext cx="1327637"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as</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8" name="Rectangle 53"/>
          <p:cNvSpPr>
            <a:spLocks noChangeArrowheads="1"/>
          </p:cNvSpPr>
          <p:nvPr/>
        </p:nvSpPr>
        <p:spPr bwMode="auto">
          <a:xfrm>
            <a:off x="3601534" y="5166443"/>
            <a:ext cx="1672351"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presents</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3" cstate="email"/>
          <a:stretch>
            <a:fillRect/>
          </a:stretch>
        </p:blipFill>
        <p:spPr>
          <a:xfrm>
            <a:off x="58102" y="894081"/>
            <a:ext cx="3323273" cy="845185"/>
          </a:xfrm>
          <a:prstGeom prst="rect">
            <a:avLst/>
          </a:prstGeom>
        </p:spPr>
      </p:pic>
      <p:sp>
        <p:nvSpPr>
          <p:cNvPr id="3" name="文本框 2"/>
          <p:cNvSpPr txBox="1"/>
          <p:nvPr/>
        </p:nvSpPr>
        <p:spPr>
          <a:xfrm>
            <a:off x="560070" y="106489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华文新魏" panose="02010800040101010101" charset="-122"/>
                <a:cs typeface="Times New Roman" panose="02020603050405020304" pitchFamily="18" charset="0"/>
                <a:sym typeface="+mn-ea"/>
              </a:rPr>
              <a:t>课堂互动探究</a:t>
            </a:r>
            <a:endParaRPr lang="zh-CN" altLang="en-US" sz="2800" dirty="0">
              <a:solidFill>
                <a:schemeClr val="bg1"/>
              </a:solidFill>
              <a:effectLst>
                <a:outerShdw blurRad="38100" dist="38100" dir="2700000" algn="tl">
                  <a:srgbClr val="000000">
                    <a:alpha val="43137"/>
                  </a:srgbClr>
                </a:outerShdw>
              </a:effectLst>
              <a:latin typeface="Times New Roman" panose="02020603050405020304" pitchFamily="18" charset="0"/>
              <a:ea typeface="华文新魏" panose="02010800040101010101" charset="-122"/>
              <a:cs typeface="Times New Roman" panose="02020603050405020304" pitchFamily="18" charset="0"/>
              <a:sym typeface="+mn-ea"/>
            </a:endParaRPr>
          </a:p>
        </p:txBody>
      </p:sp>
      <p:sp>
        <p:nvSpPr>
          <p:cNvPr id="4" name="Rectangle 9"/>
          <p:cNvSpPr/>
          <p:nvPr/>
        </p:nvSpPr>
        <p:spPr>
          <a:xfrm>
            <a:off x="559832" y="1901826"/>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词汇点睛</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4" cstate="email"/>
          <a:stretch>
            <a:fillRect/>
          </a:stretch>
        </p:blipFill>
        <p:spPr>
          <a:xfrm>
            <a:off x="354807" y="2036445"/>
            <a:ext cx="63341" cy="414020"/>
          </a:xfrm>
          <a:prstGeom prst="rect">
            <a:avLst/>
          </a:prstGeom>
          <a:noFill/>
          <a:ln w="9525">
            <a:noFill/>
          </a:ln>
        </p:spPr>
      </p:pic>
      <p:sp>
        <p:nvSpPr>
          <p:cNvPr id="8" name="Text Box 4"/>
          <p:cNvSpPr txBox="1">
            <a:spLocks noChangeArrowheads="1"/>
          </p:cNvSpPr>
          <p:nvPr/>
        </p:nvSpPr>
        <p:spPr bwMode="auto">
          <a:xfrm>
            <a:off x="166195" y="2522199"/>
            <a:ext cx="6535340" cy="784830"/>
          </a:xfrm>
          <a:prstGeom prst="rect">
            <a:avLst/>
          </a:prstGeom>
          <a:noFill/>
          <a:ln w="9525">
            <a:noFill/>
            <a:miter lim="800000"/>
          </a:ln>
        </p:spPr>
        <p:txBody>
          <a:bodyPr>
            <a:spAutoFit/>
          </a:bodyPr>
          <a:lstStyle/>
          <a:p>
            <a:pPr>
              <a:lnSpc>
                <a:spcPct val="150000"/>
              </a:lnSpc>
            </a:pPr>
            <a:r>
              <a:rPr lang="zh-CN" altLang="en-US" sz="3000" b="1" dirty="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 admit  v. </a:t>
            </a:r>
            <a:r>
              <a:rPr lang="zh-CN" altLang="en-US" sz="3000" b="1" dirty="0" smtClean="0">
                <a:latin typeface="Times New Roman" panose="02020603050405020304" pitchFamily="18" charset="0"/>
                <a:cs typeface="Times New Roman" panose="02020603050405020304" pitchFamily="18" charset="0"/>
              </a:rPr>
              <a:t>承认；赞同</a:t>
            </a:r>
          </a:p>
        </p:txBody>
      </p:sp>
      <p:sp>
        <p:nvSpPr>
          <p:cNvPr id="9" name="Rectangle 14"/>
          <p:cNvSpPr>
            <a:spLocks noChangeArrowheads="1"/>
          </p:cNvSpPr>
          <p:nvPr/>
        </p:nvSpPr>
        <p:spPr bwMode="auto">
          <a:xfrm>
            <a:off x="440069" y="3280057"/>
            <a:ext cx="7508285" cy="1949508"/>
          </a:xfrm>
          <a:prstGeom prst="rect">
            <a:avLst/>
          </a:prstGeom>
          <a:noFill/>
          <a:ln w="9525">
            <a:noFill/>
            <a:miter lim="800000"/>
          </a:ln>
          <a:effectLst/>
        </p:spPr>
        <p:txBody>
          <a:bodyPr wrap="square" anchor="ctr">
            <a:spAutoFit/>
          </a:bodyPr>
          <a:lstStyle/>
          <a:p>
            <a:pPr eaLnBrk="0" hangingPunct="0">
              <a:lnSpc>
                <a:spcPct val="150000"/>
              </a:lnSpc>
              <a:buFont typeface="Arial" panose="020B0604020202020204" pitchFamily="34" charset="0"/>
              <a:buNone/>
            </a:pP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zh-CN" altLang="en-US" sz="2800" b="1" dirty="0" smtClean="0">
                <a:solidFill>
                  <a:srgbClr val="ED9831"/>
                </a:solidFill>
                <a:latin typeface="Times New Roman" panose="02020603050405020304" pitchFamily="18" charset="0"/>
                <a:cs typeface="Times New Roman" panose="02020603050405020304" pitchFamily="18" charset="0"/>
              </a:rPr>
              <a:t>观察</a:t>
            </a:r>
            <a:r>
              <a:rPr lang="en-US" altLang="zh-CN" sz="2800" b="1" dirty="0" smtClean="0">
                <a:solidFill>
                  <a:srgbClr val="ED9831"/>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Because he was honest, he </a:t>
            </a:r>
            <a:r>
              <a:rPr lang="en-US" altLang="zh-CN" sz="2800" b="1" i="1" dirty="0" smtClean="0">
                <a:latin typeface="Times New Roman" panose="02020603050405020304" pitchFamily="18" charset="0"/>
                <a:cs typeface="Times New Roman" panose="02020603050405020304" pitchFamily="18" charset="0"/>
              </a:rPr>
              <a:t>admitted</a:t>
            </a:r>
            <a:r>
              <a:rPr lang="en-US" altLang="zh-CN" sz="2800" b="1" dirty="0" smtClean="0">
                <a:latin typeface="Times New Roman" panose="02020603050405020304" pitchFamily="18" charset="0"/>
                <a:cs typeface="Times New Roman" panose="02020603050405020304" pitchFamily="18" charset="0"/>
              </a:rPr>
              <a:t> to the spirit that it wasn't his axe.</a:t>
            </a:r>
            <a:r>
              <a:rPr lang="zh-CN" altLang="en-US" sz="2800" b="1" dirty="0" smtClean="0">
                <a:latin typeface="Times New Roman" panose="02020603050405020304" pitchFamily="18" charset="0"/>
                <a:cs typeface="Times New Roman" panose="02020603050405020304" pitchFamily="18" charset="0"/>
              </a:rPr>
              <a:t>因为他诚实，所以他向精灵承认那不是他的斧子。</a:t>
            </a:r>
          </a:p>
        </p:txBody>
      </p:sp>
      <p:sp>
        <p:nvSpPr>
          <p:cNvPr id="13"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499191" y="1558424"/>
            <a:ext cx="8100279" cy="3970318"/>
          </a:xfrm>
          <a:prstGeom prst="rect">
            <a:avLst/>
          </a:prstGeom>
          <a:noFill/>
          <a:ln w="9525">
            <a:noFill/>
            <a:miter lim="800000"/>
          </a:ln>
          <a:effectLst/>
        </p:spPr>
        <p:txBody>
          <a:bodyPr wrap="square" anchor="ctr">
            <a:spAutoFit/>
          </a:bodyPr>
          <a:lstStyle/>
          <a:p>
            <a:pPr eaLnBrk="0" hangingPunct="0">
              <a:lnSpc>
                <a:spcPct val="150000"/>
              </a:lnSpc>
              <a:buFont typeface="Arial" panose="020B0604020202020204" pitchFamily="34" charset="0"/>
              <a:buNone/>
            </a:pPr>
            <a:r>
              <a:rPr lang="en-US" altLang="zh-CN" sz="2800" b="1" dirty="0" smtClean="0">
                <a:latin typeface="Times New Roman" panose="02020603050405020304" pitchFamily="18" charset="0"/>
                <a:cs typeface="Times New Roman" panose="02020603050405020304" pitchFamily="18" charset="0"/>
              </a:rPr>
              <a:t>The young man went straight to the office to admit his fault. </a:t>
            </a:r>
          </a:p>
          <a:p>
            <a:pPr eaLnBrk="0" hangingPunct="0">
              <a:lnSpc>
                <a:spcPct val="150000"/>
              </a:lnSpc>
              <a:buFont typeface="Arial" panose="020B0604020202020204" pitchFamily="34" charset="0"/>
              <a:buNone/>
            </a:pPr>
            <a:r>
              <a:rPr lang="zh-CN" altLang="en-US" sz="2800" b="1" dirty="0" smtClean="0">
                <a:latin typeface="Times New Roman" panose="02020603050405020304" pitchFamily="18" charset="0"/>
                <a:cs typeface="Times New Roman" panose="02020603050405020304" pitchFamily="18" charset="0"/>
              </a:rPr>
              <a:t>这个年轻人直接跑到办公室来承认错误。</a:t>
            </a:r>
          </a:p>
          <a:p>
            <a:pPr eaLnBrk="0" hangingPunct="0">
              <a:lnSpc>
                <a:spcPct val="150000"/>
              </a:lnSpc>
              <a:buFont typeface="Arial" panose="020B0604020202020204" pitchFamily="34" charset="0"/>
              <a:buNone/>
            </a:pPr>
            <a:r>
              <a:rPr lang="en-US" altLang="zh-CN" sz="2800" b="1" dirty="0" smtClean="0">
                <a:latin typeface="Times New Roman" panose="02020603050405020304" pitchFamily="18" charset="0"/>
                <a:cs typeface="Times New Roman" panose="02020603050405020304" pitchFamily="18" charset="0"/>
              </a:rPr>
              <a:t>He admitted taking the money but promised never to do it again. </a:t>
            </a:r>
          </a:p>
          <a:p>
            <a:pPr eaLnBrk="0" hangingPunct="0">
              <a:lnSpc>
                <a:spcPct val="150000"/>
              </a:lnSpc>
              <a:buFont typeface="Arial" panose="020B0604020202020204" pitchFamily="34" charset="0"/>
              <a:buNone/>
            </a:pPr>
            <a:r>
              <a:rPr lang="zh-CN" altLang="en-US" sz="2800" b="1" dirty="0" smtClean="0">
                <a:latin typeface="Times New Roman" panose="02020603050405020304" pitchFamily="18" charset="0"/>
                <a:cs typeface="Times New Roman" panose="02020603050405020304" pitchFamily="18" charset="0"/>
              </a:rPr>
              <a:t>他承认拿了钱，但他保证再也不做那样的事了。</a:t>
            </a:r>
          </a:p>
        </p:txBody>
      </p:sp>
      <p:sp>
        <p:nvSpPr>
          <p:cNvPr id="13"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p:nvPr/>
        </p:nvSpPr>
        <p:spPr>
          <a:xfrm>
            <a:off x="-28461" y="133725"/>
            <a:ext cx="824456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Lesson 21</a:t>
            </a:r>
            <a:r>
              <a:rPr lang="zh-CN" altLang="en-US" b="1" dirty="0" smtClean="0">
                <a:latin typeface="微软雅黑" panose="020B0503020204020204" charset="-122"/>
                <a:ea typeface="微软雅黑" panose="020B0503020204020204" charset="-122"/>
              </a:rPr>
              <a:t>　</a:t>
            </a:r>
            <a:r>
              <a:rPr lang="en-US" altLang="zh-CN" dirty="0" smtClean="0">
                <a:latin typeface="微软雅黑" panose="020B0503020204020204" charset="-122"/>
                <a:ea typeface="微软雅黑" panose="020B0503020204020204" charset="-122"/>
              </a:rPr>
              <a:t>The Fable of the Woodcutter</a:t>
            </a:r>
          </a:p>
        </p:txBody>
      </p:sp>
      <p:sp>
        <p:nvSpPr>
          <p:cNvPr id="5" name="Rectangle 14"/>
          <p:cNvSpPr>
            <a:spLocks noChangeArrowheads="1"/>
          </p:cNvSpPr>
          <p:nvPr/>
        </p:nvSpPr>
        <p:spPr bwMode="auto">
          <a:xfrm>
            <a:off x="472538" y="2843829"/>
            <a:ext cx="7696908" cy="1303177"/>
          </a:xfrm>
          <a:prstGeom prst="rect">
            <a:avLst/>
          </a:prstGeom>
          <a:noFill/>
          <a:ln w="9525">
            <a:noFill/>
            <a:miter lim="800000"/>
          </a:ln>
          <a:effectLst/>
        </p:spPr>
        <p:txBody>
          <a:bodyPr wrap="square" anchor="ctr">
            <a:spAutoFit/>
          </a:bodyPr>
          <a:lstStyle/>
          <a:p>
            <a:pPr eaLnBrk="0" hangingPunct="0">
              <a:lnSpc>
                <a:spcPct val="150000"/>
              </a:lnSpc>
              <a:buFont typeface="Arial" panose="020B0604020202020204" pitchFamily="34" charset="0"/>
              <a:buNone/>
            </a:pPr>
            <a:r>
              <a:rPr lang="en-US" altLang="zh-CN" sz="2800" b="1" dirty="0" smtClean="0">
                <a:solidFill>
                  <a:srgbClr val="ED9831"/>
                </a:solidFill>
                <a:latin typeface="Times New Roman" panose="02020603050405020304" pitchFamily="18" charset="0"/>
                <a:cs typeface="Times New Roman" panose="02020603050405020304" pitchFamily="18" charset="0"/>
              </a:rPr>
              <a:t>[</a:t>
            </a:r>
            <a:r>
              <a:rPr lang="zh-CN" altLang="en-US" sz="2800" b="1" dirty="0" smtClean="0">
                <a:solidFill>
                  <a:srgbClr val="ED9831"/>
                </a:solidFill>
                <a:latin typeface="Times New Roman" panose="02020603050405020304" pitchFamily="18" charset="0"/>
                <a:cs typeface="Times New Roman" panose="02020603050405020304" pitchFamily="18" charset="0"/>
              </a:rPr>
              <a:t>探究</a:t>
            </a:r>
            <a:r>
              <a:rPr lang="en-US" altLang="zh-CN" sz="2800" b="1" dirty="0" smtClean="0">
                <a:solidFill>
                  <a:srgbClr val="ED9831"/>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admit</a:t>
            </a:r>
            <a:r>
              <a:rPr lang="zh-CN" altLang="en-US" sz="2800" b="1" dirty="0" smtClean="0">
                <a:latin typeface="Times New Roman" panose="02020603050405020304" pitchFamily="18" charset="0"/>
                <a:cs typeface="Times New Roman" panose="02020603050405020304" pitchFamily="18" charset="0"/>
              </a:rPr>
              <a:t>意为“</a:t>
            </a:r>
            <a:r>
              <a:rPr lang="en-US" altLang="zh-CN" sz="2800" b="1" dirty="0" smtClean="0">
                <a:latin typeface="Times New Roman" panose="02020603050405020304" pitchFamily="18" charset="0"/>
                <a:cs typeface="Times New Roman" panose="02020603050405020304" pitchFamily="18" charset="0"/>
              </a:rPr>
              <a:t>___________”</a:t>
            </a:r>
            <a:r>
              <a:rPr lang="zh-CN" altLang="en-US" sz="2800" b="1" dirty="0" smtClean="0">
                <a:latin typeface="Times New Roman" panose="02020603050405020304" pitchFamily="18" charset="0"/>
                <a:cs typeface="Times New Roman" panose="02020603050405020304" pitchFamily="18" charset="0"/>
              </a:rPr>
              <a:t>，其过去式、过去分词均为</a:t>
            </a:r>
            <a:r>
              <a:rPr lang="en-US" altLang="zh-CN" sz="2800" b="1" dirty="0" smtClean="0">
                <a:latin typeface="Times New Roman" panose="02020603050405020304" pitchFamily="18" charset="0"/>
                <a:cs typeface="Times New Roman" panose="02020603050405020304" pitchFamily="18" charset="0"/>
              </a:rPr>
              <a:t>________</a:t>
            </a:r>
            <a:r>
              <a:rPr lang="zh-CN" altLang="en-US" sz="2800" b="1" dirty="0" smtClean="0">
                <a:latin typeface="Times New Roman" panose="02020603050405020304" pitchFamily="18" charset="0"/>
                <a:cs typeface="Times New Roman" panose="02020603050405020304" pitchFamily="18" charset="0"/>
              </a:rPr>
              <a:t>。</a:t>
            </a:r>
          </a:p>
        </p:txBody>
      </p:sp>
      <p:sp>
        <p:nvSpPr>
          <p:cNvPr id="8" name="Rectangle 53"/>
          <p:cNvSpPr>
            <a:spLocks noChangeArrowheads="1"/>
          </p:cNvSpPr>
          <p:nvPr/>
        </p:nvSpPr>
        <p:spPr bwMode="auto">
          <a:xfrm>
            <a:off x="3387079" y="2907390"/>
            <a:ext cx="2438367"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zh-CN" altLang="en-US" sz="2400" b="1" dirty="0" smtClean="0">
                <a:solidFill>
                  <a:srgbClr val="FF0000"/>
                </a:solidFill>
                <a:latin typeface="Times New Roman" panose="02020603050405020304" pitchFamily="18" charset="0"/>
                <a:cs typeface="Times New Roman" panose="02020603050405020304" pitchFamily="18" charset="0"/>
              </a:rPr>
              <a:t>承认， 赞同</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6" name="Rectangle 53"/>
          <p:cNvSpPr>
            <a:spLocks noChangeArrowheads="1"/>
          </p:cNvSpPr>
          <p:nvPr/>
        </p:nvSpPr>
        <p:spPr bwMode="auto">
          <a:xfrm>
            <a:off x="2499726" y="3531022"/>
            <a:ext cx="1959258" cy="461665"/>
          </a:xfrm>
          <a:prstGeom prst="rect">
            <a:avLst/>
          </a:prstGeom>
          <a:noFill/>
          <a:ln w="9525">
            <a:noFill/>
            <a:miter lim="800000"/>
          </a:ln>
        </p:spPr>
        <p:txBody>
          <a:bodyPr wrap="square" anchor="ctr">
            <a:spAutoFit/>
          </a:bodyPr>
          <a:lstStyle/>
          <a:p>
            <a:pPr indent="266700"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admitted</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8" grpId="0"/>
      <p:bldP spid="6" grpId="0"/>
    </p:bldLst>
  </p:timing>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1044</Words>
  <Application>Microsoft Office PowerPoint</Application>
  <PresentationFormat>全屏显示(4:3)</PresentationFormat>
  <Paragraphs>181</Paragraphs>
  <Slides>20</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仿宋</vt:lpstr>
      <vt:lpstr>黑体</vt:lpstr>
      <vt:lpstr>华文新魏</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2023-01-17T01:59:20Z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AA7724E11B7945BF9F221D585535DFF9</vt:lpwstr>
  </property>
  <property fmtid="{A09F084E-AD41-489F-8076-AA5BE3082BCA}" pid="100">
    <vt:ui4>5</vt:ui4>
  </property>
  <property fmtid="{64440492-4C8B-11D1-8B70-080036B11A03}" pid="11">
    <vt:lpwstr>www.2ppt.com-爱PPT提供资源下载</vt:lpwstr>
  </property>
</Properties>
</file>