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8"/>
  </p:notesMasterIdLst>
  <p:handoutMasterIdLst>
    <p:handoutMasterId r:id="rId39"/>
  </p:handoutMasterIdLst>
  <p:sldIdLst>
    <p:sldId id="292" r:id="rId6"/>
    <p:sldId id="323" r:id="rId7"/>
    <p:sldId id="258" r:id="rId8"/>
    <p:sldId id="260" r:id="rId9"/>
    <p:sldId id="324" r:id="rId10"/>
    <p:sldId id="325" r:id="rId11"/>
    <p:sldId id="326" r:id="rId12"/>
    <p:sldId id="269" r:id="rId13"/>
    <p:sldId id="316" r:id="rId14"/>
    <p:sldId id="327" r:id="rId15"/>
    <p:sldId id="272" r:id="rId16"/>
    <p:sldId id="317" r:id="rId17"/>
    <p:sldId id="328" r:id="rId18"/>
    <p:sldId id="329" r:id="rId19"/>
    <p:sldId id="300" r:id="rId20"/>
    <p:sldId id="284" r:id="rId21"/>
    <p:sldId id="330" r:id="rId22"/>
    <p:sldId id="294" r:id="rId23"/>
    <p:sldId id="312" r:id="rId24"/>
    <p:sldId id="313" r:id="rId25"/>
    <p:sldId id="270" r:id="rId26"/>
    <p:sldId id="274" r:id="rId27"/>
    <p:sldId id="301" r:id="rId28"/>
    <p:sldId id="318" r:id="rId29"/>
    <p:sldId id="314" r:id="rId30"/>
    <p:sldId id="302" r:id="rId31"/>
    <p:sldId id="286" r:id="rId32"/>
    <p:sldId id="304" r:id="rId33"/>
    <p:sldId id="332" r:id="rId34"/>
    <p:sldId id="276" r:id="rId35"/>
    <p:sldId id="333" r:id="rId36"/>
    <p:sldId id="334" r:id="rId37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60" autoAdjust="0"/>
    <p:restoredTop sz="90037" autoAdjust="0"/>
  </p:normalViewPr>
  <p:slideViewPr>
    <p:cSldViewPr snapToGrid="0" snapToObjects="1">
      <p:cViewPr>
        <p:scale>
          <a:sx n="100" d="100"/>
          <a:sy n="100" d="100"/>
        </p:scale>
        <p:origin x="-228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28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01D0350-931D-4718-B0AD-8E3A7547DCB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DFCCE5D-4FFE-4A0E-A0FA-4393389AC61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75520D5-BB4B-4E46-BC31-8AC20E19FA9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9340BB5-89E2-4CB2-8F77-957036278A0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excel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word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340BB5-89E2-4CB2-8F77-957036278A0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D9044B4-1F51-49DA-807C-A8A1FF4C811D}" type="slidenum">
              <a:rPr lang="zh-CN" altLang="en-US" smtClean="0">
                <a:latin typeface="Arial" panose="020B0604020202020204" pitchFamily="34" charset="0"/>
              </a:rPr>
              <a:t>24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B4E0-C003-4738-A262-E1E2BAEC64D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BEDD-FE9E-4723-A847-2CD80DE667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F7CF5-A5EA-4BA4-8FAE-16CC5C0D7E2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5E61-0AC6-47D5-AEF1-8B7EF56CA2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4795A-8ED3-43CD-9521-08AC90BA8B9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B614-327A-447D-A1B7-D795C1B782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20DF4-738B-4079-8B34-65B3C868BAB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89A6-FB5A-42FB-B565-9D92376AC0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90DD-A977-4A34-B4D4-7183B138DE1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EB2A-4A2D-482B-B634-1D6ADBEEB7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FF35-454B-4633-8C6D-696673ABF2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45D8-2449-4787-96A5-4AFE84A0C2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C925D-FF6A-45E5-93E2-AE9C6D567B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D5C6C-3868-44CB-B397-0BA45FC8C5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E43C2-D978-45AD-8D3A-40B9B91DFE3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14DA3-1540-4C8E-BA4C-9002C1A3A6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5C329-B2DC-4055-B9E5-AAB506FEEFD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B983-55A2-4AAC-B9ED-33370BF979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63B3-E2B1-4A7C-8043-5B6D5E62828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46F4-EEC3-4C6B-B5F1-16544C400C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4E19D-BDD7-44B1-91B7-15DEE377C5A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85FD6-F838-420E-A146-AB7E35AB4C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54E28-5D1C-4BAA-8914-14A9169EF5F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2850-0D31-461E-ABE1-96E6BD7688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2207A-7D96-4EA5-A6F5-C816ACE368B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E25F-CA68-430E-8D82-E7A7ADAB61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5531B-A5D7-4009-8FA2-2F001F3468F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10A0-FB39-4BA1-AE4C-72B99EEF84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C87E-054A-45AE-BE48-175D1843177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990D9-0B5A-4076-B505-BD5F8818F4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EBC4-2FF2-490E-BB06-C669354830E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FA8E-D5DF-46A0-A79D-93E5C3A949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321E0-BDC5-446A-BBCE-EE720E88617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B2B8-5A11-4219-AB5C-590B3ABCB2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1874C-621E-4AE4-A34E-E21627C24D9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7E5A-2B86-4385-AD20-EAA4C7F41C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4B41-9512-4649-B51A-D68CF418505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2EDC-7E64-47BE-B782-37FEB9D449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ECC6-639F-48EE-A949-0DB5E7EFAC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E261-A7BE-4470-987B-D127CE928E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FFD6-E288-4775-AC9C-DEAAFCCDB3A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E305-D00B-452B-955E-B9DFF3D82E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F016-04CD-40BA-BF42-CFDC2C371C4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F563-11F4-4C56-BAC6-90396606DA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BF04-3697-4443-870B-9FE26AFF490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6F456-874F-4651-B916-73CF284D30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66244-7740-47DE-95C1-6AB63625DAA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BCD8D-D3D5-4461-8412-F0EB7FB257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B4E9-C867-45CD-BBE9-5475519DB88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AC8AC-2459-437E-AF8B-B926411773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2E125-C52F-403E-94E5-C09F7299689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3FBFE-659C-421A-9E03-3389F49532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864C9-6658-4CBE-8226-55192C8C62D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E19E-2836-4911-89B3-B880B36FFA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E940-A377-4208-B8C8-B42CF24ACFC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64C6-A59F-4556-9A77-DFF08393F6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33EB-A501-4A2A-A2CC-C74DE034C9F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915F-065A-478A-9FD9-54212C0821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2EC3C-4427-4303-ACCC-A3962F3EE72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A331-CAF4-4B7A-A055-D05469CE6E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32AF4-7422-439F-8DDD-BD02FBEFF8F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E075-95A0-4BD8-B319-C3E76826143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BBC7-43B1-40FB-8EBA-EF6AC8E7E5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C5287-418D-4906-9DAB-269ABCF495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B3BF-18CC-4794-AEC0-4ACDFED6CF8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7960-7087-430B-B0A2-28861593F7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CE48E-3B7D-477D-A984-03EA44B49F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FF6F-C651-418D-88A9-97B48361E5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B57B-21FF-450E-955A-77EA1669874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8652-9433-4240-9A8C-13BEBE3444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8C3DD-F284-4469-8392-BBDF2DD482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18B5-1905-4D6A-8771-9A0B299796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DB832-E57D-4E76-93A6-765031DEC80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9D027-76CE-4702-8D39-3986138D94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93A21-3AB7-4FE1-8B67-1F5E6D2751C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04EF-CCB1-42AA-B49D-B8199477DA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AE4E-6D04-4DFA-87C7-A722EDFAA3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7518-E33D-4B39-95ED-8CC53055DD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71C6FEFE-3010-4169-B114-F3D11ED160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F156DD0-9445-4991-860D-CE41F7BD18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C3F961D9-A6D7-4B43-9B08-0FC290EDD5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40F23750-8479-4707-A5C4-8D5E4F7E04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2854CDC2-3D35-4634-B8DA-0D039744F2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7234-2404-44B0-BAF1-4C16AF146BD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9A85B-6DF6-4120-95EF-9EA7AB875C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2AC5828D-792A-4C5C-B2F9-E6698D856A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C8E4E95-7E08-4CA7-A42A-F638668BD0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36F4E228-6091-4C8F-9009-855B919AD7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3412D686-C68C-4AC4-A8B9-8031A17609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F34A90F-32B2-4F18-9185-0375648BFE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E8DF7213-7583-4046-8BB8-BF315407AB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D5A7-7198-4EE7-9BC2-95BAE378051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7CA21-D190-4889-A0DC-83C762F582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C2CC-7F9D-4069-978A-9747298299C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339CD-2041-40AF-AD1B-0393CE22AF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A8FB2-90A0-4AAC-8C41-654EBD8D11B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7361-D916-4C27-BE1B-F45A4EDC04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BBDB-52FD-4273-ADFC-777AB5FE79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D395C-CF67-424A-9F80-7FAE07381B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6369AFC-8B22-4D35-9337-77FD11D2B12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36E5D6-E8D5-4FAE-972A-BD28836D46F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B61E7B-5621-40B5-BD7F-AD512913F57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E191342-9ED5-4961-9E2B-E16688F1ED7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18988D6-AA87-4FF8-A8C8-41EB4B1413F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D26CA9-D1DE-458B-B0C7-6C50DC0A29A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F47F42-31E3-48A2-8943-07E30E23379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73328BE-17DD-492C-8DD4-E8683370507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B4D2F2-C961-49C5-B809-A474B7199F8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9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5"/>
          <p:cNvSpPr txBox="1">
            <a:spLocks noChangeArrowheads="1"/>
          </p:cNvSpPr>
          <p:nvPr/>
        </p:nvSpPr>
        <p:spPr bwMode="auto">
          <a:xfrm>
            <a:off x="4773" y="829731"/>
            <a:ext cx="9134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第三章</a:t>
            </a:r>
            <a:r>
              <a:rPr kumimoji="1"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  </a:t>
            </a:r>
            <a:r>
              <a:rPr kumimoji="1"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圆</a:t>
            </a:r>
          </a:p>
        </p:txBody>
      </p:sp>
      <p:sp>
        <p:nvSpPr>
          <p:cNvPr id="6148" name="文本框 6"/>
          <p:cNvSpPr txBox="1">
            <a:spLocks noChangeArrowheads="1"/>
          </p:cNvSpPr>
          <p:nvPr/>
        </p:nvSpPr>
        <p:spPr bwMode="auto">
          <a:xfrm>
            <a:off x="959486" y="2124635"/>
            <a:ext cx="480131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</a:t>
            </a:r>
            <a:r>
              <a:rPr kumimoji="1"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周角和圆心角的关系</a:t>
            </a:r>
            <a:endParaRPr kumimoji="1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38266" y="2930193"/>
            <a:ext cx="1601721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28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第</a:t>
            </a:r>
            <a:r>
              <a:rPr kumimoji="1" lang="en-US" altLang="zh-CN" sz="28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3</a:t>
            </a:r>
            <a:r>
              <a:rPr kumimoji="1" lang="zh-CN" altLang="en-US" sz="28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</a:t>
            </a:r>
            <a:r>
              <a:rPr kumimoji="1" lang="zh-CN" altLang="en-US" sz="2800" b="1" spc="3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时</a:t>
            </a:r>
            <a:endParaRPr kumimoji="1" lang="zh-CN" altLang="en-US" sz="2800" b="1" spc="3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42085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内容占位符 7"/>
          <p:cNvSpPr txBox="1">
            <a:spLocks noChangeArrowheads="1"/>
          </p:cNvSpPr>
          <p:nvPr/>
        </p:nvSpPr>
        <p:spPr bwMode="auto">
          <a:xfrm>
            <a:off x="1816100" y="1390650"/>
            <a:ext cx="6065838" cy="3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下列命题中，不正确的是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．矩形有一个外接圆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．弦的垂直平分线一定平分弦所对的弧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．菱形有一个外接圆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．任何一个三角形都有一个外接圆</a:t>
            </a:r>
          </a:p>
        </p:txBody>
      </p:sp>
      <p:sp>
        <p:nvSpPr>
          <p:cNvPr id="33" name="矩形 32"/>
          <p:cNvSpPr/>
          <p:nvPr/>
        </p:nvSpPr>
        <p:spPr>
          <a:xfrm>
            <a:off x="7499361" y="856062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8917" name="文本框 33"/>
          <p:cNvSpPr txBox="1">
            <a:spLocks noChangeArrowheads="1"/>
          </p:cNvSpPr>
          <p:nvPr/>
        </p:nvSpPr>
        <p:spPr bwMode="auto">
          <a:xfrm>
            <a:off x="7621598" y="856060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5" name="组合 4"/>
          <p:cNvGrpSpPr/>
          <p:nvPr/>
        </p:nvGrpSpPr>
        <p:grpSpPr bwMode="auto">
          <a:xfrm>
            <a:off x="1211263" y="1457330"/>
            <a:ext cx="500062" cy="461665"/>
            <a:chOff x="440330" y="1359711"/>
            <a:chExt cx="500063" cy="615157"/>
          </a:xfrm>
        </p:grpSpPr>
        <p:sp>
          <p:nvSpPr>
            <p:cNvPr id="3" name="矩形 2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38928" name="矩形 3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/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570549" y="1506146"/>
            <a:ext cx="509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3" name="文本框 48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39944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744543" y="1504950"/>
            <a:ext cx="58197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(1)如图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上的四点，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AC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的直径，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BCD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之间有什么关系？为什么？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(2)如图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的位置发生了变化，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∠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之间的关系 还成立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吗？为什么？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6423025" y="1409707"/>
            <a:ext cx="1760538" cy="1578840"/>
            <a:chOff x="6328171" y="2278938"/>
            <a:chExt cx="1760306" cy="2105507"/>
          </a:xfrm>
        </p:grpSpPr>
        <p:pic>
          <p:nvPicPr>
            <p:cNvPr id="39952" name="Picture 2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328171" y="2278938"/>
              <a:ext cx="1760306" cy="166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3" name="矩形 2"/>
            <p:cNvSpPr>
              <a:spLocks noChangeArrowheads="1"/>
            </p:cNvSpPr>
            <p:nvPr/>
          </p:nvSpPr>
          <p:spPr bwMode="auto">
            <a:xfrm>
              <a:off x="6922829" y="3850867"/>
              <a:ext cx="570915" cy="53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图</a:t>
              </a:r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600"/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6408738" y="2915846"/>
            <a:ext cx="1790700" cy="1628686"/>
            <a:chOff x="6298220" y="4224348"/>
            <a:chExt cx="1790257" cy="2170825"/>
          </a:xfrm>
        </p:grpSpPr>
        <p:pic>
          <p:nvPicPr>
            <p:cNvPr id="39950" name="Picture 2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298220" y="4224348"/>
              <a:ext cx="1790257" cy="1743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1" name="矩形 30"/>
            <p:cNvSpPr>
              <a:spLocks noChangeArrowheads="1"/>
            </p:cNvSpPr>
            <p:nvPr/>
          </p:nvSpPr>
          <p:spPr bwMode="auto">
            <a:xfrm>
              <a:off x="6964867" y="5861879"/>
              <a:ext cx="570849" cy="53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图</a:t>
              </a:r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3" name="组 26"/>
          <p:cNvGrpSpPr/>
          <p:nvPr/>
        </p:nvGrpSpPr>
        <p:grpSpPr bwMode="auto">
          <a:xfrm>
            <a:off x="3663950" y="1327552"/>
            <a:ext cx="1791946" cy="553998"/>
            <a:chOff x="3437515" y="1408557"/>
            <a:chExt cx="1792140" cy="738506"/>
          </a:xfrm>
        </p:grpSpPr>
        <p:sp>
          <p:nvSpPr>
            <p:cNvPr id="40978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687" cy="738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归   纳</a:t>
              </a:r>
            </a:p>
          </p:txBody>
        </p:sp>
        <p:pic>
          <p:nvPicPr>
            <p:cNvPr id="40979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矩形 28"/>
          <p:cNvSpPr/>
          <p:nvPr/>
        </p:nvSpPr>
        <p:spPr>
          <a:xfrm>
            <a:off x="7389813" y="856062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0967" name="文本框 37"/>
          <p:cNvSpPr txBox="1">
            <a:spLocks noChangeArrowheads="1"/>
          </p:cNvSpPr>
          <p:nvPr/>
        </p:nvSpPr>
        <p:spPr bwMode="auto">
          <a:xfrm>
            <a:off x="7512060" y="856060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grpSp>
        <p:nvGrpSpPr>
          <p:cNvPr id="40969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7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71" name="组 6"/>
          <p:cNvGrpSpPr/>
          <p:nvPr/>
        </p:nvGrpSpPr>
        <p:grpSpPr bwMode="auto">
          <a:xfrm>
            <a:off x="984259" y="1787129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47811" y="2694117"/>
            <a:ext cx="6099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推论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圆内接四边形的对角互补.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4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41992" name="文本框 48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sp>
        <p:nvSpPr>
          <p:cNvPr id="41994" name="TextBox 26"/>
          <p:cNvSpPr txBox="1">
            <a:spLocks noChangeArrowheads="1"/>
          </p:cNvSpPr>
          <p:nvPr/>
        </p:nvSpPr>
        <p:spPr bwMode="auto">
          <a:xfrm>
            <a:off x="1133486" y="1053704"/>
            <a:ext cx="67992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下面我们对它进行证明.</a:t>
            </a:r>
          </a:p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已知：如图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四边形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的内接四边形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求证：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BCD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180°，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180°.</a:t>
            </a:r>
          </a:p>
        </p:txBody>
      </p:sp>
      <p:pic>
        <p:nvPicPr>
          <p:cNvPr id="4199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76624" y="2808690"/>
            <a:ext cx="2390775" cy="174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4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4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43016" name="文本框 48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sp>
        <p:nvSpPr>
          <p:cNvPr id="43019" name="TextBox 26"/>
          <p:cNvSpPr txBox="1">
            <a:spLocks noChangeArrowheads="1"/>
          </p:cNvSpPr>
          <p:nvPr/>
        </p:nvSpPr>
        <p:spPr bwMode="auto">
          <a:xfrm>
            <a:off x="1133486" y="1044183"/>
            <a:ext cx="7115175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证明：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∵   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所对的圆心角之和为360°，</a:t>
            </a:r>
          </a:p>
          <a:p>
            <a:pPr>
              <a:lnSpc>
                <a:spcPct val="17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所对的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圆周角，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180°.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同理可证，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=180°.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020" name="Object 20"/>
          <p:cNvGraphicFramePr>
            <a:graphicFrameLocks noChangeAspect="1"/>
          </p:cNvGraphicFramePr>
          <p:nvPr/>
        </p:nvGraphicFramePr>
        <p:xfrm>
          <a:off x="2398713" y="1519243"/>
          <a:ext cx="698500" cy="30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Equation" r:id="rId5" imgW="368300" imgH="215900" progId="Equation.DSMT4">
                  <p:embed/>
                </p:oleObj>
              </mc:Choice>
              <mc:Fallback>
                <p:oleObj name="Equation" r:id="rId5" imgW="368300" imgH="2159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1519243"/>
                        <a:ext cx="698500" cy="307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1" name="Object 21"/>
          <p:cNvGraphicFramePr>
            <a:graphicFrameLocks noChangeAspect="1"/>
          </p:cNvGraphicFramePr>
          <p:nvPr/>
        </p:nvGraphicFramePr>
        <p:xfrm>
          <a:off x="3373438" y="1515667"/>
          <a:ext cx="698500" cy="3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Equation" r:id="rId7" imgW="368300" imgH="228600" progId="Equation.DSMT4">
                  <p:embed/>
                </p:oleObj>
              </mc:Choice>
              <mc:Fallback>
                <p:oleObj name="Equation" r:id="rId7" imgW="3683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1515667"/>
                        <a:ext cx="698500" cy="325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22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02050" y="3482584"/>
            <a:ext cx="1595438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23" name="Object 5"/>
          <p:cNvGraphicFramePr>
            <a:graphicFrameLocks noChangeAspect="1"/>
          </p:cNvGraphicFramePr>
          <p:nvPr/>
        </p:nvGraphicFramePr>
        <p:xfrm>
          <a:off x="5216525" y="1994303"/>
          <a:ext cx="698500" cy="30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Equation" r:id="rId10" imgW="368300" imgH="215900" progId="Equation.DSMT4">
                  <p:embed/>
                </p:oleObj>
              </mc:Choice>
              <mc:Fallback>
                <p:oleObj name="Equation" r:id="rId10" imgW="368300" imgH="215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5" y="1994303"/>
                        <a:ext cx="698500" cy="307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4" name="Object 6"/>
          <p:cNvGraphicFramePr>
            <a:graphicFrameLocks noChangeAspect="1"/>
          </p:cNvGraphicFramePr>
          <p:nvPr/>
        </p:nvGraphicFramePr>
        <p:xfrm>
          <a:off x="6173788" y="1999060"/>
          <a:ext cx="698500" cy="3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Equation" r:id="rId12" imgW="368300" imgH="228600" progId="Equation.DSMT4">
                  <p:embed/>
                </p:oleObj>
              </mc:Choice>
              <mc:Fallback>
                <p:oleObj name="Equation" r:id="rId12" imgW="3683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1999060"/>
                        <a:ext cx="698500" cy="325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4039" name="文本框 48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44040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Box 33"/>
          <p:cNvSpPr txBox="1">
            <a:spLocks noChangeArrowheads="1"/>
          </p:cNvSpPr>
          <p:nvPr/>
        </p:nvSpPr>
        <p:spPr bwMode="auto">
          <a:xfrm>
            <a:off x="1019186" y="850107"/>
            <a:ext cx="697706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如图，两圆相交于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两点，小圆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经过大圆的圆心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分别在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两圆上，若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100°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的度数为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35°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40°         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50°        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80°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3" name="矩形 2"/>
          <p:cNvSpPr>
            <a:spLocks noChangeArrowheads="1"/>
          </p:cNvSpPr>
          <p:nvPr/>
        </p:nvSpPr>
        <p:spPr bwMode="auto">
          <a:xfrm>
            <a:off x="441325" y="910834"/>
            <a:ext cx="609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/>
          </a:p>
        </p:txBody>
      </p: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957264" y="2651527"/>
            <a:ext cx="7705725" cy="256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要求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的度数，即需要求出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的度数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一条弧所对的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圆周角等于它所对的圆心角的一半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，这样就产生辅助线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，如图，连接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在小圆中，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是圆内接四边形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AOBD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ADB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的对角，因此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ADB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100°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80°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，所以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40°.</a:t>
            </a:r>
            <a:endParaRPr lang="zh-CN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5" name="矩形 6"/>
          <p:cNvSpPr>
            <a:spLocks noChangeArrowheads="1"/>
          </p:cNvSpPr>
          <p:nvPr/>
        </p:nvSpPr>
        <p:spPr bwMode="auto">
          <a:xfrm>
            <a:off x="287348" y="2714625"/>
            <a:ext cx="9589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/>
          </a:p>
        </p:txBody>
      </p:sp>
      <p:pic>
        <p:nvPicPr>
          <p:cNvPr id="44046" name="Picture 17" descr="A1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3450" y="1076325"/>
            <a:ext cx="2109788" cy="11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519488" y="2018115"/>
            <a:ext cx="3722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605463" y="4043362"/>
          <a:ext cx="3048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7" name="Equation" r:id="rId6" imgW="152400" imgH="405765" progId="Equation.DSMT4">
                  <p:embed/>
                </p:oleObj>
              </mc:Choice>
              <mc:Fallback>
                <p:oleObj name="Equation" r:id="rId6" imgW="152400" imgH="4057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4043362"/>
                        <a:ext cx="3048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内容占位符 7"/>
          <p:cNvSpPr txBox="1">
            <a:spLocks noChangeArrowheads="1"/>
          </p:cNvSpPr>
          <p:nvPr/>
        </p:nvSpPr>
        <p:spPr bwMode="auto">
          <a:xfrm>
            <a:off x="1528774" y="1191821"/>
            <a:ext cx="67659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在圆内接四边形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中，对角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的度数之比是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，求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的度数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796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5061" name="文本框 33"/>
          <p:cNvSpPr txBox="1">
            <a:spLocks noChangeArrowheads="1"/>
          </p:cNvSpPr>
          <p:nvPr/>
        </p:nvSpPr>
        <p:spPr bwMode="auto">
          <a:xfrm>
            <a:off x="7669223" y="796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8" name="组合 20"/>
          <p:cNvGrpSpPr/>
          <p:nvPr/>
        </p:nvGrpSpPr>
        <p:grpSpPr bwMode="auto">
          <a:xfrm>
            <a:off x="976313" y="1279927"/>
            <a:ext cx="500062" cy="461665"/>
            <a:chOff x="440330" y="1359711"/>
            <a:chExt cx="500063" cy="615157"/>
          </a:xfrm>
        </p:grpSpPr>
        <p:sp>
          <p:nvSpPr>
            <p:cNvPr id="22" name="矩形 21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5073" name="矩形 22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  <p:sp>
        <p:nvSpPr>
          <p:cNvPr id="26" name="TextBox 33"/>
          <p:cNvSpPr txBox="1">
            <a:spLocks noChangeArrowheads="1"/>
          </p:cNvSpPr>
          <p:nvPr/>
        </p:nvSpPr>
        <p:spPr bwMode="auto">
          <a:xfrm>
            <a:off x="1493838" y="2166938"/>
            <a:ext cx="4781550" cy="27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°.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180°.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5×20°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100°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6"/>
          <p:cNvSpPr>
            <a:spLocks noChangeArrowheads="1"/>
          </p:cNvSpPr>
          <p:nvPr/>
        </p:nvSpPr>
        <p:spPr bwMode="auto">
          <a:xfrm>
            <a:off x="1012836" y="2206233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内容占位符 7"/>
          <p:cNvSpPr txBox="1">
            <a:spLocks noChangeArrowheads="1"/>
          </p:cNvSpPr>
          <p:nvPr/>
        </p:nvSpPr>
        <p:spPr bwMode="auto">
          <a:xfrm>
            <a:off x="1339850" y="1132290"/>
            <a:ext cx="7202488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杭州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在圆内接四边形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中，若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70°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20°        B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30°        C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70°       D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110°</a:t>
            </a:r>
            <a:endParaRPr lang="zh-CN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下列命题：①圆内接平行四边形是矩形；②圆内接矩形是正方形；③圆内接菱形是正方形；④任意四边形一定有外接圆．其中真命题有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B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D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6085" name="文本框 33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92" name="组合 20"/>
          <p:cNvGrpSpPr/>
          <p:nvPr/>
        </p:nvGrpSpPr>
        <p:grpSpPr bwMode="auto">
          <a:xfrm>
            <a:off x="803286" y="1244204"/>
            <a:ext cx="500063" cy="461665"/>
            <a:chOff x="440330" y="1359711"/>
            <a:chExt cx="500063" cy="615157"/>
          </a:xfrm>
        </p:grpSpPr>
        <p:sp>
          <p:nvSpPr>
            <p:cNvPr id="22" name="矩形 21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6100" name="矩形 22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/>
            </a:p>
          </p:txBody>
        </p:sp>
      </p:grpSp>
      <p:grpSp>
        <p:nvGrpSpPr>
          <p:cNvPr id="46094" name="组合 20"/>
          <p:cNvGrpSpPr/>
          <p:nvPr/>
        </p:nvGrpSpPr>
        <p:grpSpPr bwMode="auto">
          <a:xfrm>
            <a:off x="749305" y="2563421"/>
            <a:ext cx="500063" cy="461665"/>
            <a:chOff x="440330" y="1359711"/>
            <a:chExt cx="500063" cy="615157"/>
          </a:xfrm>
        </p:grpSpPr>
        <p:sp>
          <p:nvSpPr>
            <p:cNvPr id="25" name="矩形 24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6098" name="矩形 22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/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793087" y="1660926"/>
            <a:ext cx="509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719774" y="3401621"/>
            <a:ext cx="509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7108" name="文本框 33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5" name="内容占位符 7"/>
          <p:cNvSpPr txBox="1">
            <a:spLocks noChangeArrowheads="1"/>
          </p:cNvSpPr>
          <p:nvPr/>
        </p:nvSpPr>
        <p:spPr bwMode="auto">
          <a:xfrm>
            <a:off x="1146186" y="1176338"/>
            <a:ext cx="7597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兰州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如图，四边形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内接于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，若四边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形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ABCO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是平行四边形，则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的大小为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45°     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50°     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60°     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75°</a:t>
            </a:r>
            <a:endParaRPr lang="zh-CN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16" name="组合 21"/>
          <p:cNvGrpSpPr/>
          <p:nvPr/>
        </p:nvGrpSpPr>
        <p:grpSpPr bwMode="auto">
          <a:xfrm>
            <a:off x="614363" y="1262066"/>
            <a:ext cx="500062" cy="461665"/>
            <a:chOff x="440330" y="1359711"/>
            <a:chExt cx="500063" cy="615157"/>
          </a:xfrm>
        </p:grpSpPr>
        <p:sp>
          <p:nvSpPr>
            <p:cNvPr id="23" name="矩形 22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7121" name="矩形 23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/>
            </a:p>
          </p:txBody>
        </p:sp>
      </p:grpSp>
      <p:pic>
        <p:nvPicPr>
          <p:cNvPr id="47117" name="Picture 19" descr="GG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73424" y="2364583"/>
            <a:ext cx="2497137" cy="175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65850" y="1762130"/>
            <a:ext cx="509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8132" name="文本框 33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内容占位符 7"/>
          <p:cNvSpPr txBox="1">
            <a:spLocks noChangeArrowheads="1"/>
          </p:cNvSpPr>
          <p:nvPr/>
        </p:nvSpPr>
        <p:spPr bwMode="auto">
          <a:xfrm>
            <a:off x="1098550" y="1140620"/>
            <a:ext cx="7246938" cy="325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如图，两圆相交于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两点，小圆经过大圆圆心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分别在两圆上，若∠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100°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的度数为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35°      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40°      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50°       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80°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140" name="组合 21"/>
          <p:cNvGrpSpPr/>
          <p:nvPr/>
        </p:nvGrpSpPr>
        <p:grpSpPr bwMode="auto">
          <a:xfrm>
            <a:off x="646113" y="1214443"/>
            <a:ext cx="500062" cy="461665"/>
            <a:chOff x="440330" y="1359711"/>
            <a:chExt cx="500063" cy="614761"/>
          </a:xfrm>
        </p:grpSpPr>
        <p:sp>
          <p:nvSpPr>
            <p:cNvPr id="23" name="矩形 22"/>
            <p:cNvSpPr/>
            <p:nvPr/>
          </p:nvSpPr>
          <p:spPr>
            <a:xfrm>
              <a:off x="440330" y="1359711"/>
              <a:ext cx="500063" cy="44551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8145" name="矩形 23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/>
            </a:p>
          </p:txBody>
        </p:sp>
      </p:grpSp>
      <p:pic>
        <p:nvPicPr>
          <p:cNvPr id="48142" name="Picture 17" descr="TH3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0474" y="2412206"/>
            <a:ext cx="2841625" cy="158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738449" y="2065740"/>
            <a:ext cx="509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AutoShape 2"/>
          <p:cNvSpPr>
            <a:spLocks noChangeArrowheads="1"/>
          </p:cNvSpPr>
          <p:nvPr/>
        </p:nvSpPr>
        <p:spPr bwMode="gray">
          <a:xfrm>
            <a:off x="1212861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7" name="AutoShape 11"/>
          <p:cNvSpPr>
            <a:spLocks noChangeArrowheads="1"/>
          </p:cNvSpPr>
          <p:nvPr/>
        </p:nvSpPr>
        <p:spPr bwMode="gray">
          <a:xfrm>
            <a:off x="863611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728" name="文本框 27"/>
          <p:cNvSpPr txBox="1">
            <a:spLocks noChangeArrowheads="1"/>
          </p:cNvSpPr>
          <p:nvPr/>
        </p:nvSpPr>
        <p:spPr bwMode="auto">
          <a:xfrm>
            <a:off x="1646238" y="1640687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76611" y="1622827"/>
            <a:ext cx="51720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zh-CN" sz="2400" b="1" dirty="0">
                <a:ea typeface="宋体" panose="02010600030101010101" pitchFamily="2" charset="-122"/>
              </a:rPr>
              <a:t>圆内接四边形</a:t>
            </a:r>
            <a:r>
              <a:rPr lang="zh-CN" altLang="en-US" sz="2400" b="1" dirty="0">
                <a:ea typeface="宋体" panose="02010600030101010101" pitchFamily="2" charset="-122"/>
              </a:rPr>
              <a:t>及其</a:t>
            </a:r>
            <a:r>
              <a:rPr lang="zh-CN" altLang="zh-CN" sz="2400" b="1" dirty="0">
                <a:ea typeface="宋体" panose="02010600030101010101" pitchFamily="2" charset="-122"/>
              </a:rPr>
              <a:t>对角</a:t>
            </a:r>
            <a:r>
              <a:rPr lang="zh-CN" altLang="en-US" sz="2400" b="1" dirty="0">
                <a:ea typeface="宋体" panose="02010600030101010101" pitchFamily="2" charset="-122"/>
              </a:rPr>
              <a:t>的性质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zh-CN" sz="2400" b="1" dirty="0">
                <a:ea typeface="宋体" panose="02010600030101010101" pitchFamily="2" charset="-122"/>
              </a:rPr>
              <a:t>圆内接四边形外角的</a:t>
            </a:r>
            <a:r>
              <a:rPr lang="zh-CN" altLang="en-US" sz="2400" b="1" dirty="0">
                <a:ea typeface="宋体" panose="02010600030101010101" pitchFamily="2" charset="-122"/>
              </a:rPr>
              <a:t>性质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30" name="AutoShape 2"/>
          <p:cNvSpPr>
            <a:spLocks noChangeArrowheads="1"/>
          </p:cNvSpPr>
          <p:nvPr/>
        </p:nvSpPr>
        <p:spPr bwMode="gray">
          <a:xfrm>
            <a:off x="1212861" y="2852739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gray">
          <a:xfrm>
            <a:off x="863611" y="2713435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732" name="文本框 36"/>
          <p:cNvSpPr txBox="1">
            <a:spLocks noChangeArrowheads="1"/>
          </p:cNvSpPr>
          <p:nvPr/>
        </p:nvSpPr>
        <p:spPr bwMode="auto">
          <a:xfrm>
            <a:off x="1646238" y="2795593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734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9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80" y="3358759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531394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358759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531394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86" y="3358759"/>
            <a:ext cx="1236663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531394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20" y="3669710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3" y="3669710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9156" name="文本框 33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内容占位符 7"/>
          <p:cNvSpPr txBox="1">
            <a:spLocks noChangeArrowheads="1"/>
          </p:cNvSpPr>
          <p:nvPr/>
        </p:nvSpPr>
        <p:spPr bwMode="auto">
          <a:xfrm>
            <a:off x="1098559" y="1234684"/>
            <a:ext cx="7370763" cy="426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龙东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的半径是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的弦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是弦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上的动点，且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1≤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≤2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，则弦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所对的圆周角的度数是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60°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120°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60°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120°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30°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150°</a:t>
            </a:r>
          </a:p>
        </p:txBody>
      </p:sp>
      <p:grpSp>
        <p:nvGrpSpPr>
          <p:cNvPr id="49164" name="组合 21"/>
          <p:cNvGrpSpPr/>
          <p:nvPr/>
        </p:nvGrpSpPr>
        <p:grpSpPr bwMode="auto">
          <a:xfrm>
            <a:off x="646113" y="1308502"/>
            <a:ext cx="500062" cy="461665"/>
            <a:chOff x="440330" y="1359711"/>
            <a:chExt cx="500063" cy="615157"/>
          </a:xfrm>
        </p:grpSpPr>
        <p:sp>
          <p:nvSpPr>
            <p:cNvPr id="23" name="矩形 22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9169" name="矩形 23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/>
            </a:p>
          </p:txBody>
        </p:sp>
      </p:grpSp>
      <p:pic>
        <p:nvPicPr>
          <p:cNvPr id="49166" name="Picture 19" descr="CD9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62474" y="2537228"/>
            <a:ext cx="2363787" cy="153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306766" y="2180040"/>
            <a:ext cx="509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gray">
          <a:xfrm flipH="1">
            <a:off x="2449513" y="1019175"/>
            <a:ext cx="4519612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0181" name="文本框 26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sp>
        <p:nvSpPr>
          <p:cNvPr id="50182" name="AutoShape 2"/>
          <p:cNvSpPr>
            <a:spLocks noChangeArrowheads="1"/>
          </p:cNvSpPr>
          <p:nvPr/>
        </p:nvSpPr>
        <p:spPr bwMode="gray">
          <a:xfrm flipH="1">
            <a:off x="850911" y="1019175"/>
            <a:ext cx="1793875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3" name="AutoShape 11"/>
          <p:cNvSpPr>
            <a:spLocks noChangeArrowheads="1"/>
          </p:cNvSpPr>
          <p:nvPr/>
        </p:nvSpPr>
        <p:spPr bwMode="gray">
          <a:xfrm>
            <a:off x="2157423" y="881065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50184" name="文本框 29"/>
          <p:cNvSpPr txBox="1">
            <a:spLocks noChangeArrowheads="1"/>
          </p:cNvSpPr>
          <p:nvPr/>
        </p:nvSpPr>
        <p:spPr bwMode="auto">
          <a:xfrm>
            <a:off x="963616" y="966793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知识点</a:t>
            </a:r>
            <a:endParaRPr kumimoji="1" lang="en-US" altLang="zh-CN" sz="2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 pitchFamily="34" charset="-122"/>
            </a:endParaRPr>
          </a:p>
        </p:txBody>
      </p:sp>
      <p:sp>
        <p:nvSpPr>
          <p:cNvPr id="50185" name="文本框 30"/>
          <p:cNvSpPr txBox="1">
            <a:spLocks noChangeArrowheads="1"/>
          </p:cNvSpPr>
          <p:nvPr/>
        </p:nvSpPr>
        <p:spPr bwMode="auto">
          <a:xfrm>
            <a:off x="2911476" y="984653"/>
            <a:ext cx="38699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圆内接四边形外角</a:t>
            </a:r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的性质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 pitchFamily="34" charset="-122"/>
            </a:endParaRP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图片 43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文本框 3"/>
          <p:cNvSpPr txBox="1">
            <a:spLocks noChangeArrowheads="1"/>
          </p:cNvSpPr>
          <p:nvPr/>
        </p:nvSpPr>
        <p:spPr bwMode="auto">
          <a:xfrm>
            <a:off x="738199" y="1654974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想一想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8349" y="1976443"/>
            <a:ext cx="76533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 ∠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DCE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是圆内接四边形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ABCD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的一个 外角，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DCE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的大小有什么关系？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596" name="Picture 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9239" y="3242072"/>
            <a:ext cx="21812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205" name="文本框 30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图片 37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TextBox 26"/>
          <p:cNvSpPr txBox="1">
            <a:spLocks noChangeArrowheads="1"/>
          </p:cNvSpPr>
          <p:nvPr/>
        </p:nvSpPr>
        <p:spPr bwMode="auto">
          <a:xfrm>
            <a:off x="1189038" y="2481268"/>
            <a:ext cx="7148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推论：</a:t>
            </a:r>
            <a:r>
              <a:rPr lang="zh-CN" altLang="zh-CN" sz="2400" b="1" dirty="0">
                <a:latin typeface="Arial" panose="020B0604020202020204" pitchFamily="34" charset="0"/>
              </a:rPr>
              <a:t>圆内接四边形的一个外角等于它的内对角．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内容占位符 7"/>
          <p:cNvSpPr txBox="1">
            <a:spLocks noChangeArrowheads="1"/>
          </p:cNvSpPr>
          <p:nvPr/>
        </p:nvSpPr>
        <p:spPr bwMode="auto">
          <a:xfrm>
            <a:off x="862013" y="890589"/>
            <a:ext cx="7720012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已知：如图，两个等圆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相交于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两点，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经过点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的直线与两圆分别交于点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，点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，经过点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的直线与两圆分别交于点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，点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，求证：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四边形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CEFD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是平行四边形；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                  .</a:t>
            </a:r>
            <a:endParaRPr lang="zh-CN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2230" name="文本框 30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236" name="对象 2"/>
          <p:cNvGraphicFramePr>
            <a:graphicFrameLocks noChangeAspect="1"/>
          </p:cNvGraphicFramePr>
          <p:nvPr/>
        </p:nvGraphicFramePr>
        <p:xfrm>
          <a:off x="1273175" y="2826544"/>
          <a:ext cx="1320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Equation" r:id="rId5" imgW="660400" imgH="228600" progId="Equation.DSMT4">
                  <p:embed/>
                </p:oleObj>
              </mc:Choice>
              <mc:Fallback>
                <p:oleObj name="Equation" r:id="rId5" imgW="660400" imgH="2286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2826544"/>
                        <a:ext cx="1320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7" name="矩形 26"/>
          <p:cNvSpPr>
            <a:spLocks noChangeArrowheads="1"/>
          </p:cNvSpPr>
          <p:nvPr/>
        </p:nvSpPr>
        <p:spPr bwMode="auto">
          <a:xfrm>
            <a:off x="301625" y="956077"/>
            <a:ext cx="647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000"/>
          </a:p>
        </p:txBody>
      </p:sp>
      <p:pic>
        <p:nvPicPr>
          <p:cNvPr id="52238" name="Picture 19" descr="A12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92474" y="2890843"/>
            <a:ext cx="3197225" cy="14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3253" name="文本框 30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图片 37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内容占位符 7"/>
          <p:cNvSpPr txBox="1">
            <a:spLocks noChangeArrowheads="1"/>
          </p:cNvSpPr>
          <p:nvPr/>
        </p:nvSpPr>
        <p:spPr bwMode="auto">
          <a:xfrm>
            <a:off x="1033463" y="1150145"/>
            <a:ext cx="73850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，需证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；连接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，由圆内接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四边形的性质，知：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，可得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，进而可得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由此得证．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由四边形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CEFD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是平行四边形，得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由于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是两个等圆，因此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0" name="矩形 4"/>
          <p:cNvSpPr>
            <a:spLocks noChangeArrowheads="1"/>
          </p:cNvSpPr>
          <p:nvPr/>
        </p:nvSpPr>
        <p:spPr bwMode="auto">
          <a:xfrm>
            <a:off x="233369" y="1250162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280150" y="3062287"/>
          <a:ext cx="1320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Equation" r:id="rId6" imgW="660400" imgH="228600" progId="Equation.DSMT4">
                  <p:embed/>
                </p:oleObj>
              </mc:Choice>
              <mc:Fallback>
                <p:oleObj name="Equation" r:id="rId6" imgW="660400" imgH="2286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3062287"/>
                        <a:ext cx="1320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4277" name="文本框 30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8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矩形 3"/>
          <p:cNvSpPr>
            <a:spLocks noChangeArrowheads="1"/>
          </p:cNvSpPr>
          <p:nvPr/>
        </p:nvSpPr>
        <p:spPr bwMode="auto">
          <a:xfrm>
            <a:off x="220673" y="989415"/>
            <a:ext cx="8803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解：</a:t>
            </a:r>
            <a:endParaRPr lang="zh-CN" altLang="en-US"/>
          </a:p>
        </p:txBody>
      </p:sp>
      <p:sp>
        <p:nvSpPr>
          <p:cNvPr id="27" name="内容占位符 7"/>
          <p:cNvSpPr txBox="1">
            <a:spLocks noChangeArrowheads="1"/>
          </p:cNvSpPr>
          <p:nvPr/>
        </p:nvSpPr>
        <p:spPr bwMode="auto">
          <a:xfrm>
            <a:off x="877899" y="989410"/>
            <a:ext cx="7997825" cy="36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，如图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∵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四边形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ABEC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的内接四边形，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四边形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ADFB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的内接四边形，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180°.∴∠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180°.∴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∴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四边形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CEFD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是平行四边形．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得：四边形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CEFD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是平行四边形，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∵⊙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是两个等圆，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∴                   . 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692275" y="4250531"/>
          <a:ext cx="1320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5" name="Equation" r:id="rId5" imgW="660400" imgH="228600" progId="Equation.DSMT4">
                  <p:embed/>
                </p:oleObj>
              </mc:Choice>
              <mc:Fallback>
                <p:oleObj name="Equation" r:id="rId5" imgW="660400" imgH="2286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250531"/>
                        <a:ext cx="1320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19" descr="A12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89628" y="2561035"/>
            <a:ext cx="2043113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299" name="组 23"/>
          <p:cNvGrpSpPr/>
          <p:nvPr/>
        </p:nvGrpSpPr>
        <p:grpSpPr bwMode="auto">
          <a:xfrm>
            <a:off x="3663951" y="1056089"/>
            <a:ext cx="1792188" cy="553998"/>
            <a:chOff x="3437515" y="1408557"/>
            <a:chExt cx="1791511" cy="738610"/>
          </a:xfrm>
        </p:grpSpPr>
        <p:sp>
          <p:nvSpPr>
            <p:cNvPr id="55313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55314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4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5306" name="文本框 45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55308" name="组 26"/>
          <p:cNvGrpSpPr/>
          <p:nvPr/>
        </p:nvGrpSpPr>
        <p:grpSpPr bwMode="auto">
          <a:xfrm>
            <a:off x="984259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42" name="TextBox 26"/>
          <p:cNvSpPr txBox="1">
            <a:spLocks noChangeArrowheads="1"/>
          </p:cNvSpPr>
          <p:nvPr/>
        </p:nvSpPr>
        <p:spPr bwMode="auto">
          <a:xfrm>
            <a:off x="989013" y="2012156"/>
            <a:ext cx="72310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连接两圆共同的弦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如本题中连接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是解答这类问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题的重要辅助线，它将两圆的有关角联系在一起，起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到一种桥梁作用．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324" name="文本框 33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1" name="内容占位符 7"/>
          <p:cNvSpPr txBox="1">
            <a:spLocks noChangeArrowheads="1"/>
          </p:cNvSpPr>
          <p:nvPr/>
        </p:nvSpPr>
        <p:spPr bwMode="auto">
          <a:xfrm>
            <a:off x="1085850" y="1265635"/>
            <a:ext cx="730408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如图，四边形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是圆内接四边形，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延长线上一点，若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105°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DCE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grpSp>
        <p:nvGrpSpPr>
          <p:cNvPr id="56332" name="组合 21"/>
          <p:cNvGrpSpPr/>
          <p:nvPr/>
        </p:nvGrpSpPr>
        <p:grpSpPr bwMode="auto">
          <a:xfrm>
            <a:off x="566738" y="1332315"/>
            <a:ext cx="500062" cy="461665"/>
            <a:chOff x="440330" y="1359711"/>
            <a:chExt cx="500063" cy="615157"/>
          </a:xfrm>
        </p:grpSpPr>
        <p:sp>
          <p:nvSpPr>
            <p:cNvPr id="23" name="矩形 22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56337" name="矩形 23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  <p:pic>
        <p:nvPicPr>
          <p:cNvPr id="56333" name="Picture 17" descr="SA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89136" y="2595563"/>
            <a:ext cx="2817813" cy="16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34200" y="1738318"/>
            <a:ext cx="1104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105°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7348" name="文本框 33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内容占位符 7"/>
          <p:cNvSpPr txBox="1">
            <a:spLocks noChangeArrowheads="1"/>
          </p:cNvSpPr>
          <p:nvPr/>
        </p:nvSpPr>
        <p:spPr bwMode="auto">
          <a:xfrm>
            <a:off x="1098550" y="1107283"/>
            <a:ext cx="7246938" cy="269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如图，四边形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的内接四边形，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延长线上一点，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CBE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40°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AOC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20°      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40°      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80°       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100°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356" name="组合 23"/>
          <p:cNvGrpSpPr/>
          <p:nvPr/>
        </p:nvGrpSpPr>
        <p:grpSpPr bwMode="auto">
          <a:xfrm>
            <a:off x="614363" y="1178724"/>
            <a:ext cx="500062" cy="461665"/>
            <a:chOff x="440330" y="1359711"/>
            <a:chExt cx="500063" cy="615157"/>
          </a:xfrm>
        </p:grpSpPr>
        <p:sp>
          <p:nvSpPr>
            <p:cNvPr id="25" name="矩形 24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57361" name="矩形 25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/>
            </a:p>
          </p:txBody>
        </p:sp>
      </p:grpSp>
      <p:pic>
        <p:nvPicPr>
          <p:cNvPr id="57357" name="Picture 19" descr="SA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89313" y="2140745"/>
            <a:ext cx="2679700" cy="177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296150" y="1631162"/>
            <a:ext cx="552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8372" name="文本框 33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9" name="内容占位符 7"/>
          <p:cNvSpPr txBox="1">
            <a:spLocks noChangeArrowheads="1"/>
          </p:cNvSpPr>
          <p:nvPr/>
        </p:nvSpPr>
        <p:spPr bwMode="auto">
          <a:xfrm>
            <a:off x="1098561" y="1107287"/>
            <a:ext cx="7377113" cy="426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潍坊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如图，四边形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为⊙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的内接四边形，延长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相交于点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，垂足为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，连接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50°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的度数为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50°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60°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80°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85°</a:t>
            </a:r>
          </a:p>
        </p:txBody>
      </p:sp>
      <p:grpSp>
        <p:nvGrpSpPr>
          <p:cNvPr id="58380" name="组合 23"/>
          <p:cNvGrpSpPr/>
          <p:nvPr/>
        </p:nvGrpSpPr>
        <p:grpSpPr bwMode="auto">
          <a:xfrm>
            <a:off x="614363" y="1178724"/>
            <a:ext cx="500062" cy="461665"/>
            <a:chOff x="440330" y="1359711"/>
            <a:chExt cx="500063" cy="615157"/>
          </a:xfrm>
        </p:grpSpPr>
        <p:sp>
          <p:nvSpPr>
            <p:cNvPr id="25" name="矩形 24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58385" name="矩形 25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/>
            </a:p>
          </p:txBody>
        </p:sp>
      </p:grpSp>
      <p:pic>
        <p:nvPicPr>
          <p:cNvPr id="58382" name="Picture 2" descr="TQ5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05195" y="2584852"/>
            <a:ext cx="3405187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453318" y="2045499"/>
            <a:ext cx="554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9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1146175" y="1669257"/>
            <a:ext cx="6904038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前边我学习了圆的内接三角形，圆的内接三角形有哪些性质呢？今天我们探究的圆的内接四边形的性质，我们根据圆内接三角形的定义，想一想如何给圆内接四边形下定义呢？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9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内容占位符 7"/>
          <p:cNvSpPr txBox="1">
            <a:spLocks noChangeArrowheads="1"/>
          </p:cNvSpPr>
          <p:nvPr/>
        </p:nvSpPr>
        <p:spPr bwMode="auto">
          <a:xfrm>
            <a:off x="990600" y="2062168"/>
            <a:ext cx="7507288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圆内接四边形的角的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两种关系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对角互补，若四边形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的内接四边形，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180°.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任一外角与其相邻的内角的对角相等，简称圆内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接四边形的外角等于其内对角．</a:t>
            </a:r>
            <a:endParaRPr lang="zh-CN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3" name="AutoShape 2"/>
          <p:cNvSpPr>
            <a:spLocks noChangeArrowheads="1"/>
          </p:cNvSpPr>
          <p:nvPr/>
        </p:nvSpPr>
        <p:spPr bwMode="gray">
          <a:xfrm>
            <a:off x="1349386" y="1487091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04" name="AutoShape 11"/>
          <p:cNvSpPr>
            <a:spLocks noChangeArrowheads="1"/>
          </p:cNvSpPr>
          <p:nvPr/>
        </p:nvSpPr>
        <p:spPr bwMode="gray">
          <a:xfrm>
            <a:off x="960439" y="1360885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9405" name="文本框 27"/>
          <p:cNvSpPr txBox="1">
            <a:spLocks noChangeArrowheads="1"/>
          </p:cNvSpPr>
          <p:nvPr/>
        </p:nvSpPr>
        <p:spPr bwMode="auto">
          <a:xfrm>
            <a:off x="1782763" y="1468046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1191"/>
            <a:ext cx="9144000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文本框 2"/>
          <p:cNvSpPr txBox="1">
            <a:spLocks noChangeArrowheads="1"/>
          </p:cNvSpPr>
          <p:nvPr/>
        </p:nvSpPr>
        <p:spPr bwMode="auto">
          <a:xfrm>
            <a:off x="646117" y="1704975"/>
            <a:ext cx="81819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已知△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内接于⊙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OD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⊥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AC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于点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，如果∠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COD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32°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，那么∠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的度数为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16°                          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　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32°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　 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16°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164°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　              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32°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148°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6124" y="3714756"/>
            <a:ext cx="51403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易错点：</a:t>
            </a:r>
            <a:r>
              <a:rPr lang="zh-CN" altLang="en-US" sz="2400" b="1" noProof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画图时考虑不全而漏解</a:t>
            </a:r>
            <a:endParaRPr lang="zh-CN" altLang="en-US" sz="2400" b="1" noProof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0426" name="AutoShape 2"/>
          <p:cNvSpPr>
            <a:spLocks noChangeArrowheads="1"/>
          </p:cNvSpPr>
          <p:nvPr/>
        </p:nvSpPr>
        <p:spPr bwMode="gray">
          <a:xfrm>
            <a:off x="1022356" y="1163241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0427" name="AutoShape 11"/>
          <p:cNvSpPr>
            <a:spLocks noChangeArrowheads="1"/>
          </p:cNvSpPr>
          <p:nvPr/>
        </p:nvSpPr>
        <p:spPr bwMode="gray">
          <a:xfrm>
            <a:off x="673111" y="1023940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60428" name="文本框 27"/>
          <p:cNvSpPr txBox="1">
            <a:spLocks noChangeArrowheads="1"/>
          </p:cNvSpPr>
          <p:nvPr/>
        </p:nvSpPr>
        <p:spPr bwMode="auto">
          <a:xfrm>
            <a:off x="1455738" y="1120384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易错小结</a:t>
            </a:r>
          </a:p>
        </p:txBody>
      </p:sp>
      <p:sp>
        <p:nvSpPr>
          <p:cNvPr id="25" name="文本框 3"/>
          <p:cNvSpPr txBox="1">
            <a:spLocks noChangeArrowheads="1"/>
          </p:cNvSpPr>
          <p:nvPr/>
        </p:nvSpPr>
        <p:spPr bwMode="auto">
          <a:xfrm>
            <a:off x="4248150" y="2128838"/>
            <a:ext cx="73818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505" indent="-35750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"/>
            <a:ext cx="9144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3" descr="点拨d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6924" y="1710934"/>
            <a:ext cx="7845425" cy="18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041400" y="1841898"/>
            <a:ext cx="71945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可能在弦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所对的优弧上，也可能在弦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所对的劣弧上．本题没有给出图形，其易错之处在于画图时考虑不全而漏解．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51" name="Picture 2" descr="点拨d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199" y="1300168"/>
            <a:ext cx="854075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gray">
          <a:xfrm flipH="1">
            <a:off x="2428886" y="1529955"/>
            <a:ext cx="4760913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2771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2"/>
          <p:cNvSpPr>
            <a:spLocks noChangeArrowheads="1"/>
          </p:cNvSpPr>
          <p:nvPr/>
        </p:nvSpPr>
        <p:spPr bwMode="gray">
          <a:xfrm flipH="1">
            <a:off x="792163" y="1518048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4" name="AutoShape 11"/>
          <p:cNvSpPr>
            <a:spLocks noChangeArrowheads="1"/>
          </p:cNvSpPr>
          <p:nvPr/>
        </p:nvSpPr>
        <p:spPr bwMode="gray">
          <a:xfrm>
            <a:off x="2097094" y="137874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2775" name="文本框 27"/>
          <p:cNvSpPr txBox="1">
            <a:spLocks noChangeArrowheads="1"/>
          </p:cNvSpPr>
          <p:nvPr/>
        </p:nvSpPr>
        <p:spPr bwMode="auto">
          <a:xfrm>
            <a:off x="904886" y="1477571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知识点</a:t>
            </a:r>
          </a:p>
        </p:txBody>
      </p:sp>
      <p:sp>
        <p:nvSpPr>
          <p:cNvPr id="32776" name="文本框 28"/>
          <p:cNvSpPr txBox="1">
            <a:spLocks noChangeArrowheads="1"/>
          </p:cNvSpPr>
          <p:nvPr/>
        </p:nvSpPr>
        <p:spPr bwMode="auto">
          <a:xfrm>
            <a:off x="2844800" y="1489477"/>
            <a:ext cx="4344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圆内接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边形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及其对角的性质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8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9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2783" name="文本框 22"/>
          <p:cNvSpPr txBox="1">
            <a:spLocks noChangeArrowheads="1"/>
          </p:cNvSpPr>
          <p:nvPr/>
        </p:nvSpPr>
        <p:spPr bwMode="auto">
          <a:xfrm>
            <a:off x="7669223" y="1177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28" name="内容占位符 7"/>
          <p:cNvSpPr txBox="1">
            <a:spLocks noChangeArrowheads="1"/>
          </p:cNvSpPr>
          <p:nvPr/>
        </p:nvSpPr>
        <p:spPr bwMode="auto">
          <a:xfrm>
            <a:off x="822327" y="2075265"/>
            <a:ext cx="754062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圆内接多边形：在圆内相异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个点，按顺（或逆）时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针的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方向连接相邻的各点，可形成一个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边形，此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边形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叫作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此圆的圆内接多边形，此圆为多边形的外接圆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圆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心为此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边形的外心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外心到圆内接多边形各顶点的距离皆等长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即外接圆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的半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径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7435856" y="1012036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3801" name="文本框 22"/>
          <p:cNvSpPr txBox="1">
            <a:spLocks noChangeArrowheads="1"/>
          </p:cNvSpPr>
          <p:nvPr/>
        </p:nvSpPr>
        <p:spPr bwMode="auto">
          <a:xfrm>
            <a:off x="7558099" y="1012031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11" y="3237310"/>
            <a:ext cx="1992313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Box 28"/>
          <p:cNvSpPr txBox="1">
            <a:spLocks noChangeArrowheads="1"/>
          </p:cNvSpPr>
          <p:nvPr/>
        </p:nvSpPr>
        <p:spPr bwMode="auto">
          <a:xfrm>
            <a:off x="695336" y="1012036"/>
            <a:ext cx="743267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下面，我们探究四边形与圆的关系.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四个顶点都在同一个圆上的四边形叫做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圆内接四边形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，这个圆叫做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四边形的外接圆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如图，四边形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的内接四边形，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为四边形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的外接圆.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4822" name="文本框 37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34824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82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93925" y="1438275"/>
            <a:ext cx="5257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0000"/>
                </a:solidFill>
              </a:rPr>
              <a:t>四个顶点都在同一个圆上的四边形叫</a:t>
            </a:r>
            <a:endParaRPr lang="en-US" altLang="zh-CN" sz="24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0000"/>
                </a:solidFill>
              </a:rPr>
              <a:t>做圆内接四边形，这个圆叫做四边形</a:t>
            </a:r>
            <a:endParaRPr lang="en-US" altLang="zh-CN" sz="24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0000"/>
                </a:solidFill>
              </a:rPr>
              <a:t>的外接圆．</a:t>
            </a:r>
            <a:endParaRPr lang="zh-CN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8" name="矩形 2"/>
          <p:cNvSpPr>
            <a:spLocks noChangeArrowheads="1"/>
          </p:cNvSpPr>
          <p:nvPr/>
        </p:nvSpPr>
        <p:spPr bwMode="auto">
          <a:xfrm>
            <a:off x="1077915" y="1509718"/>
            <a:ext cx="803425" cy="461665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定义</a:t>
            </a:r>
            <a:endParaRPr lang="zh-CN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内容占位符 7"/>
          <p:cNvSpPr txBox="1">
            <a:spLocks noChangeArrowheads="1"/>
          </p:cNvSpPr>
          <p:nvPr/>
        </p:nvSpPr>
        <p:spPr bwMode="auto">
          <a:xfrm>
            <a:off x="1670061" y="1019176"/>
            <a:ext cx="674846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如果圆内接四边形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的对角线交点恰好是该圆的圆心，则四边形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一定是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)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平行四边形      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矩形      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菱形      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正方形</a:t>
            </a:r>
            <a:endParaRPr lang="zh-CN" altLang="zh-CN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5845" name="文本框 23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矩形 2"/>
          <p:cNvSpPr>
            <a:spLocks noChangeArrowheads="1"/>
          </p:cNvSpPr>
          <p:nvPr/>
        </p:nvSpPr>
        <p:spPr bwMode="auto">
          <a:xfrm>
            <a:off x="938214" y="1060852"/>
            <a:ext cx="647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38217" y="2139554"/>
            <a:ext cx="761523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由圆内接四边形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的对角线交点恰好是该圆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的圆心，根据直径所对的圆周角是直角，可求得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四边形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的四个内角都是直角，即可判定四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边形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一定是矩形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圆内接四边形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的对角线交点恰好是该圆的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圆心，∴∠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=90°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∴四边形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一定是矩形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故选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94991" y="1413165"/>
            <a:ext cx="509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内容占位符 7"/>
          <p:cNvSpPr txBox="1">
            <a:spLocks noChangeArrowheads="1"/>
          </p:cNvSpPr>
          <p:nvPr/>
        </p:nvSpPr>
        <p:spPr bwMode="auto">
          <a:xfrm>
            <a:off x="1533528" y="1308497"/>
            <a:ext cx="64865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下列说法正确的是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．在圆内部的多边形叫做圆内接多边形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．过四边形的四个顶点的圆叫做这个四边形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的外接圆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．任意一个四边形都有外接圆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．一个圆只有唯一一个内接四边形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86796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6869" name="文本框 33"/>
          <p:cNvSpPr txBox="1">
            <a:spLocks noChangeArrowheads="1"/>
          </p:cNvSpPr>
          <p:nvPr/>
        </p:nvSpPr>
        <p:spPr bwMode="auto">
          <a:xfrm>
            <a:off x="7669223" y="867966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6" name="组合 4"/>
          <p:cNvGrpSpPr/>
          <p:nvPr/>
        </p:nvGrpSpPr>
        <p:grpSpPr bwMode="auto">
          <a:xfrm>
            <a:off x="1085861" y="1387083"/>
            <a:ext cx="500063" cy="461665"/>
            <a:chOff x="440330" y="1359711"/>
            <a:chExt cx="500063" cy="615157"/>
          </a:xfrm>
        </p:grpSpPr>
        <p:sp>
          <p:nvSpPr>
            <p:cNvPr id="3" name="矩形 2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36880" name="矩形 3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346575" y="1422802"/>
            <a:ext cx="509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内容占位符 7"/>
          <p:cNvSpPr txBox="1">
            <a:spLocks noChangeArrowheads="1"/>
          </p:cNvSpPr>
          <p:nvPr/>
        </p:nvSpPr>
        <p:spPr bwMode="auto">
          <a:xfrm>
            <a:off x="1643064" y="1189435"/>
            <a:ext cx="6065837" cy="3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下列多边形中一定有外接圆的是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．三角形　　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．四边形　　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．五边形　　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．六边形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4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7893" name="文本框 33"/>
          <p:cNvSpPr txBox="1">
            <a:spLocks noChangeArrowheads="1"/>
          </p:cNvSpPr>
          <p:nvPr/>
        </p:nvSpPr>
        <p:spPr bwMode="auto">
          <a:xfrm>
            <a:off x="766922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01" name="组合 4"/>
          <p:cNvGrpSpPr/>
          <p:nvPr/>
        </p:nvGrpSpPr>
        <p:grpSpPr bwMode="auto">
          <a:xfrm>
            <a:off x="1038229" y="1256111"/>
            <a:ext cx="500063" cy="461665"/>
            <a:chOff x="440330" y="1359711"/>
            <a:chExt cx="500063" cy="615157"/>
          </a:xfrm>
        </p:grpSpPr>
        <p:sp>
          <p:nvSpPr>
            <p:cNvPr id="3" name="矩形 2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37904" name="矩形 3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/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02375" y="1297787"/>
            <a:ext cx="509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</a:spPr>
      <a:bodyPr>
        <a:spAutoFit/>
      </a:bodyPr>
      <a:lstStyle>
        <a:defPPr>
          <a:lnSpc>
            <a:spcPct val="150000"/>
          </a:lnSpc>
          <a:buNone/>
          <a:defRPr sz="2400" b="1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1892</Words>
  <Application>Microsoft Office PowerPoint</Application>
  <PresentationFormat>全屏显示(16:9)</PresentationFormat>
  <Paragraphs>236</Paragraphs>
  <Slides>32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1" baseType="lpstr">
      <vt:lpstr>Adobe 黑体 Std R</vt:lpstr>
      <vt:lpstr>Adobe 楷体 Std R</vt:lpstr>
      <vt:lpstr>Gulim</vt:lpstr>
      <vt:lpstr>黑体</vt:lpstr>
      <vt:lpstr>华文楷体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1_Office 主题</vt:lpstr>
      <vt:lpstr>2_Office 主题</vt:lpstr>
      <vt:lpstr>3_Office 主题</vt:lpstr>
      <vt:lpstr>4_Office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2023-01-17T01:59:27Z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03B843EBD8684399972410DAFF54B506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