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</p:sldIdLst>
  <p:sldSz cx="9144000" cy="5143500" type="screen16x9"/>
  <p:notesSz cx="6858000" cy="9144000"/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FFFFF"/>
    <a:srgbClr val="FFCCCC"/>
    <a:srgbClr val="FFCCFF"/>
    <a:srgbClr val="00CCFF"/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46"/>
    <p:restoredTop sz="94660"/>
  </p:normalViewPr>
  <p:slideViewPr>
    <p:cSldViewPr snapToGrid="0" showGuides="1">
      <p:cViewPr>
        <p:scale>
          <a:sx n="140" d="100"/>
          <a:sy n="140" d="100"/>
        </p:scale>
        <p:origin x="-804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41" d="100"/>
        <a:sy n="41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AE35AF-8558-4E59-866E-86217418EA5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‹#›</a:t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/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900113" y="2578100"/>
            <a:ext cx="74882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矩形 7"/>
          <p:cNvSpPr/>
          <p:nvPr/>
        </p:nvSpPr>
        <p:spPr>
          <a:xfrm>
            <a:off x="866775" y="793750"/>
            <a:ext cx="7410450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None/>
            </a:pP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Unit 5</a:t>
            </a:r>
          </a:p>
          <a:p>
            <a:pPr algn="ctr" eaLnBrk="1" hangingPunct="1">
              <a:buNone/>
            </a:pP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Why do you like pandas?</a:t>
            </a:r>
            <a:endParaRPr lang="zh-CN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6" name="矩形 8"/>
          <p:cNvSpPr/>
          <p:nvPr/>
        </p:nvSpPr>
        <p:spPr>
          <a:xfrm>
            <a:off x="1839913" y="2805113"/>
            <a:ext cx="54641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Section B 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第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课时</a:t>
            </a:r>
            <a:endParaRPr lang="zh-CN" alt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4062413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63" y="682625"/>
            <a:ext cx="5246688" cy="3968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>
                <a:latin typeface="+mj-lt"/>
                <a:ea typeface="宋体" panose="02010600030101010101" pitchFamily="2" charset="-122"/>
                <a:cs typeface="+mn-cs"/>
              </a:rPr>
              <a:t>________________________________________________________________________________________________________________________________________________________________________</a:t>
            </a:r>
            <a:endParaRPr kumimoji="0" lang="zh-CN" altLang="en-US" sz="2800" b="1" kern="1200" cap="none" spc="0" normalizeH="0" baseline="0" noProof="0" dirty="0"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63938" y="627063"/>
            <a:ext cx="5187950" cy="3970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My favourite animal is a panda in the Beijing Zoo. I call her Beibei. She is black and white. She is five years old. She is very big. She looks very cute but kind of shy. I like her very much. </a:t>
            </a:r>
          </a:p>
        </p:txBody>
      </p:sp>
      <p:pic>
        <p:nvPicPr>
          <p:cNvPr id="22532" name="Picture 6" descr="110720230344ebd44f8027850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13" y="1365250"/>
            <a:ext cx="3100387" cy="2497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TextBox 6"/>
          <p:cNvSpPr txBox="1"/>
          <p:nvPr/>
        </p:nvSpPr>
        <p:spPr>
          <a:xfrm>
            <a:off x="311150" y="601663"/>
            <a:ext cx="192881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佳作欣赏：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701800" y="731838"/>
            <a:ext cx="5759450" cy="812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30000"/>
              </a:lnSpc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Animals are our friends.</a:t>
            </a:r>
          </a:p>
        </p:txBody>
      </p:sp>
      <p:sp>
        <p:nvSpPr>
          <p:cNvPr id="3" name="Rectangle 4"/>
          <p:cNvSpPr/>
          <p:nvPr/>
        </p:nvSpPr>
        <p:spPr>
          <a:xfrm>
            <a:off x="836613" y="1779588"/>
            <a:ext cx="7489825" cy="22526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30000"/>
              </a:lnSpc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We live (</a:t>
            </a:r>
            <a:r>
              <a:rPr lang="zh-CN" altLang="en-US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居住</a:t>
            </a:r>
            <a:r>
              <a:rPr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 in the same(</a:t>
            </a:r>
            <a:r>
              <a:rPr lang="zh-CN" altLang="en-US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相同</a:t>
            </a:r>
            <a:r>
              <a:rPr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 small world(</a:t>
            </a:r>
            <a:r>
              <a:rPr lang="zh-CN" altLang="en-US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世界</a:t>
            </a:r>
            <a:r>
              <a:rPr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). To love animals  is to love ourselves(</a:t>
            </a:r>
            <a:r>
              <a:rPr lang="zh-CN" altLang="en-US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我们自己</a:t>
            </a:r>
            <a:r>
              <a:rPr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3"/>
          <p:cNvSpPr>
            <a:spLocks noTextEdit="1"/>
          </p:cNvSpPr>
          <p:nvPr/>
        </p:nvSpPr>
        <p:spPr>
          <a:xfrm>
            <a:off x="1042988" y="1635125"/>
            <a:ext cx="7058025" cy="1522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Animals are our friends, </a:t>
            </a:r>
          </a:p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we should protect them.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组合 4"/>
          <p:cNvGrpSpPr/>
          <p:nvPr/>
        </p:nvGrpSpPr>
        <p:grpSpPr>
          <a:xfrm>
            <a:off x="549275" y="284163"/>
            <a:ext cx="2530475" cy="584200"/>
            <a:chOff x="449580" y="525692"/>
            <a:chExt cx="643087" cy="584775"/>
          </a:xfrm>
        </p:grpSpPr>
        <p:sp>
          <p:nvSpPr>
            <p:cNvPr id="3" name="椭圆 2"/>
            <p:cNvSpPr/>
            <p:nvPr/>
          </p:nvSpPr>
          <p:spPr>
            <a:xfrm>
              <a:off x="449580" y="571774"/>
              <a:ext cx="643087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624" name="TextBox 3"/>
            <p:cNvSpPr txBox="1"/>
            <p:nvPr/>
          </p:nvSpPr>
          <p:spPr>
            <a:xfrm>
              <a:off x="491960" y="525692"/>
              <a:ext cx="589747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Self Check</a:t>
              </a:r>
              <a:endPara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54075" y="904875"/>
            <a:ext cx="7453313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marR="0" indent="-514350" defTabSz="457200" eaLnBrk="1" hangingPunct="1">
              <a:buClrTx/>
              <a:buSzTx/>
              <a:buFontTx/>
              <a:buAutoNum type="arabicPlain"/>
              <a:defRPr/>
            </a:pP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Add more words in the chart. Then write at </a:t>
            </a:r>
          </a:p>
          <a:p>
            <a:pPr marR="0" defTabSz="457200" eaLnBrk="1" hangingPunct="1"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least five sentences using the words.</a:t>
            </a:r>
            <a:endParaRPr kumimoji="0" lang="zh-CN" altLang="en-US" sz="2800" b="1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936625" y="1876425"/>
          <a:ext cx="7370763" cy="221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6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6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59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Animals 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58" marB="457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 words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58" marB="457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128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tiger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58" marB="457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really, kind of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58" marB="457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scary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58" marB="457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22425" y="2949575"/>
            <a:ext cx="12160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panda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2425" y="3473450"/>
            <a:ext cx="12160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koala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7975" y="3211513"/>
            <a:ext cx="100806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9713" y="2949575"/>
            <a:ext cx="12160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cute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9875" y="3470275"/>
            <a:ext cx="9017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lazy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9325" y="4122738"/>
            <a:ext cx="73755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don’t like tigers because they’re really scary.</a:t>
            </a:r>
            <a:endParaRPr lang="zh-CN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57263" y="3173413"/>
            <a:ext cx="7375525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like pandas because they’re really cute.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don’t like koalas because they’re very lazy.</a:t>
            </a:r>
            <a:endParaRPr lang="zh-CN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958850" y="954088"/>
          <a:ext cx="7370763" cy="221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6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6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5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Animals 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58" marB="457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 words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58" marB="457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128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tiger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58" marB="457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really, kind of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58" marB="457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scary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758" marB="457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40" name="TextBox 10"/>
          <p:cNvSpPr txBox="1"/>
          <p:nvPr/>
        </p:nvSpPr>
        <p:spPr>
          <a:xfrm>
            <a:off x="1644650" y="2027238"/>
            <a:ext cx="12160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panda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41" name="TextBox 11"/>
          <p:cNvSpPr txBox="1"/>
          <p:nvPr/>
        </p:nvSpPr>
        <p:spPr>
          <a:xfrm>
            <a:off x="1644650" y="2551113"/>
            <a:ext cx="12160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koala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42" name="TextBox 12"/>
          <p:cNvSpPr txBox="1"/>
          <p:nvPr/>
        </p:nvSpPr>
        <p:spPr>
          <a:xfrm>
            <a:off x="4176713" y="2289175"/>
            <a:ext cx="9350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43" name="TextBox 14"/>
          <p:cNvSpPr txBox="1"/>
          <p:nvPr/>
        </p:nvSpPr>
        <p:spPr>
          <a:xfrm>
            <a:off x="6611938" y="2027238"/>
            <a:ext cx="9699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cute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44" name="TextBox 15"/>
          <p:cNvSpPr txBox="1"/>
          <p:nvPr/>
        </p:nvSpPr>
        <p:spPr>
          <a:xfrm>
            <a:off x="6645275" y="2551113"/>
            <a:ext cx="9366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lazy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/>
          <p:nvPr/>
        </p:nvSpPr>
        <p:spPr>
          <a:xfrm>
            <a:off x="603250" y="517525"/>
            <a:ext cx="8091488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Match the questions and answers to make a </a:t>
            </a:r>
          </a:p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conversation. Then write your own conversations.</a:t>
            </a:r>
            <a:endParaRPr lang="zh-CN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776288" y="1557338"/>
          <a:ext cx="7694613" cy="2951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8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91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Questions</a:t>
                      </a:r>
                      <a:r>
                        <a:rPr lang="en-US" altLang="zh-CN" sz="2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Answers </a:t>
                      </a:r>
                      <a:endParaRPr lang="zh-CN" alt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180">
                <a:tc>
                  <a:txBody>
                    <a:bodyPr/>
                    <a:lstStyle/>
                    <a:p>
                      <a:r>
                        <a:rPr lang="en-US" altLang="zh-CN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animals</a:t>
                      </a:r>
                      <a:r>
                        <a:rPr lang="en-US" altLang="zh-CN" sz="2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you like?</a:t>
                      </a:r>
                      <a:endParaRPr lang="zh-CN" alt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r>
                        <a:rPr lang="en-US" altLang="zh-CN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They’re from Africa.</a:t>
                      </a:r>
                      <a:endParaRPr lang="zh-CN" alt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180">
                <a:tc>
                  <a:txBody>
                    <a:bodyPr/>
                    <a:lstStyle/>
                    <a:p>
                      <a:r>
                        <a:rPr lang="en-US" altLang="zh-CN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Why</a:t>
                      </a:r>
                      <a:r>
                        <a:rPr lang="en-US" altLang="zh-CN" sz="2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you like lions?</a:t>
                      </a:r>
                      <a:endParaRPr lang="zh-CN" alt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r>
                        <a:rPr lang="en-US" altLang="zh-CN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like lions.</a:t>
                      </a:r>
                      <a:endParaRPr lang="zh-CN" alt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299">
                <a:tc>
                  <a:txBody>
                    <a:bodyPr/>
                    <a:lstStyle/>
                    <a:p>
                      <a:r>
                        <a:rPr lang="en-US" altLang="zh-CN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Where are they from?</a:t>
                      </a:r>
                      <a:endParaRPr lang="zh-CN" alt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r>
                        <a:rPr lang="en-US" altLang="zh-CN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Because they’re big and beautiful.</a:t>
                      </a:r>
                      <a:endParaRPr lang="zh-CN" alt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" name="直接连接符 4"/>
          <p:cNvCxnSpPr/>
          <p:nvPr/>
        </p:nvCxnSpPr>
        <p:spPr>
          <a:xfrm>
            <a:off x="4213225" y="2689225"/>
            <a:ext cx="685800" cy="495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122738" y="3254375"/>
            <a:ext cx="776288" cy="838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3984625" y="2636838"/>
            <a:ext cx="914400" cy="1257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一级栏目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38" y="331788"/>
            <a:ext cx="8350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Rectangle 387"/>
          <p:cNvSpPr/>
          <p:nvPr/>
        </p:nvSpPr>
        <p:spPr>
          <a:xfrm>
            <a:off x="1128713" y="528638"/>
            <a:ext cx="3725862" cy="534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conversations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8676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1700" y="1338263"/>
            <a:ext cx="1311275" cy="2649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788" y="1330325"/>
            <a:ext cx="1387475" cy="2636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圆角矩形标注 1"/>
          <p:cNvSpPr/>
          <p:nvPr/>
        </p:nvSpPr>
        <p:spPr>
          <a:xfrm>
            <a:off x="649288" y="1550988"/>
            <a:ext cx="2476500" cy="960438"/>
          </a:xfrm>
          <a:prstGeom prst="wedgeRoundRectCallout">
            <a:avLst>
              <a:gd name="adj1" fmla="val 61014"/>
              <a:gd name="adj2" fmla="val 37103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animals do you like 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6091238" y="1712913"/>
            <a:ext cx="2476500" cy="638175"/>
          </a:xfrm>
          <a:prstGeom prst="wedgeRoundRectCallout">
            <a:avLst>
              <a:gd name="adj1" fmla="val -62063"/>
              <a:gd name="adj2" fmla="val 42747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like pandas.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768350" y="2738438"/>
            <a:ext cx="2089150" cy="958850"/>
          </a:xfrm>
          <a:prstGeom prst="wedgeRoundRectCallout">
            <a:avLst>
              <a:gd name="adj1" fmla="val 63567"/>
              <a:gd name="adj2" fmla="val -35119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Where are they from?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6164263" y="2662238"/>
            <a:ext cx="2190750" cy="960438"/>
          </a:xfrm>
          <a:prstGeom prst="wedgeRoundRectCallout">
            <a:avLst>
              <a:gd name="adj1" fmla="val -66210"/>
              <a:gd name="adj2" fmla="val -34325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They’re from China.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9963" y="1185863"/>
            <a:ext cx="1311275" cy="2649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050" y="1177925"/>
            <a:ext cx="1387475" cy="2636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标注 3"/>
          <p:cNvSpPr/>
          <p:nvPr/>
        </p:nvSpPr>
        <p:spPr>
          <a:xfrm>
            <a:off x="846138" y="2041525"/>
            <a:ext cx="2249488" cy="960438"/>
          </a:xfrm>
          <a:prstGeom prst="wedgeRoundRectCallout">
            <a:avLst>
              <a:gd name="adj1" fmla="val 64402"/>
              <a:gd name="adj2" fmla="val -34326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do you like them?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6159500" y="2041525"/>
            <a:ext cx="2230438" cy="936625"/>
          </a:xfrm>
          <a:prstGeom prst="wedgeRoundRectCallout">
            <a:avLst>
              <a:gd name="adj1" fmla="val -64455"/>
              <a:gd name="adj2" fmla="val -37809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Because they’re cute.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一级栏目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3" y="409575"/>
            <a:ext cx="8350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Rectangle 387"/>
          <p:cNvSpPr/>
          <p:nvPr/>
        </p:nvSpPr>
        <p:spPr>
          <a:xfrm>
            <a:off x="1787525" y="615950"/>
            <a:ext cx="1919288" cy="534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4" name="Text Box 2"/>
          <p:cNvSpPr txBox="1"/>
          <p:nvPr/>
        </p:nvSpPr>
        <p:spPr>
          <a:xfrm>
            <a:off x="1814513" y="1347788"/>
            <a:ext cx="6108700" cy="27860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50000"/>
              </a:spcBef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完成句子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那条狗丢失了。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  The dog ________.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他们杀老虎为了虎骨。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  They _____ tigers _____ bones.    </a:t>
            </a:r>
          </a:p>
        </p:txBody>
      </p:sp>
      <p:sp>
        <p:nvSpPr>
          <p:cNvPr id="5" name="Text Box 3"/>
          <p:cNvSpPr txBox="1"/>
          <p:nvPr/>
        </p:nvSpPr>
        <p:spPr>
          <a:xfrm>
            <a:off x="3511550" y="2395538"/>
            <a:ext cx="15446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gets lost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098800" y="3562350"/>
            <a:ext cx="7413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kill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056188" y="3559175"/>
            <a:ext cx="7397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for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/>
          <p:nvPr/>
        </p:nvSpPr>
        <p:spPr>
          <a:xfrm>
            <a:off x="534988" y="1187450"/>
            <a:ext cx="8266112" cy="2205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50000"/>
              </a:spcBef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3.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这是幸运的象征。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This is a _______ of  __________ .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4.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他们也能够记住有食物和水的地方。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They can ____ remember __________ food and water.</a:t>
            </a:r>
          </a:p>
        </p:txBody>
      </p:sp>
      <p:sp>
        <p:nvSpPr>
          <p:cNvPr id="3" name="Text Box 9"/>
          <p:cNvSpPr txBox="1"/>
          <p:nvPr/>
        </p:nvSpPr>
        <p:spPr>
          <a:xfrm>
            <a:off x="1946275" y="1671638"/>
            <a:ext cx="134302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symbol</a:t>
            </a:r>
          </a:p>
        </p:txBody>
      </p:sp>
      <p:sp>
        <p:nvSpPr>
          <p:cNvPr id="4" name="Text Box 10"/>
          <p:cNvSpPr txBox="1"/>
          <p:nvPr/>
        </p:nvSpPr>
        <p:spPr>
          <a:xfrm>
            <a:off x="3763963" y="1658938"/>
            <a:ext cx="1744662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good luck</a:t>
            </a:r>
          </a:p>
        </p:txBody>
      </p:sp>
      <p:sp>
        <p:nvSpPr>
          <p:cNvPr id="5" name="Text Box 13"/>
          <p:cNvSpPr txBox="1"/>
          <p:nvPr/>
        </p:nvSpPr>
        <p:spPr>
          <a:xfrm>
            <a:off x="2057400" y="2840038"/>
            <a:ext cx="86518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also</a:t>
            </a:r>
          </a:p>
        </p:txBody>
      </p:sp>
      <p:sp>
        <p:nvSpPr>
          <p:cNvPr id="6" name="Text Box 14"/>
          <p:cNvSpPr txBox="1"/>
          <p:nvPr/>
        </p:nvSpPr>
        <p:spPr>
          <a:xfrm>
            <a:off x="4524375" y="2795588"/>
            <a:ext cx="20208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places with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一级栏目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75" y="406400"/>
            <a:ext cx="8350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Rectangle 387"/>
          <p:cNvSpPr/>
          <p:nvPr/>
        </p:nvSpPr>
        <p:spPr>
          <a:xfrm>
            <a:off x="1031875" y="609600"/>
            <a:ext cx="1955800" cy="534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can say</a:t>
            </a:r>
          </a:p>
        </p:txBody>
      </p:sp>
      <p:sp>
        <p:nvSpPr>
          <p:cNvPr id="14340" name="Text Box 2"/>
          <p:cNvSpPr txBox="1"/>
          <p:nvPr/>
        </p:nvSpPr>
        <p:spPr>
          <a:xfrm>
            <a:off x="1039813" y="1316038"/>
            <a:ext cx="3529012" cy="579437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What do pandas eat?</a:t>
            </a:r>
          </a:p>
        </p:txBody>
      </p:sp>
      <p:sp>
        <p:nvSpPr>
          <p:cNvPr id="14341" name="Text Box 3"/>
          <p:cNvSpPr txBox="1"/>
          <p:nvPr/>
        </p:nvSpPr>
        <p:spPr>
          <a:xfrm>
            <a:off x="1039813" y="2017713"/>
            <a:ext cx="36433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They eat __________.</a:t>
            </a:r>
          </a:p>
        </p:txBody>
      </p:sp>
      <p:sp>
        <p:nvSpPr>
          <p:cNvPr id="14342" name="Text Box 4"/>
          <p:cNvSpPr txBox="1"/>
          <p:nvPr/>
        </p:nvSpPr>
        <p:spPr>
          <a:xfrm>
            <a:off x="1039813" y="2730500"/>
            <a:ext cx="41068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Where are pandas from?</a:t>
            </a:r>
          </a:p>
        </p:txBody>
      </p:sp>
      <p:sp>
        <p:nvSpPr>
          <p:cNvPr id="14343" name="Text Box 5"/>
          <p:cNvSpPr txBox="1"/>
          <p:nvPr/>
        </p:nvSpPr>
        <p:spPr>
          <a:xfrm>
            <a:off x="1031875" y="3441700"/>
            <a:ext cx="4114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They are from ________.</a:t>
            </a:r>
          </a:p>
        </p:txBody>
      </p:sp>
      <p:sp>
        <p:nvSpPr>
          <p:cNvPr id="8" name="Text Box 6"/>
          <p:cNvSpPr txBox="1"/>
          <p:nvPr/>
        </p:nvSpPr>
        <p:spPr>
          <a:xfrm>
            <a:off x="2709863" y="2014538"/>
            <a:ext cx="17589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bamboo</a:t>
            </a:r>
          </a:p>
        </p:txBody>
      </p:sp>
      <p:sp>
        <p:nvSpPr>
          <p:cNvPr id="9" name="Text Box 7"/>
          <p:cNvSpPr txBox="1"/>
          <p:nvPr/>
        </p:nvSpPr>
        <p:spPr>
          <a:xfrm>
            <a:off x="3565525" y="3444875"/>
            <a:ext cx="14065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China</a:t>
            </a:r>
          </a:p>
        </p:txBody>
      </p:sp>
      <p:pic>
        <p:nvPicPr>
          <p:cNvPr id="1434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713" y="1250950"/>
            <a:ext cx="2986087" cy="2714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/>
          <p:nvPr/>
        </p:nvSpPr>
        <p:spPr>
          <a:xfrm>
            <a:off x="463550" y="187325"/>
            <a:ext cx="8528050" cy="4616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翻译下列句子。</a:t>
            </a:r>
          </a:p>
          <a:p>
            <a:pPr marL="342900" indent="-342900" eaLnBrk="1" hangingPunct="1">
              <a:lnSpc>
                <a:spcPct val="150000"/>
              </a:lnSpc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 聪明的长颈鹿不是来自南非。</a:t>
            </a:r>
          </a:p>
          <a:p>
            <a:pPr marL="342900" indent="-342900" eaLnBrk="1" hangingPunct="1">
              <a:lnSpc>
                <a:spcPct val="150000"/>
              </a:lnSpc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 ____________________________________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_______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_ </a:t>
            </a:r>
          </a:p>
          <a:p>
            <a:pPr marL="342900" indent="-342900" eaLnBrk="1" hangingPunct="1">
              <a:lnSpc>
                <a:spcPct val="150000"/>
              </a:lnSpc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2. 让我们一起先去看看狮子。</a:t>
            </a:r>
          </a:p>
          <a:p>
            <a:pPr marL="342900" indent="-342900" eaLnBrk="1" hangingPunct="1">
              <a:lnSpc>
                <a:spcPct val="150000"/>
              </a:lnSpc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 ___________________________________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_______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__ </a:t>
            </a:r>
          </a:p>
          <a:p>
            <a:pPr marL="342900" indent="-342900" eaLnBrk="1" hangingPunct="1">
              <a:lnSpc>
                <a:spcPct val="150000"/>
              </a:lnSpc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. 为什么他们想去看看那些熊猫？</a:t>
            </a:r>
          </a:p>
          <a:p>
            <a:pPr marL="342900" indent="-342900" eaLnBrk="1" hangingPunct="1">
              <a:lnSpc>
                <a:spcPct val="150000"/>
              </a:lnSpc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 ____________________________________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_______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_</a:t>
            </a:r>
          </a:p>
        </p:txBody>
      </p:sp>
      <p:sp>
        <p:nvSpPr>
          <p:cNvPr id="3" name="Text Box 3"/>
          <p:cNvSpPr txBox="1"/>
          <p:nvPr/>
        </p:nvSpPr>
        <p:spPr>
          <a:xfrm>
            <a:off x="687388" y="1543050"/>
            <a:ext cx="78549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The smart giraffes don't come from South Africa .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4" name="Text Box 4"/>
          <p:cNvSpPr txBox="1"/>
          <p:nvPr/>
        </p:nvSpPr>
        <p:spPr>
          <a:xfrm>
            <a:off x="725488" y="2784475"/>
            <a:ext cx="472281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Let's go to see the lions first. </a:t>
            </a:r>
          </a:p>
        </p:txBody>
      </p:sp>
      <p:sp>
        <p:nvSpPr>
          <p:cNvPr id="5" name="Text Box 5"/>
          <p:cNvSpPr txBox="1"/>
          <p:nvPr/>
        </p:nvSpPr>
        <p:spPr>
          <a:xfrm>
            <a:off x="687388" y="4059238"/>
            <a:ext cx="60340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Why do they want to see the pandas?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/>
          <p:nvPr/>
        </p:nvSpPr>
        <p:spPr>
          <a:xfrm>
            <a:off x="920750" y="1016000"/>
            <a:ext cx="7575550" cy="2678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4.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人们常说“大象从不忘事”</a:t>
            </a:r>
          </a:p>
          <a:p>
            <a:pPr marL="342900" indent="-342900" eaLnBrk="1" hangingPunct="1">
              <a:lnSpc>
                <a:spcPct val="150000"/>
              </a:lnSpc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_____________________________________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__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_ </a:t>
            </a:r>
          </a:p>
          <a:p>
            <a:pPr marL="342900" indent="-342900" eaLnBrk="1" hangingPunct="1">
              <a:lnSpc>
                <a:spcPct val="150000"/>
              </a:lnSpc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5.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大象是泰国的一个象征之一。</a:t>
            </a:r>
          </a:p>
          <a:p>
            <a:pPr marL="342900" indent="-342900" eaLnBrk="1" hangingPunct="1">
              <a:lnSpc>
                <a:spcPct val="150000"/>
              </a:lnSpc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_____________________________________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__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_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6" name="Text Box 6"/>
          <p:cNvSpPr txBox="1"/>
          <p:nvPr/>
        </p:nvSpPr>
        <p:spPr>
          <a:xfrm>
            <a:off x="989013" y="1758950"/>
            <a:ext cx="70278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People say that "an elephant never forgets." </a:t>
            </a:r>
          </a:p>
        </p:txBody>
      </p:sp>
      <p:sp>
        <p:nvSpPr>
          <p:cNvPr id="7" name="Text Box 7"/>
          <p:cNvSpPr txBox="1"/>
          <p:nvPr/>
        </p:nvSpPr>
        <p:spPr>
          <a:xfrm>
            <a:off x="989013" y="3038475"/>
            <a:ext cx="67230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The elephant is one of Thailand's symbols.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/>
          <p:cNvSpPr txBox="1"/>
          <p:nvPr/>
        </p:nvSpPr>
        <p:spPr>
          <a:xfrm>
            <a:off x="920750" y="1108075"/>
            <a:ext cx="44211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What do koalas eat?</a:t>
            </a:r>
          </a:p>
        </p:txBody>
      </p:sp>
      <p:sp>
        <p:nvSpPr>
          <p:cNvPr id="15363" name="Text Box 8"/>
          <p:cNvSpPr txBox="1"/>
          <p:nvPr/>
        </p:nvSpPr>
        <p:spPr>
          <a:xfrm>
            <a:off x="920750" y="1814513"/>
            <a:ext cx="30638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They eat _______.</a:t>
            </a:r>
          </a:p>
        </p:txBody>
      </p:sp>
      <p:sp>
        <p:nvSpPr>
          <p:cNvPr id="15364" name="Text Box 9"/>
          <p:cNvSpPr txBox="1"/>
          <p:nvPr/>
        </p:nvSpPr>
        <p:spPr>
          <a:xfrm>
            <a:off x="920750" y="2590800"/>
            <a:ext cx="406241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Where are koalas from?</a:t>
            </a:r>
          </a:p>
        </p:txBody>
      </p:sp>
      <p:sp>
        <p:nvSpPr>
          <p:cNvPr id="15365" name="Text Box 10"/>
          <p:cNvSpPr txBox="1"/>
          <p:nvPr/>
        </p:nvSpPr>
        <p:spPr>
          <a:xfrm>
            <a:off x="920750" y="3344863"/>
            <a:ext cx="44211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They are from __________.</a:t>
            </a:r>
          </a:p>
        </p:txBody>
      </p:sp>
      <p:sp>
        <p:nvSpPr>
          <p:cNvPr id="6" name="Text Box 16"/>
          <p:cNvSpPr txBox="1"/>
          <p:nvPr/>
        </p:nvSpPr>
        <p:spPr>
          <a:xfrm>
            <a:off x="3313113" y="3344863"/>
            <a:ext cx="17764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Australia</a:t>
            </a:r>
          </a:p>
        </p:txBody>
      </p:sp>
      <p:sp>
        <p:nvSpPr>
          <p:cNvPr id="7" name="Text Box 17"/>
          <p:cNvSpPr txBox="1"/>
          <p:nvPr/>
        </p:nvSpPr>
        <p:spPr>
          <a:xfrm>
            <a:off x="2468563" y="1825625"/>
            <a:ext cx="11430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leaves</a:t>
            </a:r>
          </a:p>
        </p:txBody>
      </p:sp>
      <p:pic>
        <p:nvPicPr>
          <p:cNvPr id="15368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38" y="1146175"/>
            <a:ext cx="2365375" cy="2792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/>
          <p:nvPr/>
        </p:nvSpPr>
        <p:spPr>
          <a:xfrm>
            <a:off x="954088" y="2614613"/>
            <a:ext cx="4167187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Where are giraffes from?</a:t>
            </a:r>
          </a:p>
        </p:txBody>
      </p:sp>
      <p:sp>
        <p:nvSpPr>
          <p:cNvPr id="16387" name="Text Box 3"/>
          <p:cNvSpPr txBox="1"/>
          <p:nvPr/>
        </p:nvSpPr>
        <p:spPr>
          <a:xfrm>
            <a:off x="954088" y="3406775"/>
            <a:ext cx="4097337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They are from ________.</a:t>
            </a:r>
          </a:p>
        </p:txBody>
      </p:sp>
      <p:sp>
        <p:nvSpPr>
          <p:cNvPr id="4" name="Text Box 14"/>
          <p:cNvSpPr txBox="1"/>
          <p:nvPr/>
        </p:nvSpPr>
        <p:spPr>
          <a:xfrm>
            <a:off x="3201988" y="3411538"/>
            <a:ext cx="1677987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Africa</a:t>
            </a:r>
          </a:p>
        </p:txBody>
      </p:sp>
      <p:sp>
        <p:nvSpPr>
          <p:cNvPr id="16389" name="Text Box 15"/>
          <p:cNvSpPr txBox="1"/>
          <p:nvPr/>
        </p:nvSpPr>
        <p:spPr>
          <a:xfrm>
            <a:off x="954088" y="1822450"/>
            <a:ext cx="335915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They eat _______.</a:t>
            </a:r>
          </a:p>
        </p:txBody>
      </p:sp>
      <p:sp>
        <p:nvSpPr>
          <p:cNvPr id="16390" name="Text Box 16"/>
          <p:cNvSpPr txBox="1"/>
          <p:nvPr/>
        </p:nvSpPr>
        <p:spPr>
          <a:xfrm>
            <a:off x="954088" y="1000125"/>
            <a:ext cx="364648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What do giraffes eat?</a:t>
            </a:r>
          </a:p>
        </p:txBody>
      </p:sp>
      <p:sp>
        <p:nvSpPr>
          <p:cNvPr id="7" name="Text Box 17"/>
          <p:cNvSpPr txBox="1"/>
          <p:nvPr/>
        </p:nvSpPr>
        <p:spPr>
          <a:xfrm>
            <a:off x="2200275" y="1830388"/>
            <a:ext cx="175895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leaves</a:t>
            </a:r>
          </a:p>
        </p:txBody>
      </p:sp>
      <p:pic>
        <p:nvPicPr>
          <p:cNvPr id="1639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275" y="831850"/>
            <a:ext cx="2278063" cy="3382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/>
          <p:nvPr/>
        </p:nvSpPr>
        <p:spPr>
          <a:xfrm>
            <a:off x="958850" y="1012825"/>
            <a:ext cx="425291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What do lions like to eat?</a:t>
            </a:r>
          </a:p>
        </p:txBody>
      </p:sp>
      <p:sp>
        <p:nvSpPr>
          <p:cNvPr id="17411" name="Text Box 3"/>
          <p:cNvSpPr txBox="1"/>
          <p:nvPr/>
        </p:nvSpPr>
        <p:spPr>
          <a:xfrm>
            <a:off x="958850" y="1733550"/>
            <a:ext cx="40449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They like to eat ______.</a:t>
            </a:r>
          </a:p>
        </p:txBody>
      </p:sp>
      <p:sp>
        <p:nvSpPr>
          <p:cNvPr id="17412" name="Text Box 4"/>
          <p:cNvSpPr txBox="1"/>
          <p:nvPr/>
        </p:nvSpPr>
        <p:spPr>
          <a:xfrm>
            <a:off x="958850" y="2525713"/>
            <a:ext cx="374332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Where are lions from?</a:t>
            </a:r>
          </a:p>
        </p:txBody>
      </p:sp>
      <p:sp>
        <p:nvSpPr>
          <p:cNvPr id="17413" name="Text Box 5"/>
          <p:cNvSpPr txBox="1"/>
          <p:nvPr/>
        </p:nvSpPr>
        <p:spPr>
          <a:xfrm>
            <a:off x="958850" y="3246438"/>
            <a:ext cx="396398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They are from _______.</a:t>
            </a:r>
          </a:p>
        </p:txBody>
      </p:sp>
      <p:sp>
        <p:nvSpPr>
          <p:cNvPr id="6" name="Text Box 8"/>
          <p:cNvSpPr txBox="1"/>
          <p:nvPr/>
        </p:nvSpPr>
        <p:spPr>
          <a:xfrm>
            <a:off x="3538538" y="1714500"/>
            <a:ext cx="1081087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meat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3348038" y="3225800"/>
            <a:ext cx="129857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Africa</a:t>
            </a:r>
          </a:p>
        </p:txBody>
      </p:sp>
      <p:pic>
        <p:nvPicPr>
          <p:cNvPr id="1741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675" y="1174750"/>
            <a:ext cx="2922588" cy="2593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4"/>
          <p:cNvGrpSpPr/>
          <p:nvPr/>
        </p:nvGrpSpPr>
        <p:grpSpPr>
          <a:xfrm>
            <a:off x="192088" y="641350"/>
            <a:ext cx="838200" cy="584200"/>
            <a:chOff x="449580" y="517058"/>
            <a:chExt cx="838200" cy="584775"/>
          </a:xfrm>
        </p:grpSpPr>
        <p:sp>
          <p:nvSpPr>
            <p:cNvPr id="3" name="椭圆 2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5" name="TextBox 3"/>
            <p:cNvSpPr txBox="1"/>
            <p:nvPr/>
          </p:nvSpPr>
          <p:spPr>
            <a:xfrm>
              <a:off x="502920" y="517058"/>
              <a:ext cx="784860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32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3a</a:t>
              </a:r>
              <a:endPara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8435" name="Text Box 2"/>
          <p:cNvSpPr txBox="1"/>
          <p:nvPr/>
        </p:nvSpPr>
        <p:spPr>
          <a:xfrm>
            <a:off x="900113" y="466725"/>
            <a:ext cx="7680325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Becky is Jill’s favorite animal. Fill in the blanks with the words in the box.</a:t>
            </a:r>
            <a:endParaRPr lang="en-US" altLang="zh-C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6" name="Text Box 9"/>
          <p:cNvSpPr txBox="1"/>
          <p:nvPr/>
        </p:nvSpPr>
        <p:spPr>
          <a:xfrm>
            <a:off x="1069975" y="1616075"/>
            <a:ext cx="7164388" cy="631825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like  beautiful   Africa   years    lives   because</a:t>
            </a:r>
          </a:p>
        </p:txBody>
      </p:sp>
      <p:sp>
        <p:nvSpPr>
          <p:cNvPr id="7" name="Rectangle 3"/>
          <p:cNvSpPr/>
          <p:nvPr/>
        </p:nvSpPr>
        <p:spPr>
          <a:xfrm>
            <a:off x="422275" y="2378075"/>
            <a:ext cx="8523288" cy="19081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Becky. Isn’t she ________? She is from ______. She is twelve _____ old. I ____ Becky _______ she is smart and friendly. She _____ in Blackwood Zoo.</a:t>
            </a:r>
            <a:endParaRPr lang="en-US" altLang="zh-C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12"/>
          <p:cNvSpPr txBox="1"/>
          <p:nvPr/>
        </p:nvSpPr>
        <p:spPr>
          <a:xfrm>
            <a:off x="4006850" y="2471738"/>
            <a:ext cx="16081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beautiful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11"/>
          <p:cNvSpPr txBox="1"/>
          <p:nvPr/>
        </p:nvSpPr>
        <p:spPr>
          <a:xfrm>
            <a:off x="7485063" y="2455863"/>
            <a:ext cx="11541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Africa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2497138" y="2982913"/>
            <a:ext cx="10668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1"/>
          <p:cNvSpPr txBox="1"/>
          <p:nvPr/>
        </p:nvSpPr>
        <p:spPr>
          <a:xfrm>
            <a:off x="4392613" y="3003550"/>
            <a:ext cx="82708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6157913" y="3003550"/>
            <a:ext cx="14763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11"/>
          <p:cNvSpPr txBox="1"/>
          <p:nvPr/>
        </p:nvSpPr>
        <p:spPr>
          <a:xfrm>
            <a:off x="4191000" y="3540125"/>
            <a:ext cx="89852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lives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/>
          <p:nvPr/>
        </p:nvSpPr>
        <p:spPr>
          <a:xfrm>
            <a:off x="1263650" y="879475"/>
            <a:ext cx="7259638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 description of a panda using the words in the box, or write about your favorite animal using your own ideas.</a:t>
            </a:r>
            <a:endParaRPr lang="en-US" altLang="zh-C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1387475" y="2606675"/>
            <a:ext cx="6789738" cy="831850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Beibei      five years old      China      cute     </a:t>
            </a:r>
          </a:p>
          <a:p>
            <a:pPr algn="ctr" eaLnBrk="1" hangingPunct="1"/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shy       Beijing Zoo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9460" name="组合 4"/>
          <p:cNvGrpSpPr/>
          <p:nvPr/>
        </p:nvGrpSpPr>
        <p:grpSpPr>
          <a:xfrm>
            <a:off x="549275" y="933450"/>
            <a:ext cx="838200" cy="584200"/>
            <a:chOff x="449580" y="517058"/>
            <a:chExt cx="838200" cy="584775"/>
          </a:xfrm>
        </p:grpSpPr>
        <p:sp>
          <p:nvSpPr>
            <p:cNvPr id="5" name="椭圆 4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462" name="TextBox 3"/>
            <p:cNvSpPr txBox="1"/>
            <p:nvPr/>
          </p:nvSpPr>
          <p:spPr>
            <a:xfrm>
              <a:off x="502920" y="517058"/>
              <a:ext cx="784860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32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3b</a:t>
              </a:r>
              <a:endPara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10720230344ebd44f8027850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63" y="1511300"/>
            <a:ext cx="3100387" cy="2497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608388" y="649288"/>
            <a:ext cx="5246688" cy="3968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>
                <a:latin typeface="+mj-lt"/>
                <a:ea typeface="宋体" panose="02010600030101010101" pitchFamily="2" charset="-122"/>
                <a:cs typeface="+mn-cs"/>
              </a:rPr>
              <a:t>________________________________________________________________________________________________________________________________________________________________________</a:t>
            </a:r>
            <a:endParaRPr kumimoji="0" lang="zh-CN" altLang="en-US" sz="2800" b="1" kern="1200" cap="none" spc="0" normalizeH="0" baseline="0" noProof="0" dirty="0">
              <a:latin typeface="+mj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10720230344ebd44f8027850c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2589684" y="864280"/>
            <a:ext cx="2905864" cy="2737937"/>
          </a:xfrm>
          <a:prstGeom prst="diamond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箭头连接符 3"/>
          <p:cNvCxnSpPr/>
          <p:nvPr/>
        </p:nvCxnSpPr>
        <p:spPr>
          <a:xfrm flipH="1">
            <a:off x="1797050" y="2233613"/>
            <a:ext cx="6492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5613400" y="2233613"/>
            <a:ext cx="6492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3143250" y="885825"/>
            <a:ext cx="6477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4292600" y="890588"/>
            <a:ext cx="6477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>
            <a:off x="3152775" y="3633788"/>
            <a:ext cx="6477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4292600" y="3633788"/>
            <a:ext cx="6477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71550" y="1895475"/>
            <a:ext cx="7778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endParaRPr lang="zh-CN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3725" y="555625"/>
            <a:ext cx="124936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zh-CN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0300" y="587375"/>
            <a:ext cx="114141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endParaRPr lang="zh-CN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62688" y="1895475"/>
            <a:ext cx="22129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appearance</a:t>
            </a:r>
            <a:endParaRPr lang="zh-CN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450" y="3300413"/>
            <a:ext cx="20574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from</a:t>
            </a:r>
            <a:endParaRPr lang="zh-CN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40300" y="3292475"/>
            <a:ext cx="27400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endParaRPr lang="zh-CN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73163" y="1171575"/>
            <a:ext cx="19700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Beijing Zoo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64163" y="1171575"/>
            <a:ext cx="11398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Beibei</a:t>
            </a:r>
            <a:endParaRPr lang="zh-CN" altLang="en-US" sz="2800" dirty="0">
              <a:latin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7088" y="2528888"/>
            <a:ext cx="22177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years old</a:t>
            </a:r>
            <a:endParaRPr lang="zh-CN" altLang="en-US" sz="2800" dirty="0">
              <a:latin typeface="Calibri" panose="020F050202020403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95925" y="2505075"/>
            <a:ext cx="26209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black and white</a:t>
            </a:r>
            <a:endParaRPr lang="zh-CN" altLang="en-US" sz="28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95438" y="3940175"/>
            <a:ext cx="1123950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  <a:endParaRPr lang="zh-CN" altLang="en-US" sz="2800" dirty="0">
              <a:latin typeface="Calibri" panose="020F050202020403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257800" y="3940175"/>
            <a:ext cx="2101850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cute and shy</a:t>
            </a:r>
            <a:endParaRPr lang="zh-CN" alt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WWW.2PPT.COM&#10;">
  <a:themeElements>
    <a:clrScheme name="自定义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35B"/>
      </a:accent1>
      <a:accent2>
        <a:srgbClr val="66AE1A"/>
      </a:accent2>
      <a:accent3>
        <a:srgbClr val="62B35B"/>
      </a:accent3>
      <a:accent4>
        <a:srgbClr val="66AE1A"/>
      </a:accent4>
      <a:accent5>
        <a:srgbClr val="62B35B"/>
      </a:accent5>
      <a:accent6>
        <a:srgbClr val="66AE1A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657</Words>
  <Application>Microsoft Office PowerPoint</Application>
  <PresentationFormat>全屏显示(16:9)</PresentationFormat>
  <Paragraphs>139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等线</vt:lpstr>
      <vt:lpstr>等线 Light</vt:lpstr>
      <vt:lpstr>黑体</vt:lpstr>
      <vt:lpstr>楷体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2017-06-23T02:08:31Z</dcterms:created>
  <dcterms:modified xsi:type="dcterms:W3CDTF">2023-01-17T02:00:05Z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0D3BDD86C9754C18AC35DE62A31476CF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