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7DB8-926C-4FB9-8E3A-0828B64E5D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21D5-0155-499E-B3D2-3C6BE9A39F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672-EC37-410C-AC5D-62031ED72B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20AA3-F6AC-4AC3-88B9-AC271A32E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4562-DC42-407E-8822-1FCBDD3122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23C0D-94B2-4947-B7F6-DCC03DAECD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9A11-737C-48E2-B58B-F8D9CEE418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F3421-40D3-4C89-8DC7-DF257013F6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E2980-F099-490B-94E8-4E229C8605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44742-3149-4F5C-8166-F7D1122056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9EB2-1F83-4EA5-AECC-D44D6ED4D5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709C7-2B60-4D5B-92EF-6173903669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F968E-5BAA-4678-80AA-E488E9E0C9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1A68A-923A-4ABC-B224-1779C69176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B885-9EEA-42CE-B64E-7FD6A1D02A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BCD7-DCDE-444F-9DE7-EE3C575033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C28E-F277-44C5-8FA4-19FDCE149E5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3CF36-EBBE-44C6-A88F-413040204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5F12-9A7A-4C7D-B4D3-ED8FDD45C5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2AA40-0326-46F5-A087-60CB46BD22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B8DF-C491-46CB-9E14-BB29D68236C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27BE3-4341-4484-A52F-8C66D3FA6F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371600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47255F-A820-4864-A9C1-F3F50C3955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2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fld id="{845794E3-EEAE-4AEA-A153-4F6CA006643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4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1638" y="2563416"/>
            <a:ext cx="485125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Unit 2  I believe that the world is what you think it is.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grpSp>
        <p:nvGrpSpPr>
          <p:cNvPr id="2" name="组合 40"/>
          <p:cNvGrpSpPr/>
          <p:nvPr/>
        </p:nvGrpSpPr>
        <p:grpSpPr bwMode="auto">
          <a:xfrm>
            <a:off x="1175148" y="1765698"/>
            <a:ext cx="4068365" cy="697706"/>
            <a:chOff x="-23530" y="2881356"/>
            <a:chExt cx="3348000" cy="931705"/>
          </a:xfrm>
        </p:grpSpPr>
        <p:sp>
          <p:nvSpPr>
            <p:cNvPr id="36" name="矩形 35"/>
            <p:cNvSpPr/>
            <p:nvPr/>
          </p:nvSpPr>
          <p:spPr>
            <a:xfrm>
              <a:off x="-23530" y="2881356"/>
              <a:ext cx="3348000" cy="2162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119847"/>
              <a:ext cx="3348000" cy="2162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-23530" y="3358338"/>
              <a:ext cx="3348000" cy="2162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-23530" y="3596829"/>
              <a:ext cx="3348000" cy="2162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44"/>
          <p:cNvGrpSpPr/>
          <p:nvPr/>
        </p:nvGrpSpPr>
        <p:grpSpPr bwMode="auto">
          <a:xfrm rot="16200000">
            <a:off x="3200400" y="2220516"/>
            <a:ext cx="5081588" cy="685800"/>
            <a:chOff x="-23530" y="2881356"/>
            <a:chExt cx="3348000" cy="931705"/>
          </a:xfrm>
        </p:grpSpPr>
        <p:sp>
          <p:nvSpPr>
            <p:cNvPr id="46" name="矩形 45"/>
            <p:cNvSpPr/>
            <p:nvPr/>
          </p:nvSpPr>
          <p:spPr>
            <a:xfrm>
              <a:off x="-23530" y="2881357"/>
              <a:ext cx="3348000" cy="2167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-23530" y="3119136"/>
              <a:ext cx="3348000" cy="2167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-23530" y="3358532"/>
              <a:ext cx="3348000" cy="21675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-23530" y="3596311"/>
              <a:ext cx="3348000" cy="2167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01" name="AutoShape 8" descr="http://img2.imgtn.bdimg.com/it/u=880575878,1470458444&amp;fm=21&amp;gp=0.jpg"/>
          <p:cNvSpPr>
            <a:spLocks noChangeAspect="1" noChangeArrowheads="1"/>
          </p:cNvSpPr>
          <p:nvPr/>
        </p:nvSpPr>
        <p:spPr bwMode="auto">
          <a:xfrm>
            <a:off x="1229916" y="-108347"/>
            <a:ext cx="17145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zh-CN" altLang="en-US" sz="2100">
              <a:solidFill>
                <a:srgbClr val="F2F2F2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4102" name="AutoShape 10" descr="http://img2.imgtn.bdimg.com/it/u=880575878,1470458444&amp;fm=21&amp;gp=0.jpg"/>
          <p:cNvSpPr>
            <a:spLocks noChangeAspect="1" noChangeArrowheads="1"/>
          </p:cNvSpPr>
          <p:nvPr/>
        </p:nvSpPr>
        <p:spPr bwMode="auto">
          <a:xfrm>
            <a:off x="1229916" y="-108347"/>
            <a:ext cx="17145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zh-CN" altLang="en-US" sz="2100">
              <a:solidFill>
                <a:srgbClr val="F2F2F2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4103" name="AutoShape 12" descr="http://img2.imgtn.bdimg.com/it/u=880575878,1470458444&amp;fm=21&amp;gp=0.jpg"/>
          <p:cNvSpPr>
            <a:spLocks noChangeAspect="1" noChangeArrowheads="1"/>
          </p:cNvSpPr>
          <p:nvPr/>
        </p:nvSpPr>
        <p:spPr bwMode="auto">
          <a:xfrm>
            <a:off x="1229916" y="-108347"/>
            <a:ext cx="17145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zh-CN" altLang="en-US" sz="2100">
              <a:solidFill>
                <a:srgbClr val="F2F2F2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4104" name="AutoShape 14" descr="http://img2.imgtn.bdimg.com/it/u=880575878,1470458444&amp;fm=21&amp;gp=0.jpg"/>
          <p:cNvSpPr>
            <a:spLocks noChangeAspect="1" noChangeArrowheads="1"/>
          </p:cNvSpPr>
          <p:nvPr/>
        </p:nvSpPr>
        <p:spPr bwMode="auto">
          <a:xfrm>
            <a:off x="1229916" y="-108347"/>
            <a:ext cx="17145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zh-CN" altLang="en-US" sz="2100">
              <a:solidFill>
                <a:srgbClr val="F2F2F2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4105" name="AutoShape 16" descr="http://img2.imgtn.bdimg.com/it/u=880575878,1470458444&amp;fm=21&amp;gp=0.jpg"/>
          <p:cNvSpPr>
            <a:spLocks noChangeAspect="1" noChangeArrowheads="1"/>
          </p:cNvSpPr>
          <p:nvPr/>
        </p:nvSpPr>
        <p:spPr bwMode="auto">
          <a:xfrm>
            <a:off x="1229916" y="-108347"/>
            <a:ext cx="17145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zh-CN" altLang="en-US" sz="2100">
              <a:solidFill>
                <a:srgbClr val="F2F2F2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21" name="文本框 43"/>
          <p:cNvSpPr txBox="1">
            <a:spLocks noChangeArrowheads="1"/>
          </p:cNvSpPr>
          <p:nvPr/>
        </p:nvSpPr>
        <p:spPr bwMode="auto">
          <a:xfrm>
            <a:off x="693741" y="820990"/>
            <a:ext cx="467915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1" algn="ctr" eaLnBrk="1" hangingPunct="1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Module 9  Friendship</a:t>
            </a:r>
            <a:endParaRPr lang="zh-CN" altLang="en-US" sz="2700" b="1" dirty="0">
              <a:solidFill>
                <a:srgbClr val="C00000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38033" y="444053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0"/>
          <p:cNvSpPr>
            <a:spLocks noChangeArrowheads="1"/>
          </p:cNvSpPr>
          <p:nvPr/>
        </p:nvSpPr>
        <p:spPr bwMode="auto">
          <a:xfrm>
            <a:off x="1290638" y="736997"/>
            <a:ext cx="6486525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3.Now I believe that the world is what you think it is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. 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现在我相信世界就是你认为的样子。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你认为世界是怎样的，它就是怎样的。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本句结构比较复杂 ， 主句是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believe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that the world is what you think it is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是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believe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的宾语从句；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what you think it is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是宾语从句中的表语从句，意为 “你认为的那个样子”。</a:t>
            </a:r>
          </a:p>
        </p:txBody>
      </p:sp>
      <p:grpSp>
        <p:nvGrpSpPr>
          <p:cNvPr id="1331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1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31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332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632511" y="2219325"/>
            <a:ext cx="2486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4500" b="1" dirty="0">
                <a:solidFill>
                  <a:srgbClr val="D1758E"/>
                </a:solidFill>
                <a:latin typeface="方正大标宋简体"/>
                <a:ea typeface="方正大标宋简体"/>
                <a:cs typeface="方正大标宋简体"/>
              </a:rPr>
              <a:t>课文理解</a:t>
            </a:r>
          </a:p>
        </p:txBody>
      </p:sp>
      <p:grpSp>
        <p:nvGrpSpPr>
          <p:cNvPr id="3" name="组合 33"/>
          <p:cNvGrpSpPr/>
          <p:nvPr/>
        </p:nvGrpSpPr>
        <p:grpSpPr bwMode="auto">
          <a:xfrm>
            <a:off x="5480447" y="1547813"/>
            <a:ext cx="2294334" cy="2294335"/>
            <a:chOff x="8484967" y="2015595"/>
            <a:chExt cx="3011709" cy="3011708"/>
          </a:xfrm>
        </p:grpSpPr>
        <p:pic>
          <p:nvPicPr>
            <p:cNvPr id="14354" name="图片 3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484967" y="2015595"/>
              <a:ext cx="3011708" cy="301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5" name="图片 36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431535" y="2015595"/>
              <a:ext cx="2065141" cy="301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 bwMode="auto">
          <a:xfrm>
            <a:off x="1143000" y="4917281"/>
            <a:ext cx="4429125" cy="53579"/>
            <a:chOff x="0" y="6556030"/>
            <a:chExt cx="5905856" cy="720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0" y="6589630"/>
              <a:ext cx="5858228" cy="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椭圆 1"/>
            <p:cNvSpPr/>
            <p:nvPr/>
          </p:nvSpPr>
          <p:spPr>
            <a:xfrm>
              <a:off x="5851878" y="6556030"/>
              <a:ext cx="53978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" name="文本框 1"/>
          <p:cNvSpPr txBox="1"/>
          <p:nvPr/>
        </p:nvSpPr>
        <p:spPr>
          <a:xfrm>
            <a:off x="1958579" y="188119"/>
            <a:ext cx="1027509" cy="53101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20" name="文本框 5"/>
          <p:cNvSpPr txBox="1">
            <a:spLocks noChangeArrowheads="1"/>
          </p:cNvSpPr>
          <p:nvPr/>
        </p:nvSpPr>
        <p:spPr bwMode="auto">
          <a:xfrm>
            <a:off x="2836069" y="221456"/>
            <a:ext cx="14001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accent2"/>
                </a:solidFill>
                <a:latin typeface="Nexa Light"/>
                <a:ea typeface="方正兰亭黑简体"/>
                <a:cs typeface="方正兰亭黑简体"/>
              </a:rPr>
              <a:t>contents</a:t>
            </a:r>
            <a:endParaRPr lang="zh-CN" altLang="en-US" sz="2400">
              <a:solidFill>
                <a:schemeClr val="accent2"/>
              </a:solidFill>
              <a:latin typeface="Nexa Light"/>
              <a:ea typeface="方正兰亭黑简体"/>
              <a:cs typeface="方正兰亭黑简体"/>
            </a:endParaRPr>
          </a:p>
        </p:txBody>
      </p:sp>
      <p:grpSp>
        <p:nvGrpSpPr>
          <p:cNvPr id="5" name="组合 23"/>
          <p:cNvGrpSpPr/>
          <p:nvPr/>
        </p:nvGrpSpPr>
        <p:grpSpPr bwMode="auto">
          <a:xfrm>
            <a:off x="1150144" y="186929"/>
            <a:ext cx="808435" cy="617934"/>
            <a:chOff x="-23530" y="2881356"/>
            <a:chExt cx="3348000" cy="931705"/>
          </a:xfrm>
        </p:grpSpPr>
        <p:sp>
          <p:nvSpPr>
            <p:cNvPr id="25" name="矩形 24"/>
            <p:cNvSpPr/>
            <p:nvPr/>
          </p:nvSpPr>
          <p:spPr>
            <a:xfrm>
              <a:off x="-23530" y="2881356"/>
              <a:ext cx="3348000" cy="21542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-23530" y="3120116"/>
              <a:ext cx="3348000" cy="2154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-23530" y="3358878"/>
              <a:ext cx="3348000" cy="2154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597638"/>
              <a:ext cx="3348000" cy="21542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40" name="直接连接符 39"/>
          <p:cNvCxnSpPr/>
          <p:nvPr/>
        </p:nvCxnSpPr>
        <p:spPr>
          <a:xfrm>
            <a:off x="2889647" y="301229"/>
            <a:ext cx="0" cy="351234"/>
          </a:xfrm>
          <a:prstGeom prst="line">
            <a:avLst/>
          </a:prstGeom>
          <a:ln>
            <a:solidFill>
              <a:schemeClr val="accent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2"/>
          <p:cNvGrpSpPr/>
          <p:nvPr/>
        </p:nvGrpSpPr>
        <p:grpSpPr bwMode="auto">
          <a:xfrm>
            <a:off x="4208860" y="410766"/>
            <a:ext cx="3794522" cy="54769"/>
            <a:chOff x="4088325" y="548178"/>
            <a:chExt cx="5058157" cy="72000"/>
          </a:xfrm>
        </p:grpSpPr>
        <p:cxnSp>
          <p:nvCxnSpPr>
            <p:cNvPr id="39" name="直接连接符 38"/>
            <p:cNvCxnSpPr>
              <a:stCxn id="20" idx="3"/>
            </p:cNvCxnSpPr>
            <p:nvPr/>
          </p:nvCxnSpPr>
          <p:spPr>
            <a:xfrm flipV="1">
              <a:off x="4124828" y="587308"/>
              <a:ext cx="502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4088325" y="548178"/>
              <a:ext cx="7142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0"/>
          <p:cNvSpPr>
            <a:spLocks noChangeArrowheads="1"/>
          </p:cNvSpPr>
          <p:nvPr/>
        </p:nvSpPr>
        <p:spPr bwMode="auto">
          <a:xfrm>
            <a:off x="1301354" y="840582"/>
            <a:ext cx="6913959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一、阅读 </a:t>
            </a: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Act.2</a:t>
            </a: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课文，完成下列题目。</a:t>
            </a:r>
            <a:endParaRPr lang="zh-CN" altLang="en-US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)1.Why didn’t Zhang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talk to her parents about her problem?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couldn’t talk to them.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didn’t want them to worry about her.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afraid to tell them.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didn’t know how to tell them.</a:t>
            </a:r>
          </a:p>
        </p:txBody>
      </p:sp>
      <p:grpSp>
        <p:nvGrpSpPr>
          <p:cNvPr id="15363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36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36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536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75173" y="1302544"/>
            <a:ext cx="125849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1244204" y="1017985"/>
            <a:ext cx="6734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)2.How did the smile change Zhang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Bei’s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life?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began to make friends.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became the best friend of the girl.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became the best friend of the boy.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became a good student.</a:t>
            </a:r>
          </a:p>
        </p:txBody>
      </p:sp>
      <p:grpSp>
        <p:nvGrpSpPr>
          <p:cNvPr id="1638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38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639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39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20404" y="1169194"/>
            <a:ext cx="125968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0"/>
          <p:cNvSpPr>
            <a:spLocks noChangeArrowheads="1"/>
          </p:cNvSpPr>
          <p:nvPr/>
        </p:nvSpPr>
        <p:spPr bwMode="auto">
          <a:xfrm>
            <a:off x="1346598" y="883444"/>
            <a:ext cx="6563915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)3.Where does Zhang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now think her feeling of unhappiness came from?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A.From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her old school.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B.From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other people in the world.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C.From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herself.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D.From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her parents.</a:t>
            </a:r>
          </a:p>
        </p:txBody>
      </p:sp>
      <p:grpSp>
        <p:nvGrpSpPr>
          <p:cNvPr id="1741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1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741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741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23988" y="1017985"/>
            <a:ext cx="125849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C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0"/>
          <p:cNvSpPr>
            <a:spLocks noChangeArrowheads="1"/>
          </p:cNvSpPr>
          <p:nvPr/>
        </p:nvSpPr>
        <p:spPr bwMode="auto">
          <a:xfrm>
            <a:off x="1346598" y="848917"/>
            <a:ext cx="6441281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)4.One day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my classmates were talking with their friends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but I sat in silence .What does the underlined phrase mean?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安静地     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			B.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开心地    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C.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沉重地   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			D.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无聊地</a:t>
            </a:r>
          </a:p>
        </p:txBody>
      </p:sp>
      <p:grpSp>
        <p:nvGrpSpPr>
          <p:cNvPr id="1843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43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843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844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16844" y="1004888"/>
            <a:ext cx="125968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1346598" y="848916"/>
            <a:ext cx="6441281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)5.We can infer from the last three paragraphs that _______.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A.Zhang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has a good friend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B.the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girl with a smile remembered why she smiled at Zhang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C.Zhang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still feels lonely now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D.Zhang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Bei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only trusts the girl</a:t>
            </a:r>
          </a:p>
        </p:txBody>
      </p:sp>
      <p:grpSp>
        <p:nvGrpSpPr>
          <p:cNvPr id="19459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46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46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946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16844" y="1004888"/>
            <a:ext cx="125968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0"/>
          <p:cNvSpPr>
            <a:spLocks noChangeArrowheads="1"/>
          </p:cNvSpPr>
          <p:nvPr/>
        </p:nvSpPr>
        <p:spPr bwMode="auto">
          <a:xfrm>
            <a:off x="1239441" y="590550"/>
            <a:ext cx="7049153" cy="4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二、根据</a:t>
            </a: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Act.2</a:t>
            </a: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课文，完成下列短文填空。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When I was 13 years old</a:t>
            </a:r>
            <a:r>
              <a:rPr lang="zh-CN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a girl gave me an important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gift.It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a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smile.It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my first year at a new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school.I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very lonely</a:t>
            </a:r>
            <a:r>
              <a:rPr lang="zh-CN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and1.______ to make friends with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anyone.Every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time I heard the other students2._______ and laughing</a:t>
            </a:r>
            <a:r>
              <a:rPr lang="zh-CN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I felt even 3.________.One day</a:t>
            </a:r>
            <a:r>
              <a:rPr lang="zh-CN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my classmates were talking with their friends</a:t>
            </a:r>
            <a:r>
              <a:rPr lang="zh-CN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but I sat 4.____</a:t>
            </a:r>
            <a:endParaRPr lang="zh-CN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20483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48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048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48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3984" y="2272558"/>
            <a:ext cx="307538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afraid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443672" y="3390055"/>
            <a:ext cx="155614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talking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08535" y="3925145"/>
            <a:ext cx="17728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lonelier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313962" y="4504634"/>
            <a:ext cx="177284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0"/>
          <p:cNvSpPr>
            <a:spLocks noChangeArrowheads="1"/>
          </p:cNvSpPr>
          <p:nvPr/>
        </p:nvSpPr>
        <p:spPr bwMode="auto">
          <a:xfrm>
            <a:off x="1239441" y="590550"/>
            <a:ext cx="6677025" cy="450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silence.She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passed me and then turned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back.She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looked at me and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without a word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smiled.Suddenly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felt the touch of something bright and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friendly.It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made me feel happy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lively and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warm.It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like a hidden 5.________. That smile changed my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life.Day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by day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learnt to 6._____ people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and they included me in their 7.______ of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friends.The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girl with the</a:t>
            </a:r>
            <a:endParaRPr lang="zh-CN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2150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50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151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151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58678" y="4035029"/>
            <a:ext cx="2233613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trust 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74194" y="4586288"/>
            <a:ext cx="3505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circle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09135" y="2942035"/>
            <a:ext cx="177284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treasure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30"/>
          <p:cNvSpPr>
            <a:spLocks noChangeArrowheads="1"/>
          </p:cNvSpPr>
          <p:nvPr/>
        </p:nvSpPr>
        <p:spPr bwMode="auto">
          <a:xfrm>
            <a:off x="1239441" y="770335"/>
            <a:ext cx="6677025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bright smile has become my best friend now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and we 8._____ together like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glue.Now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I believe that the world is what you think it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is.If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you think you are lonely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you might always be 9.______. My suggestion is: smile 10.___ the world and it will smile back.</a:t>
            </a:r>
            <a:endParaRPr lang="zh-CN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2253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53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53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253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81275" y="1471613"/>
            <a:ext cx="2233613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stick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692504" y="2569369"/>
            <a:ext cx="3505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alone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97054" y="3132535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at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s://ss0.bdstatic.com/94oJfD_bAAcT8t7mm9GUKT-xh_/timg?image&amp;quality=100&amp;size=b4000_4000&amp;sec=1478335926&amp;di=b067f3e4507ae0748b1590bd5a66a4be&amp;src=http://img.sccnn.com/bimg/316/0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14450" y="3189685"/>
            <a:ext cx="2114550" cy="167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958579" y="188119"/>
            <a:ext cx="1027509" cy="53101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latin typeface="+mj-ea"/>
                <a:ea typeface="+mj-ea"/>
              </a:rPr>
              <a:t>目录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889647" y="301229"/>
            <a:ext cx="0" cy="351234"/>
          </a:xfrm>
          <a:prstGeom prst="line">
            <a:avLst/>
          </a:prstGeom>
          <a:ln>
            <a:solidFill>
              <a:schemeClr val="accent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36069" y="221456"/>
            <a:ext cx="14001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accent2"/>
                </a:solidFill>
                <a:latin typeface="Nexa Light"/>
                <a:ea typeface="方正兰亭黑简体"/>
                <a:cs typeface="方正兰亭黑简体"/>
              </a:rPr>
              <a:t>contents</a:t>
            </a:r>
            <a:endParaRPr lang="zh-CN" altLang="en-US" sz="2400" dirty="0">
              <a:solidFill>
                <a:schemeClr val="accent2"/>
              </a:solidFill>
              <a:latin typeface="Nexa Light"/>
              <a:ea typeface="方正兰亭黑简体"/>
              <a:cs typeface="方正兰亭黑简体"/>
            </a:endParaRPr>
          </a:p>
        </p:txBody>
      </p:sp>
      <p:grpSp>
        <p:nvGrpSpPr>
          <p:cNvPr id="3" name="组合 6"/>
          <p:cNvGrpSpPr/>
          <p:nvPr/>
        </p:nvGrpSpPr>
        <p:grpSpPr bwMode="auto">
          <a:xfrm>
            <a:off x="1150144" y="186929"/>
            <a:ext cx="808435" cy="617934"/>
            <a:chOff x="-23530" y="2881356"/>
            <a:chExt cx="3348000" cy="931705"/>
          </a:xfrm>
        </p:grpSpPr>
        <p:sp>
          <p:nvSpPr>
            <p:cNvPr id="8" name="矩形 7"/>
            <p:cNvSpPr/>
            <p:nvPr/>
          </p:nvSpPr>
          <p:spPr>
            <a:xfrm>
              <a:off x="-23530" y="2881356"/>
              <a:ext cx="3348000" cy="21542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-23530" y="3120116"/>
              <a:ext cx="3348000" cy="2154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-23530" y="3358878"/>
              <a:ext cx="3348000" cy="2154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-23530" y="3597638"/>
              <a:ext cx="3348000" cy="21542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6" name="文本框 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457700" y="1708548"/>
            <a:ext cx="2218135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3000" b="1" dirty="0">
                <a:solidFill>
                  <a:srgbClr val="F7C17F"/>
                </a:solidFill>
                <a:latin typeface="方正大标宋简体"/>
                <a:ea typeface="方正大标宋简体"/>
                <a:cs typeface="方正大标宋简体"/>
              </a:rPr>
              <a:t>课堂导学</a:t>
            </a:r>
          </a:p>
        </p:txBody>
      </p:sp>
      <p:sp>
        <p:nvSpPr>
          <p:cNvPr id="42" name="文本框 4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860132" y="2464594"/>
            <a:ext cx="1807369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3000" b="1" dirty="0">
                <a:solidFill>
                  <a:srgbClr val="D1758E"/>
                </a:solidFill>
                <a:latin typeface="方正大标宋简体"/>
                <a:ea typeface="方正大标宋简体"/>
                <a:cs typeface="方正大标宋简体"/>
              </a:rPr>
              <a:t>课文理解</a:t>
            </a:r>
          </a:p>
        </p:txBody>
      </p:sp>
      <p:sp>
        <p:nvSpPr>
          <p:cNvPr id="47" name="文本框 4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842273" y="3215879"/>
            <a:ext cx="1810940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3000" b="1">
                <a:solidFill>
                  <a:srgbClr val="8F608A"/>
                </a:solidFill>
                <a:latin typeface="方正大标宋简体"/>
                <a:ea typeface="方正大标宋简体"/>
                <a:cs typeface="方正大标宋简体"/>
              </a:rPr>
              <a:t>巩固提升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6803231" y="2409825"/>
            <a:ext cx="576263" cy="581025"/>
            <a:chOff x="9757400" y="2810523"/>
            <a:chExt cx="773643" cy="773645"/>
          </a:xfrm>
        </p:grpSpPr>
        <p:sp>
          <p:nvSpPr>
            <p:cNvPr id="60" name="泪滴形 59"/>
            <p:cNvSpPr/>
            <p:nvPr/>
          </p:nvSpPr>
          <p:spPr>
            <a:xfrm>
              <a:off x="9757400" y="2810523"/>
              <a:ext cx="773643" cy="773645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44" name="图片 58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827047" y="2834919"/>
              <a:ext cx="703996" cy="749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11"/>
          <p:cNvGrpSpPr/>
          <p:nvPr/>
        </p:nvGrpSpPr>
        <p:grpSpPr bwMode="auto">
          <a:xfrm>
            <a:off x="6817519" y="3167063"/>
            <a:ext cx="561975" cy="579835"/>
            <a:chOff x="9763318" y="4107986"/>
            <a:chExt cx="773643" cy="773645"/>
          </a:xfrm>
        </p:grpSpPr>
        <p:sp>
          <p:nvSpPr>
            <p:cNvPr id="63" name="泪滴形 62"/>
            <p:cNvSpPr/>
            <p:nvPr/>
          </p:nvSpPr>
          <p:spPr>
            <a:xfrm>
              <a:off x="9763318" y="4107986"/>
              <a:ext cx="773643" cy="773645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42" name="图片 61"/>
            <p:cNvPicPr>
              <a:picLocks noChangeAspect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9830095" y="4176890"/>
              <a:ext cx="706866" cy="70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2"/>
          <p:cNvGrpSpPr/>
          <p:nvPr/>
        </p:nvGrpSpPr>
        <p:grpSpPr bwMode="auto">
          <a:xfrm>
            <a:off x="6781800" y="1694260"/>
            <a:ext cx="597694" cy="579834"/>
            <a:chOff x="9751482" y="1513060"/>
            <a:chExt cx="773643" cy="773644"/>
          </a:xfrm>
        </p:grpSpPr>
        <p:sp>
          <p:nvSpPr>
            <p:cNvPr id="69" name="泪滴形 68"/>
            <p:cNvSpPr/>
            <p:nvPr/>
          </p:nvSpPr>
          <p:spPr>
            <a:xfrm>
              <a:off x="9751482" y="1513060"/>
              <a:ext cx="773643" cy="773644"/>
            </a:xfrm>
            <a:prstGeom prst="teardrop">
              <a:avLst/>
            </a:prstGeom>
            <a:solidFill>
              <a:srgbClr val="F7C1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5140" name="图片 67"/>
            <p:cNvPicPr>
              <a:picLocks noChangeAspect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9926789" y="1513060"/>
              <a:ext cx="598336" cy="77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19"/>
          <p:cNvGrpSpPr/>
          <p:nvPr/>
        </p:nvGrpSpPr>
        <p:grpSpPr bwMode="auto">
          <a:xfrm>
            <a:off x="4206478" y="410766"/>
            <a:ext cx="3794522" cy="54769"/>
            <a:chOff x="4088325" y="548178"/>
            <a:chExt cx="5058157" cy="72000"/>
          </a:xfrm>
        </p:grpSpPr>
        <p:cxnSp>
          <p:nvCxnSpPr>
            <p:cNvPr id="18" name="直接连接符 17"/>
            <p:cNvCxnSpPr>
              <a:stCxn id="6" idx="3"/>
            </p:cNvCxnSpPr>
            <p:nvPr/>
          </p:nvCxnSpPr>
          <p:spPr>
            <a:xfrm flipV="1">
              <a:off x="4124828" y="587308"/>
              <a:ext cx="502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4088325" y="548178"/>
              <a:ext cx="7142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4" name="组合 20"/>
          <p:cNvGrpSpPr/>
          <p:nvPr/>
        </p:nvGrpSpPr>
        <p:grpSpPr bwMode="auto">
          <a:xfrm>
            <a:off x="1143000" y="4916091"/>
            <a:ext cx="4420791" cy="53578"/>
            <a:chOff x="0" y="6554245"/>
            <a:chExt cx="5893832" cy="7200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6591045"/>
              <a:ext cx="5858910" cy="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5822401" y="6554245"/>
              <a:ext cx="71431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6" grpId="0"/>
      <p:bldP spid="42" grpId="0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1" descr="导图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7353" y="1852613"/>
            <a:ext cx="6463904" cy="30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矩形 30"/>
          <p:cNvSpPr>
            <a:spLocks noChangeArrowheads="1"/>
          </p:cNvSpPr>
          <p:nvPr/>
        </p:nvSpPr>
        <p:spPr bwMode="auto">
          <a:xfrm>
            <a:off x="1357312" y="658416"/>
            <a:ext cx="646390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方正兰亭黑简体"/>
                <a:cs typeface="方正兰亭黑简体"/>
              </a:rPr>
              <a:t>三、根据课文内容，完成下列思维导图，然后口头复述课文。</a:t>
            </a:r>
            <a:endParaRPr lang="en-US" altLang="zh-CN" sz="2400" b="1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23556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58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3559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课文理解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3561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675460" y="1854994"/>
            <a:ext cx="2864644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lonely</a:t>
            </a:r>
            <a:endParaRPr lang="zh-CN" altLang="en-US" sz="12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898106" y="2901554"/>
            <a:ext cx="3681413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my life</a:t>
            </a:r>
            <a:endParaRPr lang="zh-CN" altLang="en-US" sz="12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87441" y="4181475"/>
            <a:ext cx="3682603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talk to</a:t>
            </a:r>
            <a:endParaRPr lang="zh-CN" altLang="en-US" sz="12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28148" y="3065860"/>
            <a:ext cx="3682603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smile back</a:t>
            </a:r>
            <a:endParaRPr lang="zh-CN" altLang="en-US" sz="12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1"/>
          <p:cNvSpPr txBox="1"/>
          <p:nvPr/>
        </p:nvSpPr>
        <p:spPr>
          <a:xfrm>
            <a:off x="1958579" y="188119"/>
            <a:ext cx="1027509" cy="53101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33" name="文本框 5"/>
          <p:cNvSpPr txBox="1">
            <a:spLocks noChangeArrowheads="1"/>
          </p:cNvSpPr>
          <p:nvPr/>
        </p:nvSpPr>
        <p:spPr bwMode="auto">
          <a:xfrm>
            <a:off x="2836069" y="221456"/>
            <a:ext cx="14001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accent2"/>
                </a:solidFill>
                <a:latin typeface="Nexa Light"/>
                <a:ea typeface="方正兰亭黑简体"/>
                <a:cs typeface="方正兰亭黑简体"/>
              </a:rPr>
              <a:t>contents</a:t>
            </a:r>
            <a:endParaRPr lang="zh-CN" altLang="en-US" sz="2400">
              <a:solidFill>
                <a:schemeClr val="accent2"/>
              </a:solidFill>
              <a:latin typeface="Nexa Light"/>
              <a:ea typeface="方正兰亭黑简体"/>
              <a:cs typeface="方正兰亭黑简体"/>
            </a:endParaRPr>
          </a:p>
        </p:txBody>
      </p:sp>
      <p:grpSp>
        <p:nvGrpSpPr>
          <p:cNvPr id="2" name="组合 33"/>
          <p:cNvGrpSpPr/>
          <p:nvPr/>
        </p:nvGrpSpPr>
        <p:grpSpPr bwMode="auto">
          <a:xfrm>
            <a:off x="1150144" y="186929"/>
            <a:ext cx="808435" cy="617934"/>
            <a:chOff x="-23530" y="2881356"/>
            <a:chExt cx="3348000" cy="931705"/>
          </a:xfrm>
        </p:grpSpPr>
        <p:sp>
          <p:nvSpPr>
            <p:cNvPr id="35" name="矩形 34"/>
            <p:cNvSpPr/>
            <p:nvPr/>
          </p:nvSpPr>
          <p:spPr>
            <a:xfrm>
              <a:off x="-23530" y="2881356"/>
              <a:ext cx="3348000" cy="21542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120116"/>
              <a:ext cx="3348000" cy="2154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-23530" y="3358878"/>
              <a:ext cx="3348000" cy="2154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-23530" y="3597638"/>
              <a:ext cx="3348000" cy="21542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41" name="直接连接符 40"/>
          <p:cNvCxnSpPr/>
          <p:nvPr/>
        </p:nvCxnSpPr>
        <p:spPr>
          <a:xfrm>
            <a:off x="2889647" y="301229"/>
            <a:ext cx="0" cy="351234"/>
          </a:xfrm>
          <a:prstGeom prst="line">
            <a:avLst/>
          </a:prstGeom>
          <a:ln>
            <a:solidFill>
              <a:schemeClr val="accent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"/>
          <p:cNvGrpSpPr/>
          <p:nvPr/>
        </p:nvGrpSpPr>
        <p:grpSpPr bwMode="auto">
          <a:xfrm>
            <a:off x="4208860" y="410766"/>
            <a:ext cx="3794522" cy="54769"/>
            <a:chOff x="4088325" y="548178"/>
            <a:chExt cx="5058157" cy="72000"/>
          </a:xfrm>
        </p:grpSpPr>
        <p:cxnSp>
          <p:nvCxnSpPr>
            <p:cNvPr id="40" name="直接连接符 39"/>
            <p:cNvCxnSpPr>
              <a:stCxn id="33" idx="3"/>
            </p:cNvCxnSpPr>
            <p:nvPr/>
          </p:nvCxnSpPr>
          <p:spPr>
            <a:xfrm flipV="1">
              <a:off x="4124828" y="587308"/>
              <a:ext cx="502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>
              <a:off x="4088325" y="548178"/>
              <a:ext cx="7142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4" name="组合 2"/>
          <p:cNvGrpSpPr/>
          <p:nvPr/>
        </p:nvGrpSpPr>
        <p:grpSpPr bwMode="auto">
          <a:xfrm>
            <a:off x="1143000" y="4916091"/>
            <a:ext cx="4420791" cy="53578"/>
            <a:chOff x="0" y="6554245"/>
            <a:chExt cx="5893832" cy="720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0" y="6591045"/>
              <a:ext cx="5858910" cy="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5822401" y="6554245"/>
              <a:ext cx="71431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" name="组合 24"/>
          <p:cNvGrpSpPr/>
          <p:nvPr/>
        </p:nvGrpSpPr>
        <p:grpSpPr bwMode="auto">
          <a:xfrm>
            <a:off x="5467350" y="1462088"/>
            <a:ext cx="2294335" cy="2294335"/>
            <a:chOff x="8484967" y="2015595"/>
            <a:chExt cx="3011709" cy="3011708"/>
          </a:xfrm>
        </p:grpSpPr>
        <p:pic>
          <p:nvPicPr>
            <p:cNvPr id="24586" name="图片 33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484967" y="2015595"/>
              <a:ext cx="3011708" cy="301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7" name="图片 3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437885" y="2015595"/>
              <a:ext cx="2058791" cy="301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文本框 46"/>
          <p:cNvSpPr txBox="1">
            <a:spLocks noChangeArrowheads="1"/>
          </p:cNvSpPr>
          <p:nvPr/>
        </p:nvSpPr>
        <p:spPr bwMode="auto">
          <a:xfrm>
            <a:off x="2409825" y="1539479"/>
            <a:ext cx="2809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4500" b="1" dirty="0">
                <a:solidFill>
                  <a:srgbClr val="8F608A"/>
                </a:solidFill>
                <a:latin typeface="方正大标宋简体"/>
                <a:ea typeface="方正大标宋简体"/>
                <a:cs typeface="方正大标宋简体"/>
              </a:rPr>
              <a:t>巩固提升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"/>
                            </p:stCondLst>
                            <p:childTnLst>
                              <p:par>
                                <p:cTn id="29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5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5603" name="矩形 30"/>
          <p:cNvSpPr>
            <a:spLocks noChangeArrowheads="1"/>
          </p:cNvSpPr>
          <p:nvPr/>
        </p:nvSpPr>
        <p:spPr bwMode="auto">
          <a:xfrm>
            <a:off x="1391842" y="703660"/>
            <a:ext cx="6430565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一、根据句意、首字母或汉语提示填写单词。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1.With the help of Tim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p________ my final exam easily last week.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2.Could you tell me how she felt the t_______ of anything bright and friendly?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3.The panda is our national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t_________.We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must try our best to protect them.</a:t>
            </a:r>
          </a:p>
        </p:txBody>
      </p: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60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560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560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66110" y="1408510"/>
            <a:ext cx="1809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passed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505575" y="2516981"/>
            <a:ext cx="1607344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touch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51860" y="3611167"/>
            <a:ext cx="165973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treasure 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6627" name="矩形 30"/>
          <p:cNvSpPr>
            <a:spLocks noChangeArrowheads="1"/>
          </p:cNvSpPr>
          <p:nvPr/>
        </p:nvSpPr>
        <p:spPr bwMode="auto">
          <a:xfrm>
            <a:off x="1289448" y="839392"/>
            <a:ext cx="6711553" cy="283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4.That’s why I must t_____ you to keep this secret.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5.Thanks a lot for giving me so many s_____________ on how to learn English well.</a:t>
            </a:r>
          </a:p>
        </p:txBody>
      </p: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62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663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663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77578" y="3189685"/>
            <a:ext cx="231933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suggestions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39804" y="1539479"/>
            <a:ext cx="165973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trust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0"/>
          <p:cNvSpPr>
            <a:spLocks noChangeArrowheads="1"/>
          </p:cNvSpPr>
          <p:nvPr/>
        </p:nvSpPr>
        <p:spPr bwMode="auto">
          <a:xfrm>
            <a:off x="1363266" y="610791"/>
            <a:ext cx="6463903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二、单项填空。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)1.—Can you hear the girl ____ in the room?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—Yes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her voice sounds beautiful.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A.sing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B.singing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C.to sing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D.sings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2765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65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765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765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46623" y="1279922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363266" y="1050132"/>
            <a:ext cx="6463903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)2.Tom lived _______ in that village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but he didn’t feel _______.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A.alone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；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alone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B.lonely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；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lonely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C.alone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；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lonely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D.lonely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；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alone</a:t>
            </a:r>
          </a:p>
        </p:txBody>
      </p:sp>
      <p:grpSp>
        <p:nvGrpSpPr>
          <p:cNvPr id="2867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67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867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868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1848" y="1176338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C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9699" name="矩形 30"/>
          <p:cNvSpPr>
            <a:spLocks noChangeArrowheads="1"/>
          </p:cNvSpPr>
          <p:nvPr/>
        </p:nvSpPr>
        <p:spPr bwMode="auto">
          <a:xfrm>
            <a:off x="1363266" y="858441"/>
            <a:ext cx="6731322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)3.I can’t finish the work _______ your help.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A.with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		</a:t>
            </a: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B.without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C.don’t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have   	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D.have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)4._______ I ask you to do something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you always refuse.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A.Every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time   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        </a:t>
            </a: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B.Every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often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C.Every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minute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D.Every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moment</a:t>
            </a:r>
          </a:p>
        </p:txBody>
      </p: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70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970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970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64469" y="1002506"/>
            <a:ext cx="125849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65660" y="2646760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1431131" y="778669"/>
            <a:ext cx="7277792" cy="339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)5.Lucy is a kind and outgoing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girl.And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we want to make friends _______ her.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A.to   	B.at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C.for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D.with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)6.After hearing the news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he sat down ___ silence.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A.on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B.with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	C.by   	D.in</a:t>
            </a:r>
          </a:p>
        </p:txBody>
      </p:sp>
      <p:grpSp>
        <p:nvGrpSpPr>
          <p:cNvPr id="30723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72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072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072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37098" y="932260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D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15667" y="2559844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D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1363266" y="408385"/>
            <a:ext cx="6463903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)7.Our teacher often gives us many good __ on how to learn English.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A.suggestions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B.explanation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C.advice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D.information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3174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74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75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175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62088" y="1094185"/>
            <a:ext cx="125849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0"/>
          <p:cNvSpPr>
            <a:spLocks noChangeArrowheads="1"/>
          </p:cNvSpPr>
          <p:nvPr/>
        </p:nvSpPr>
        <p:spPr bwMode="auto">
          <a:xfrm>
            <a:off x="1363266" y="892969"/>
            <a:ext cx="6463903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)8.—Could you tell me _______?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—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Certainly.In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half an hour.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A.when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will the high speed train arrive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B.when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the high speed train will arrive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C.when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would the high speed train arrive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D.when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the high speed train would arrive</a:t>
            </a:r>
          </a:p>
        </p:txBody>
      </p:sp>
      <p:grpSp>
        <p:nvGrpSpPr>
          <p:cNvPr id="3277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77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277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277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53754" y="1009650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5"/>
          <p:cNvGrpSpPr/>
          <p:nvPr/>
        </p:nvGrpSpPr>
        <p:grpSpPr bwMode="auto">
          <a:xfrm>
            <a:off x="5462588" y="1390650"/>
            <a:ext cx="2294335" cy="2294335"/>
            <a:chOff x="7252153" y="1211942"/>
            <a:chExt cx="3272972" cy="3272972"/>
          </a:xfrm>
        </p:grpSpPr>
        <p:pic>
          <p:nvPicPr>
            <p:cNvPr id="6162" name="图片 2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252153" y="1211942"/>
              <a:ext cx="3272972" cy="3272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3" name="图片 23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76023" y="1211942"/>
              <a:ext cx="2349102" cy="3272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770585" y="2093119"/>
            <a:ext cx="2486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4500" b="1" dirty="0">
                <a:solidFill>
                  <a:srgbClr val="F7C17F"/>
                </a:solidFill>
                <a:latin typeface="方正大标宋简体"/>
                <a:ea typeface="方正大标宋简体"/>
                <a:cs typeface="方正大标宋简体"/>
              </a:rPr>
              <a:t>课堂导学</a:t>
            </a:r>
          </a:p>
        </p:txBody>
      </p:sp>
      <p:sp>
        <p:nvSpPr>
          <p:cNvPr id="32" name="文本框 1"/>
          <p:cNvSpPr txBox="1"/>
          <p:nvPr/>
        </p:nvSpPr>
        <p:spPr>
          <a:xfrm>
            <a:off x="1958579" y="188119"/>
            <a:ext cx="1027509" cy="53101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33" name="文本框 5"/>
          <p:cNvSpPr txBox="1">
            <a:spLocks noChangeArrowheads="1"/>
          </p:cNvSpPr>
          <p:nvPr/>
        </p:nvSpPr>
        <p:spPr bwMode="auto">
          <a:xfrm>
            <a:off x="2836069" y="221456"/>
            <a:ext cx="14001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accent2"/>
                </a:solidFill>
                <a:latin typeface="Nexa Light"/>
                <a:ea typeface="方正兰亭黑简体"/>
                <a:cs typeface="方正兰亭黑简体"/>
              </a:rPr>
              <a:t>contents</a:t>
            </a:r>
            <a:endParaRPr lang="zh-CN" altLang="en-US" sz="2400">
              <a:solidFill>
                <a:schemeClr val="accent2"/>
              </a:solidFill>
              <a:latin typeface="Nexa Light"/>
              <a:ea typeface="方正兰亭黑简体"/>
              <a:cs typeface="方正兰亭黑简体"/>
            </a:endParaRPr>
          </a:p>
        </p:txBody>
      </p:sp>
      <p:grpSp>
        <p:nvGrpSpPr>
          <p:cNvPr id="3" name="组合 33"/>
          <p:cNvGrpSpPr/>
          <p:nvPr/>
        </p:nvGrpSpPr>
        <p:grpSpPr bwMode="auto">
          <a:xfrm>
            <a:off x="1150144" y="186929"/>
            <a:ext cx="808435" cy="617934"/>
            <a:chOff x="-23530" y="2881356"/>
            <a:chExt cx="3348000" cy="931705"/>
          </a:xfrm>
        </p:grpSpPr>
        <p:sp>
          <p:nvSpPr>
            <p:cNvPr id="35" name="矩形 34"/>
            <p:cNvSpPr/>
            <p:nvPr/>
          </p:nvSpPr>
          <p:spPr>
            <a:xfrm>
              <a:off x="-23530" y="2881356"/>
              <a:ext cx="3348000" cy="21542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120116"/>
              <a:ext cx="3348000" cy="2154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-23530" y="3358878"/>
              <a:ext cx="3348000" cy="2154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-23530" y="3597638"/>
              <a:ext cx="3348000" cy="21542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41" name="直接连接符 40"/>
          <p:cNvCxnSpPr/>
          <p:nvPr/>
        </p:nvCxnSpPr>
        <p:spPr>
          <a:xfrm>
            <a:off x="2889647" y="301229"/>
            <a:ext cx="0" cy="351234"/>
          </a:xfrm>
          <a:prstGeom prst="line">
            <a:avLst/>
          </a:prstGeom>
          <a:ln>
            <a:solidFill>
              <a:schemeClr val="accent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1"/>
          <p:cNvGrpSpPr/>
          <p:nvPr/>
        </p:nvGrpSpPr>
        <p:grpSpPr bwMode="auto">
          <a:xfrm>
            <a:off x="4208860" y="410766"/>
            <a:ext cx="3794522" cy="54769"/>
            <a:chOff x="4088325" y="548178"/>
            <a:chExt cx="5058157" cy="72000"/>
          </a:xfrm>
        </p:grpSpPr>
        <p:cxnSp>
          <p:nvCxnSpPr>
            <p:cNvPr id="40" name="直接连接符 39"/>
            <p:cNvCxnSpPr>
              <a:stCxn id="33" idx="3"/>
            </p:cNvCxnSpPr>
            <p:nvPr/>
          </p:nvCxnSpPr>
          <p:spPr>
            <a:xfrm flipV="1">
              <a:off x="4124828" y="587308"/>
              <a:ext cx="502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>
              <a:off x="4088325" y="548178"/>
              <a:ext cx="7142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" name="组合 2"/>
          <p:cNvGrpSpPr/>
          <p:nvPr/>
        </p:nvGrpSpPr>
        <p:grpSpPr bwMode="auto">
          <a:xfrm>
            <a:off x="1143000" y="4916091"/>
            <a:ext cx="4420791" cy="53578"/>
            <a:chOff x="0" y="6554245"/>
            <a:chExt cx="5893832" cy="720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0" y="6591045"/>
              <a:ext cx="5858910" cy="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5822401" y="6554245"/>
              <a:ext cx="71431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0"/>
          <p:cNvSpPr>
            <a:spLocks noChangeArrowheads="1"/>
          </p:cNvSpPr>
          <p:nvPr/>
        </p:nvSpPr>
        <p:spPr bwMode="auto">
          <a:xfrm>
            <a:off x="1363266" y="892969"/>
            <a:ext cx="6969573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)9.I have eaten two apples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but I want to eat _____ one.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A.other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		</a:t>
            </a: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B.another</a:t>
            </a:r>
            <a:r>
              <a:rPr lang="en-US" altLang="zh-CN" sz="2400" dirty="0" smtClean="0">
                <a:latin typeface="Arial" panose="020B0604020202020204" pitchFamily="34" charset="0"/>
                <a:ea typeface="方正兰亭黑简体"/>
                <a:cs typeface="方正兰亭黑简体"/>
              </a:rPr>
              <a:t>  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C.the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other   		</a:t>
            </a:r>
            <a:r>
              <a:rPr lang="en-US" altLang="zh-CN" sz="2400" dirty="0" err="1" smtClean="0">
                <a:latin typeface="Arial" panose="020B0604020202020204" pitchFamily="34" charset="0"/>
                <a:ea typeface="方正兰亭黑简体"/>
                <a:cs typeface="方正兰亭黑简体"/>
              </a:rPr>
              <a:t>D.others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)10.The policewoman asked the little boy __.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A.where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did he live  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B.where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 lived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C.where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 lives     	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D.where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does he live</a:t>
            </a:r>
          </a:p>
        </p:txBody>
      </p:sp>
      <p:grpSp>
        <p:nvGrpSpPr>
          <p:cNvPr id="3379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79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379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380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3038" y="1042988"/>
            <a:ext cx="125849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53754" y="3242072"/>
            <a:ext cx="12584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4819" name="矩形 30"/>
          <p:cNvSpPr>
            <a:spLocks noChangeArrowheads="1"/>
          </p:cNvSpPr>
          <p:nvPr/>
        </p:nvSpPr>
        <p:spPr bwMode="auto">
          <a:xfrm>
            <a:off x="1256110" y="828676"/>
            <a:ext cx="6846094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三、根据句意和汉语提示完成句子。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我猜想他正在安静地看书。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guess that he is reading a book 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我不想让我妈妈担心我。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don’t want my mother ______________ 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3.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这棵小树长得一天比一天高了。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The young tree grows taller __________.</a:t>
            </a:r>
          </a:p>
        </p:txBody>
      </p: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82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482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482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05488" y="2076450"/>
            <a:ext cx="70365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in silence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13660" y="3175398"/>
            <a:ext cx="4736306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to worry about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94685" y="4270773"/>
            <a:ext cx="4736306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day by day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5843" name="矩形 30"/>
          <p:cNvSpPr>
            <a:spLocks noChangeArrowheads="1"/>
          </p:cNvSpPr>
          <p:nvPr/>
        </p:nvSpPr>
        <p:spPr bwMode="auto">
          <a:xfrm>
            <a:off x="1222772" y="952500"/>
            <a:ext cx="6890147" cy="283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4.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你知道他为什么不把你加入到他的朋友圈吗？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Do you know why he doesn’t _______________________________?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5.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他只是朝我微笑了一下，然后匆匆忙忙地离开了。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He only _____________ and left in a hurry.</a:t>
            </a:r>
          </a:p>
        </p:txBody>
      </p: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84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584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584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325166" y="2197894"/>
            <a:ext cx="51387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include you in his circle of friends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93169" y="3308747"/>
            <a:ext cx="282059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smiled at me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1289447" y="590550"/>
            <a:ext cx="6713934" cy="4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四、阅读理解。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There was a time when Whitney didn’t have many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friends.She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a bit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shy.She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never wanted to be popular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but she did want to have someone to share(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分享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)secrets and laugh with.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When it was time to go to a junior high school in another town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Whitney was quite nervous. </a:t>
            </a:r>
          </a:p>
        </p:txBody>
      </p:sp>
      <p:grpSp>
        <p:nvGrpSpPr>
          <p:cNvPr id="3686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86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687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687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289447" y="578644"/>
            <a:ext cx="6643688" cy="450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She was going to live with someone she didn’t know and the school was 3 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000 miles away from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home.She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had no idea how she was going to make friends there.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In the first week of classes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something happened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however.In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her English class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the teacher asked students a question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，“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What is your </a:t>
            </a:r>
            <a:r>
              <a:rPr lang="en-US" altLang="zh-CN" sz="2400" b="1" u="sng" dirty="0">
                <a:latin typeface="Arial" panose="020B0604020202020204" pitchFamily="34" charset="0"/>
                <a:ea typeface="方正兰亭黑简体"/>
                <a:cs typeface="方正兰亭黑简体"/>
              </a:rPr>
              <a:t>goal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for this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class?”Most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of the students</a:t>
            </a:r>
            <a:endParaRPr lang="zh-CN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3789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89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789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789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0"/>
          <p:cNvSpPr>
            <a:spLocks noChangeArrowheads="1"/>
          </p:cNvSpPr>
          <p:nvPr/>
        </p:nvSpPr>
        <p:spPr bwMode="auto">
          <a:xfrm>
            <a:off x="1289447" y="578644"/>
            <a:ext cx="6643688" cy="450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said it was to get a high mark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but Whitney said something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different.She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said that her goal was to make just one good friend.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	Most of the students sat quietly but a girl named Linda came to Whitney and introduced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herself.She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asked if Whitney would be her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friend.Whitney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smiled and held out her hand.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   Whitney learned that if she wants something</a:t>
            </a:r>
            <a:endParaRPr lang="zh-CN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grpSp>
        <p:nvGrpSpPr>
          <p:cNvPr id="3891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91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891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892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0"/>
          <p:cNvSpPr>
            <a:spLocks noChangeArrowheads="1"/>
          </p:cNvSpPr>
          <p:nvPr/>
        </p:nvSpPr>
        <p:spPr bwMode="auto">
          <a:xfrm>
            <a:off x="1251347" y="1107281"/>
            <a:ext cx="664368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Arial" panose="020B0604020202020204" pitchFamily="34" charset="0"/>
                <a:ea typeface="方正兰亭黑简体"/>
                <a:cs typeface="方正兰亭黑简体"/>
              </a:rPr>
              <a:t>she should ask for it.</a:t>
            </a:r>
          </a:p>
        </p:txBody>
      </p:sp>
      <p:grpSp>
        <p:nvGrpSpPr>
          <p:cNvPr id="39939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94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994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994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30"/>
          <p:cNvSpPr>
            <a:spLocks noChangeArrowheads="1"/>
          </p:cNvSpPr>
          <p:nvPr/>
        </p:nvSpPr>
        <p:spPr bwMode="auto">
          <a:xfrm>
            <a:off x="1334692" y="782241"/>
            <a:ext cx="6668690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)1.Why did Whitney feel nervous when she began to go to a junior high school?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A.Because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she couldn’t study well.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B.Because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her new school was near her home.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C.Because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she didn’t know anyone there.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D.Because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the teachers were all strict.</a:t>
            </a:r>
          </a:p>
        </p:txBody>
      </p:sp>
      <p:grpSp>
        <p:nvGrpSpPr>
          <p:cNvPr id="40963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96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096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096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96604" y="944167"/>
            <a:ext cx="446484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C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0"/>
          <p:cNvSpPr>
            <a:spLocks noChangeArrowheads="1"/>
          </p:cNvSpPr>
          <p:nvPr/>
        </p:nvSpPr>
        <p:spPr bwMode="auto">
          <a:xfrm>
            <a:off x="1322785" y="940594"/>
            <a:ext cx="6678215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)2.What does the underlined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word“goal”mean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in Chinese?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方向    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目标    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C.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梦想    </a:t>
            </a:r>
            <a:endParaRPr lang="en-US" altLang="zh-CN" sz="2400" dirty="0">
              <a:latin typeface="Arial" panose="020B0604020202020204" pitchFamily="34" charset="0"/>
              <a:ea typeface="方正兰亭黑简体"/>
              <a:cs typeface="方正兰亭黑简体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D.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成绩</a:t>
            </a:r>
          </a:p>
        </p:txBody>
      </p:sp>
      <p:grpSp>
        <p:nvGrpSpPr>
          <p:cNvPr id="4198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98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199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199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96604" y="1091803"/>
            <a:ext cx="44648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30"/>
          <p:cNvSpPr>
            <a:spLocks noChangeArrowheads="1"/>
          </p:cNvSpPr>
          <p:nvPr/>
        </p:nvSpPr>
        <p:spPr bwMode="auto">
          <a:xfrm>
            <a:off x="1375173" y="847726"/>
            <a:ext cx="6463903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)3.What were most students’ answers when the teacher asked about their goals?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A.Making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more friends.  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B.Doing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well in tests.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C.Reading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more books.  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D.Playing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more games.</a:t>
            </a:r>
          </a:p>
        </p:txBody>
      </p:sp>
      <p:grpSp>
        <p:nvGrpSpPr>
          <p:cNvPr id="4301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01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301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301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0657" y="1002506"/>
            <a:ext cx="446485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B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30"/>
          <p:cNvSpPr>
            <a:spLocks noChangeArrowheads="1"/>
          </p:cNvSpPr>
          <p:nvPr/>
        </p:nvSpPr>
        <p:spPr bwMode="auto">
          <a:xfrm>
            <a:off x="1498998" y="900113"/>
            <a:ext cx="6193631" cy="283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1.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Every time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 I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heard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 the other students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talking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 and laughing</a:t>
            </a:r>
            <a:r>
              <a:rPr lang="zh-CN" altLang="en-US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I felt even more lonely.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C0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每次听到其他同学有说有笑，我觉得自己更加孤单了。</a:t>
            </a:r>
          </a:p>
        </p:txBody>
      </p:sp>
      <p:grpSp>
        <p:nvGrpSpPr>
          <p:cNvPr id="717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717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717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30"/>
          <p:cNvSpPr>
            <a:spLocks noChangeArrowheads="1"/>
          </p:cNvSpPr>
          <p:nvPr/>
        </p:nvSpPr>
        <p:spPr bwMode="auto">
          <a:xfrm>
            <a:off x="1375173" y="847725"/>
            <a:ext cx="6463903" cy="283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)4.Which of the following is TRUE?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A.Linda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introduced herself to Whitney.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B.Whitney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had lots of friends in her town.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C.Whitney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didn’t agree to be Linda’s friend.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D.Linda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was Whitney’s English teacher.</a:t>
            </a:r>
          </a:p>
        </p:txBody>
      </p:sp>
      <p:grpSp>
        <p:nvGrpSpPr>
          <p:cNvPr id="4403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03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403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404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0657" y="1002506"/>
            <a:ext cx="446485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A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30"/>
          <p:cNvSpPr>
            <a:spLocks noChangeArrowheads="1"/>
          </p:cNvSpPr>
          <p:nvPr/>
        </p:nvSpPr>
        <p:spPr bwMode="auto">
          <a:xfrm>
            <a:off x="1375173" y="847726"/>
            <a:ext cx="6463903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  )5.Which of the following can be the title of the passage?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A.Hard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-working Students.  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B.A New School.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C.Ask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for Friends.   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D.A Shy Girl Student.</a:t>
            </a:r>
          </a:p>
        </p:txBody>
      </p:sp>
      <p:grpSp>
        <p:nvGrpSpPr>
          <p:cNvPr id="45059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6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506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巩固提升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506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0657" y="1002506"/>
            <a:ext cx="446485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C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 bwMode="auto">
          <a:xfrm>
            <a:off x="1143000" y="0"/>
            <a:ext cx="3262313" cy="5143500"/>
            <a:chOff x="6400801" y="4915"/>
            <a:chExt cx="5798931" cy="6858000"/>
          </a:xfrm>
        </p:grpSpPr>
        <p:pic>
          <p:nvPicPr>
            <p:cNvPr id="46094" name="图片 21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400801" y="4915"/>
              <a:ext cx="57912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矩形 22"/>
            <p:cNvSpPr/>
            <p:nvPr/>
          </p:nvSpPr>
          <p:spPr>
            <a:xfrm>
              <a:off x="6400801" y="4915"/>
              <a:ext cx="5798931" cy="6858000"/>
            </a:xfrm>
            <a:prstGeom prst="rect">
              <a:avLst/>
            </a:prstGeom>
            <a:solidFill>
              <a:schemeClr val="bg2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6665714" y="1017985"/>
            <a:ext cx="1163240" cy="3916457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谢</a:t>
            </a:r>
            <a:endParaRPr lang="en-US" altLang="zh-CN" sz="5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谢</a:t>
            </a:r>
            <a:endParaRPr lang="en-US" altLang="zh-CN" sz="5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观</a:t>
            </a:r>
            <a:endParaRPr lang="en-US" altLang="zh-CN" sz="5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看</a:t>
            </a:r>
            <a:endParaRPr lang="en-US" altLang="zh-CN" sz="5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！</a:t>
            </a:r>
          </a:p>
        </p:txBody>
      </p:sp>
      <p:grpSp>
        <p:nvGrpSpPr>
          <p:cNvPr id="46084" name="组合 40"/>
          <p:cNvGrpSpPr/>
          <p:nvPr/>
        </p:nvGrpSpPr>
        <p:grpSpPr bwMode="auto">
          <a:xfrm>
            <a:off x="6500813" y="478632"/>
            <a:ext cx="1493044" cy="536972"/>
            <a:chOff x="-23530" y="2881356"/>
            <a:chExt cx="3348000" cy="931705"/>
          </a:xfrm>
        </p:grpSpPr>
        <p:sp>
          <p:nvSpPr>
            <p:cNvPr id="36" name="矩形 35"/>
            <p:cNvSpPr/>
            <p:nvPr/>
          </p:nvSpPr>
          <p:spPr>
            <a:xfrm>
              <a:off x="-23530" y="2881356"/>
              <a:ext cx="3348000" cy="2169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118931"/>
              <a:ext cx="3348000" cy="21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-23530" y="3358571"/>
              <a:ext cx="3348000" cy="21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-23530" y="3596145"/>
              <a:ext cx="3348000" cy="2169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46085" name="组合 44"/>
          <p:cNvGrpSpPr/>
          <p:nvPr/>
        </p:nvGrpSpPr>
        <p:grpSpPr bwMode="auto">
          <a:xfrm rot="16200000">
            <a:off x="2119313" y="2318148"/>
            <a:ext cx="5118497" cy="525065"/>
            <a:chOff x="-23530" y="2881356"/>
            <a:chExt cx="3348000" cy="931705"/>
          </a:xfrm>
        </p:grpSpPr>
        <p:sp>
          <p:nvSpPr>
            <p:cNvPr id="46" name="矩形 45"/>
            <p:cNvSpPr/>
            <p:nvPr/>
          </p:nvSpPr>
          <p:spPr>
            <a:xfrm>
              <a:off x="-23530" y="2881356"/>
              <a:ext cx="3348000" cy="2154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-23530" y="3120092"/>
              <a:ext cx="3348000" cy="2154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-23530" y="3358829"/>
              <a:ext cx="3348000" cy="21549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-23530" y="3597564"/>
              <a:ext cx="3348000" cy="2154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30"/>
          <p:cNvSpPr>
            <a:spLocks noChangeArrowheads="1"/>
          </p:cNvSpPr>
          <p:nvPr/>
        </p:nvSpPr>
        <p:spPr bwMode="auto">
          <a:xfrm>
            <a:off x="1357313" y="850107"/>
            <a:ext cx="6486525" cy="339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(1)every time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在本句中引导一个状语从句，意思是 “每次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……”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。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every time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也可以换成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each time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如：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________________ I ask you to do something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you always say you are too busy.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每次我让你做点儿什么，你总是说太忙。</a:t>
            </a:r>
          </a:p>
        </p:txBody>
      </p:sp>
      <p:grpSp>
        <p:nvGrpSpPr>
          <p:cNvPr id="8195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197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8198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8200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32397" y="2455607"/>
            <a:ext cx="2540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Every/Each time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0"/>
          <p:cNvSpPr>
            <a:spLocks noChangeArrowheads="1"/>
          </p:cNvSpPr>
          <p:nvPr/>
        </p:nvSpPr>
        <p:spPr bwMode="auto">
          <a:xfrm>
            <a:off x="1357313" y="569119"/>
            <a:ext cx="648652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(2)hear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sb.doing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sth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听见某人在做某事，强调动作正在进行。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hear sb.do </a:t>
            </a:r>
            <a:r>
              <a:rPr lang="en-US" altLang="zh-CN" sz="2400" dirty="0" err="1">
                <a:latin typeface="Arial" panose="020B0604020202020204" pitchFamily="34" charset="0"/>
                <a:ea typeface="方正兰亭黑简体"/>
                <a:cs typeface="方正兰亭黑简体"/>
              </a:rPr>
              <a:t>sth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听见某人做了某事，强调动作的全过程。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heard her ________ in the next room when I passed by.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我路过的时候听见她在隔壁房间唱歌。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often hear her ______ that song.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我经常听到她唱那首歌。</a:t>
            </a:r>
          </a:p>
        </p:txBody>
      </p:sp>
      <p:grpSp>
        <p:nvGrpSpPr>
          <p:cNvPr id="9219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21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222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224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26569" y="2926556"/>
            <a:ext cx="2540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singing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46885" y="4002881"/>
            <a:ext cx="2540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sing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0"/>
          <p:cNvSpPr>
            <a:spLocks noChangeArrowheads="1"/>
          </p:cNvSpPr>
          <p:nvPr/>
        </p:nvSpPr>
        <p:spPr bwMode="auto">
          <a:xfrm>
            <a:off x="1322785" y="909638"/>
            <a:ext cx="6407944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2.Day by day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I learnt to </a:t>
            </a: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trust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people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and they </a:t>
            </a: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included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me in their </a:t>
            </a:r>
            <a:r>
              <a:rPr lang="en-US" altLang="zh-CN" sz="2400" b="1" dirty="0">
                <a:latin typeface="Arial" panose="020B0604020202020204" pitchFamily="34" charset="0"/>
                <a:ea typeface="方正兰亭黑简体"/>
                <a:cs typeface="方正兰亭黑简体"/>
              </a:rPr>
              <a:t>circle of friends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我逐渐学会了信任他人，而他们也邀请我加入了他们的朋友圈。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(1)day by day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一天天地，渐渐地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day after day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日复一日的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常指令人厌烦或不快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)</a:t>
            </a:r>
          </a:p>
        </p:txBody>
      </p:sp>
      <p:grpSp>
        <p:nvGrpSpPr>
          <p:cNvPr id="10243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45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246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248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30"/>
          <p:cNvSpPr>
            <a:spLocks noChangeArrowheads="1"/>
          </p:cNvSpPr>
          <p:nvPr/>
        </p:nvSpPr>
        <p:spPr bwMode="auto">
          <a:xfrm>
            <a:off x="1285530" y="947738"/>
            <a:ext cx="6407944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She’s much better now and getting stronger ___________.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她现在好多了，正一天天强壮起来。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____________ he waited for that letter but it never came.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一天又一天，他等待着那封信，但它没有来。</a:t>
            </a:r>
          </a:p>
        </p:txBody>
      </p:sp>
      <p:grpSp>
        <p:nvGrpSpPr>
          <p:cNvPr id="11267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269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270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1272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27548" y="1563291"/>
            <a:ext cx="2540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 day by day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32323" y="2644379"/>
            <a:ext cx="254079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方正兰亭黑简体"/>
                <a:cs typeface="方正兰亭黑简体"/>
              </a:rPr>
              <a:t>Day after day 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方正兰亭黑简体"/>
              <a:cs typeface="方正兰亭黑简体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30"/>
          <p:cNvSpPr>
            <a:spLocks noChangeArrowheads="1"/>
          </p:cNvSpPr>
          <p:nvPr/>
        </p:nvSpPr>
        <p:spPr bwMode="auto">
          <a:xfrm>
            <a:off x="1143001" y="569119"/>
            <a:ext cx="6860381" cy="450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(2)trust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是及物动词，表示 “信任，相信”。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(3)include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是及物动词，意思是 “成为整体的一部分，把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……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算在内”。如：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Our team seems stronger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， </a:t>
            </a: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especially since we included Richard.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我们队看起来更有竞争力了，尤其是在理查德加入我们之后。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(4)circle of friends </a:t>
            </a:r>
            <a:r>
              <a:rPr lang="zh-CN" altLang="en-US" sz="2400" dirty="0">
                <a:latin typeface="Arial" panose="020B0604020202020204" pitchFamily="34" charset="0"/>
                <a:ea typeface="方正兰亭黑简体"/>
                <a:cs typeface="方正兰亭黑简体"/>
              </a:rPr>
              <a:t>意为 “朋友圈，交际圈”。</a:t>
            </a:r>
          </a:p>
        </p:txBody>
      </p:sp>
      <p:grpSp>
        <p:nvGrpSpPr>
          <p:cNvPr id="12291" name="组合 135"/>
          <p:cNvGrpSpPr/>
          <p:nvPr/>
        </p:nvGrpSpPr>
        <p:grpSpPr bwMode="auto">
          <a:xfrm>
            <a:off x="1143001" y="4947048"/>
            <a:ext cx="6860381" cy="201215"/>
            <a:chOff x="-23530" y="2881356"/>
            <a:chExt cx="3348000" cy="931705"/>
          </a:xfrm>
        </p:grpSpPr>
        <p:sp>
          <p:nvSpPr>
            <p:cNvPr id="140" name="矩形 139"/>
            <p:cNvSpPr/>
            <p:nvPr/>
          </p:nvSpPr>
          <p:spPr>
            <a:xfrm>
              <a:off x="-23530" y="2881356"/>
              <a:ext cx="3348000" cy="215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-23530" y="3118416"/>
              <a:ext cx="3348000" cy="2150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-23530" y="3360990"/>
              <a:ext cx="3348000" cy="2150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-23530" y="3598053"/>
              <a:ext cx="3348000" cy="215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2" name="矩形 131"/>
          <p:cNvSpPr/>
          <p:nvPr/>
        </p:nvSpPr>
        <p:spPr>
          <a:xfrm>
            <a:off x="1620441" y="0"/>
            <a:ext cx="2319338" cy="684610"/>
          </a:xfrm>
          <a:prstGeom prst="rect">
            <a:avLst/>
          </a:prstGeom>
          <a:solidFill>
            <a:srgbClr val="FFFFFF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293" name="组合 32"/>
          <p:cNvGrpSpPr/>
          <p:nvPr/>
        </p:nvGrpSpPr>
        <p:grpSpPr bwMode="auto">
          <a:xfrm>
            <a:off x="1143000" y="121444"/>
            <a:ext cx="458391" cy="502444"/>
            <a:chOff x="-23530" y="2881356"/>
            <a:chExt cx="3348000" cy="931705"/>
          </a:xfrm>
        </p:grpSpPr>
        <p:sp>
          <p:nvSpPr>
            <p:cNvPr id="34" name="矩形 33"/>
            <p:cNvSpPr/>
            <p:nvPr/>
          </p:nvSpPr>
          <p:spPr>
            <a:xfrm>
              <a:off x="-23530" y="2881356"/>
              <a:ext cx="3348000" cy="2163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-23530" y="3119802"/>
              <a:ext cx="3348000" cy="216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23530" y="3358248"/>
              <a:ext cx="3348000" cy="216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-23530" y="3596693"/>
              <a:ext cx="3348000" cy="2163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294" name="文本框 37"/>
          <p:cNvSpPr txBox="1">
            <a:spLocks noChangeArrowheads="1"/>
          </p:cNvSpPr>
          <p:nvPr/>
        </p:nvSpPr>
        <p:spPr bwMode="auto">
          <a:xfrm>
            <a:off x="1577579" y="41673"/>
            <a:ext cx="239910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黑简体"/>
              </a:rPr>
              <a:t>课堂导学</a:t>
            </a:r>
          </a:p>
        </p:txBody>
      </p:sp>
      <p:sp>
        <p:nvSpPr>
          <p:cNvPr id="40" name="矩形 39"/>
          <p:cNvSpPr/>
          <p:nvPr/>
        </p:nvSpPr>
        <p:spPr>
          <a:xfrm>
            <a:off x="3939779" y="426244"/>
            <a:ext cx="4063603" cy="33338"/>
          </a:xfrm>
          <a:prstGeom prst="rect">
            <a:avLst/>
          </a:prstGeom>
          <a:gradFill flip="none" rotWithShape="1">
            <a:gsLst>
              <a:gs pos="25000">
                <a:srgbClr val="EDAC5D"/>
              </a:gs>
              <a:gs pos="0">
                <a:schemeClr val="accent3"/>
              </a:gs>
              <a:gs pos="25000">
                <a:schemeClr val="accent2"/>
              </a:gs>
              <a:gs pos="50000">
                <a:schemeClr val="accent2"/>
              </a:gs>
              <a:gs pos="100000">
                <a:schemeClr val="accent4"/>
              </a:gs>
              <a:gs pos="75000">
                <a:schemeClr val="accent4"/>
              </a:gs>
              <a:gs pos="74000">
                <a:schemeClr val="accent1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296" name="组合 13"/>
          <p:cNvGrpSpPr/>
          <p:nvPr/>
        </p:nvGrpSpPr>
        <p:grpSpPr bwMode="auto">
          <a:xfrm>
            <a:off x="1608534" y="3573"/>
            <a:ext cx="2338388" cy="691753"/>
            <a:chOff x="846231" y="2191"/>
            <a:chExt cx="3069063" cy="1019110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846231" y="1019547"/>
              <a:ext cx="3069063" cy="1754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V="1">
              <a:off x="846231" y="7453"/>
              <a:ext cx="0" cy="1013848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V="1">
              <a:off x="3905918" y="2191"/>
              <a:ext cx="0" cy="1017356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TM02900722[[fn=离子会议室]]</Template>
  <TotalTime>0</TotalTime>
  <Words>1586</Words>
  <Application>Microsoft Office PowerPoint</Application>
  <PresentationFormat>全屏显示(16:9)</PresentationFormat>
  <Paragraphs>252</Paragraphs>
  <Slides>42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3" baseType="lpstr">
      <vt:lpstr>Nexa Light</vt:lpstr>
      <vt:lpstr>方正大标宋简体</vt:lpstr>
      <vt:lpstr>方正兰亭黑简体</vt:lpstr>
      <vt:lpstr>宋体</vt:lpstr>
      <vt:lpstr>微软雅黑</vt:lpstr>
      <vt:lpstr>Arial</vt:lpstr>
      <vt:lpstr>Calibri</vt:lpstr>
      <vt:lpstr>Calibri Light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2017-08-07T01:24:00Z</dcterms:created>
  <dcterms:modified xsi:type="dcterms:W3CDTF">2023-01-17T02:00:15Z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B2647C75C0B74F65817C68568076D447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