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295" r:id="rId3"/>
    <p:sldId id="322" r:id="rId4"/>
    <p:sldId id="323" r:id="rId5"/>
    <p:sldId id="324" r:id="rId6"/>
    <p:sldId id="327" r:id="rId7"/>
    <p:sldId id="297" r:id="rId8"/>
    <p:sldId id="329" r:id="rId9"/>
    <p:sldId id="330" r:id="rId10"/>
    <p:sldId id="298" r:id="rId11"/>
    <p:sldId id="304" r:id="rId12"/>
    <p:sldId id="302" r:id="rId13"/>
    <p:sldId id="300" r:id="rId14"/>
    <p:sldId id="284" r:id="rId15"/>
    <p:sldId id="285" r:id="rId16"/>
    <p:sldId id="315" r:id="rId17"/>
    <p:sldId id="319" r:id="rId18"/>
    <p:sldId id="321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40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00"/>
    <a:srgbClr val="0000FF"/>
    <a:srgbClr val="FF0000"/>
    <a:srgbClr val="000000"/>
    <a:srgbClr val="CC00FF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698" autoAdjust="0"/>
  </p:normalViewPr>
  <p:slideViewPr>
    <p:cSldViewPr>
      <p:cViewPr>
        <p:scale>
          <a:sx n="100" d="100"/>
          <a:sy n="100" d="100"/>
        </p:scale>
        <p:origin x="-28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DAF864EE-550E-45AC-BE87-BCAD1D66337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864EE-550E-45AC-BE87-BCAD1D663379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43E2A53-1C96-449C-BE0E-5D6B1EA3C1C7}" type="slidenum">
              <a:rPr lang="en-US" altLang="zh-CN"/>
              <a:t>18</a:t>
            </a:fld>
            <a:endParaRPr lang="en-US" altLang="zh-CN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C575B-8FEC-4B90-85EF-B386DC04FFB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A7699-44D4-4210-8DCE-BEC9BD6E351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128D1-8DD2-4A83-A753-1A55439F866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B1472-CD05-4011-A3EC-195A16E99FC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C575B-8FEC-4B90-85EF-B386DC04FFB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87D95-099E-4E5A-9B11-A9D92A59E59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9CBA9-9FE2-4DA4-B6B1-077B897F380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9339D-FB79-479F-8CBB-3F6381E5A51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8C637-0564-4FD2-958D-06B70CE0E19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8F472-EB9D-4FD1-AA17-61F98370FD6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6A5C8-C65B-4F5D-A8A2-4CA3A3269DB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B6602-9259-4688-8966-F57390AC343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C35C0C77-DF6C-483F-AA10-B651FC82A4F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3.jpeg"/><Relationship Id="rId2" Type="http://schemas.openxmlformats.org/officeDocument/2006/relationships/hyperlink" Target="http://images.google.com/imgres?imgurl=http://tmg110.tripod.com/gb-uj1.gif&amp;imgrefurl=http://tmg110.tripod.com/british1.htm&amp;h=180&amp;w=270&amp;sz=2&amp;tbnid=Kk-R7XZ44YwJ:&amp;tbnh=72&amp;tbnw=108&amp;start=12&amp;prev=/images%3Fq%3DEngland%2Bflag%26hl%3Dzh-CN%26lr%3D%26ie%3DUTF-8%26newwindow%3D1%26sa%3DG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hyperlink" Target="http://images.google.com/imgres?imgurl=http://www.news10.net/images/Community/american-flag.gif&amp;imgrefurl=http://www.news10.net/public/american-flag.htm&amp;h=424&amp;w=600&amp;sz=11&amp;tbnid=03VpEAoQqGsJ:&amp;tbnh=93&amp;tbnw=131&amp;start=6&amp;prev=/images%3Fq%3DAmerican%2Bflag%26hl%3Dzh-CN%26lr%3D%26ie%3DUTF-8%26newwindow%3D1%26sa%3D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google.com/imgres?imgurl=http://tmg110.tripod.com/gb-uj1.gif&amp;imgrefurl=http://tmg110.tripod.com/british1.htm&amp;h=180&amp;w=270&amp;sz=2&amp;tbnid=Kk-R7XZ44YwJ:&amp;tbnh=72&amp;tbnw=108&amp;start=12&amp;prev=/images%3Fq%3DEngland%2Bflag%26hl%3Dzh-CN%26lr%3D%26ie%3DUTF-8%26newwindow%3D1%26sa%3D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5.jpeg"/><Relationship Id="rId4" Type="http://schemas.openxmlformats.org/officeDocument/2006/relationships/hyperlink" Target="http://images.google.com/imgres?imgurl=http://www.news10.net/images/Community/american-flag.gif&amp;imgrefurl=http://www.news10.net/public/american-flag.htm&amp;h=424&amp;w=600&amp;sz=11&amp;tbnid=03VpEAoQqGsJ:&amp;tbnh=93&amp;tbnw=131&amp;start=6&amp;prev=/images%3Fq%3DAmerican%2Bflag%26hl%3Dzh-CN%26lr%3D%26ie%3DUTF-8%26newwindow%3D1%26sa%3D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news10.net/images/Community/american-flag.gif&amp;imgrefurl=http://www.news10.net/public/american-flag.htm&amp;h=424&amp;w=600&amp;sz=11&amp;tbnid=03VpEAoQqGsJ:&amp;tbnh=93&amp;tbnw=131&amp;start=6&amp;prev=/images%3Fq%3DAmerican%2Bflag%26hl%3Dzh-CN%26lr%3D%26ie%3DUTF-8%26newwindow%3D1%26sa%3DG" TargetMode="External"/><Relationship Id="rId7" Type="http://schemas.openxmlformats.org/officeDocument/2006/relationships/image" Target="../media/image2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jpeg"/><Relationship Id="rId5" Type="http://schemas.openxmlformats.org/officeDocument/2006/relationships/hyperlink" Target="http://images.google.com/imgres?imgurl=http://tmg110.tripod.com/gb-uj1.gif&amp;imgrefurl=http://tmg110.tripod.com/british1.htm&amp;h=180&amp;w=270&amp;sz=2&amp;tbnid=Kk-R7XZ44YwJ:&amp;tbnh=72&amp;tbnw=108&amp;start=12&amp;prev=/images%3Fq%3DEngland%2Bflag%26hl%3Dzh-CN%26lr%3D%26ie%3DUTF-8%26newwindow%3D1%26sa%3DG" TargetMode="Externa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news10.net/images/Community/american-flag.gif&amp;imgrefurl=http://www.news10.net/public/american-flag.htm&amp;h=424&amp;w=600&amp;sz=11&amp;tbnid=03VpEAoQqGsJ:&amp;tbnh=93&amp;tbnw=131&amp;start=6&amp;prev=/images%3Fq%3DAmerican%2Bflag%26hl%3Dzh-CN%26lr%3D%26ie%3DUTF-8%26newwindow%3D1%26sa%3DG" TargetMode="External"/><Relationship Id="rId7" Type="http://schemas.openxmlformats.org/officeDocument/2006/relationships/image" Target="../media/image2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jpeg"/><Relationship Id="rId5" Type="http://schemas.openxmlformats.org/officeDocument/2006/relationships/hyperlink" Target="http://images.google.com/imgres?imgurl=http://tmg110.tripod.com/gb-uj1.gif&amp;imgrefurl=http://tmg110.tripod.com/british1.htm&amp;h=180&amp;w=270&amp;sz=2&amp;tbnid=Kk-R7XZ44YwJ:&amp;tbnh=72&amp;tbnw=108&amp;start=12&amp;prev=/images%3Fq%3DEngland%2Bflag%26hl%3Dzh-CN%26lr%3D%26ie%3DUTF-8%26newwindow%3D1%26sa%3DG" TargetMode="Externa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3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news10.net/images/Community/american-flag.gif&amp;imgrefurl=http://www.news10.net/public/american-flag.htm&amp;h=424&amp;w=600&amp;sz=11&amp;tbnid=03VpEAoQqGsJ:&amp;tbnh=93&amp;tbnw=131&amp;start=6&amp;prev=/images%3Fq%3DAmerican%2Bflag%26hl%3Dzh-CN%26lr%3D%26ie%3DUTF-8%26newwindow%3D1%26sa%3DG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mages.google.com/imgres?imgurl=http://tmg110.tripod.com/gb-uj1.gif&amp;imgrefurl=http://tmg110.tripod.com/british1.htm&amp;h=180&amp;w=270&amp;sz=2&amp;tbnid=Kk-R7XZ44YwJ:&amp;tbnh=72&amp;tbnw=108&amp;start=12&amp;prev=/images%3Fq%3DEngland%2Bflag%26hl%3Dzh-CN%26lr%3D%26ie%3DUTF-8%26newwindow%3D1%26sa%3D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21jxw.cn/PurchaseShow/Detail/315481.html" TargetMode="External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news10.net/images/Community/american-flag.gif&amp;imgrefurl=http://www.news10.net/public/american-flag.htm&amp;h=424&amp;w=600&amp;sz=11&amp;tbnid=03VpEAoQqGsJ:&amp;tbnh=93&amp;tbnw=131&amp;start=6&amp;prev=/images%3Fq%3DAmerican%2Bflag%26hl%3Dzh-CN%26lr%3D%26ie%3DUTF-8%26newwindow%3D1%26sa%3DG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2.jpeg"/><Relationship Id="rId2" Type="http://schemas.openxmlformats.org/officeDocument/2006/relationships/hyperlink" Target="http://www.ebigchina.com/ebcps/2/pd/1489906.html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mages.google.com/imgres?imgurl=http://tmg110.tripod.com/gb-uj1.gif&amp;imgrefurl=http://tmg110.tripod.com/british1.htm&amp;h=180&amp;w=270&amp;sz=2&amp;tbnid=Kk-R7XZ44YwJ:&amp;tbnh=72&amp;tbnw=108&amp;start=12&amp;prev=/images%3Fq%3DEngland%2Bflag%26hl%3Dzh-CN%26lr%3D%26ie%3DUTF-8%26newwindow%3D1%26sa%3DG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hyperlink" Target="http://www.sportgoods.cn/product/productdetail.asp?id=1506" TargetMode="External"/><Relationship Id="rId4" Type="http://schemas.openxmlformats.org/officeDocument/2006/relationships/hyperlink" Target="http://lianmeng.eceel.com/company/i2305663-&#23005;&#65349;&#12359;&#37826;&#22247;&#23538;&#37922;&#12581;&#25639;&#37832;&#22800;&#27322;&#37711;&#57600;&#24451;.html" TargetMode="External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images.google.com/imgres?imgurl=http://tmg110.tripod.com/gb-uj1.gif&amp;imgrefurl=http://tmg110.tripod.com/british1.htm&amp;h=180&amp;w=270&amp;sz=2&amp;tbnid=Kk-R7XZ44YwJ:&amp;tbnh=72&amp;tbnw=108&amp;start=12&amp;prev=/images%3Fq%3DEngland%2Bflag%26hl%3Dzh-CN%26lr%3D%26ie%3DUTF-8%26newwindow%3D1%26sa%3DG" TargetMode="External"/><Relationship Id="rId7" Type="http://schemas.openxmlformats.org/officeDocument/2006/relationships/hyperlink" Target="http://image.jike.com/detail?did=-6664412923238874974&amp;pos=34&amp;num=36&amp;q=shop&amp;fm=QH360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jpeg"/><Relationship Id="rId5" Type="http://schemas.openxmlformats.org/officeDocument/2006/relationships/hyperlink" Target="http://images.google.com/imgres?imgurl=http://www.news10.net/images/Community/american-flag.gif&amp;imgrefurl=http://www.news10.net/public/american-flag.htm&amp;h=424&amp;w=600&amp;sz=11&amp;tbnid=03VpEAoQqGsJ:&amp;tbnh=93&amp;tbnw=131&amp;start=6&amp;prev=/images%3Fq%3DAmerican%2Bflag%26hl%3Dzh-CN%26lr%3D%26ie%3DUTF-8%26newwindow%3D1%26sa%3DG" TargetMode="External"/><Relationship Id="rId4" Type="http://schemas.openxmlformats.org/officeDocument/2006/relationships/image" Target="../media/image12.jpeg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0" y="1844824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Unit 2 School </a:t>
            </a:r>
            <a:r>
              <a:rPr lang="en-US" altLang="zh-CN" sz="6000" dirty="0">
                <a:solidFill>
                  <a:srgbClr val="FF0000"/>
                </a:solidFill>
                <a:latin typeface="Arial Black" panose="020B0A04020102020204" pitchFamily="34" charset="0"/>
              </a:rPr>
              <a:t>life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899592" y="764704"/>
            <a:ext cx="2879725" cy="57943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八年级英语 上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1957908" y="3397250"/>
            <a:ext cx="5256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latin typeface="Monotype Corsiva" panose="03010101010201010101" pitchFamily="66" charset="0"/>
              </a:rPr>
              <a:t>Welcome to the unit</a:t>
            </a:r>
          </a:p>
        </p:txBody>
      </p:sp>
      <p:sp>
        <p:nvSpPr>
          <p:cNvPr id="10" name="矩形 9"/>
          <p:cNvSpPr/>
          <p:nvPr/>
        </p:nvSpPr>
        <p:spPr>
          <a:xfrm>
            <a:off x="3075824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9" name="Picture 5" descr="gb-uj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3141663"/>
            <a:ext cx="10080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0" name="Picture 6" descr="american-fla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388" y="4076700"/>
            <a:ext cx="1008062" cy="70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692275" y="4149725"/>
            <a:ext cx="4032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</a:rPr>
              <a:t>yard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1547813" y="3213100"/>
            <a:ext cx="3024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garden</a:t>
            </a:r>
          </a:p>
        </p:txBody>
      </p:sp>
      <p:pic>
        <p:nvPicPr>
          <p:cNvPr id="98313" name="Picture 16" descr="npo0000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549275"/>
            <a:ext cx="2843212" cy="221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5724525" y="32131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tx1"/>
                </a:solidFill>
              </a:rPr>
              <a:t>autumn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6011863" y="40767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</a:rPr>
              <a:t>fall</a:t>
            </a:r>
          </a:p>
        </p:txBody>
      </p:sp>
      <p:pic>
        <p:nvPicPr>
          <p:cNvPr id="98316" name="Picture 12" descr="getCA9MRSD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31913" y="549275"/>
            <a:ext cx="2808287" cy="210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" grpId="0"/>
      <p:bldP spid="98312" grpId="0"/>
      <p:bldP spid="98314" grpId="0"/>
      <p:bldP spid="983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692150"/>
            <a:ext cx="3581400" cy="5832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0" y="0"/>
            <a:ext cx="2484438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British English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79388" y="836613"/>
            <a:ext cx="3657600" cy="564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1  biscuit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2  autumn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3   lorry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4   film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5   football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6   holiday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7  garden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8   rubber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9   shop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5003800" y="765175"/>
            <a:ext cx="3886200" cy="5649913"/>
          </a:xfrm>
          <a:prstGeom prst="rect">
            <a:avLst/>
          </a:prstGeom>
          <a:solidFill>
            <a:srgbClr val="F3FB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CN" sz="2800" b="0">
                <a:latin typeface="Arial" panose="020B0604020202020204" pitchFamily="34" charset="0"/>
              </a:rPr>
              <a:t>a. eraser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latin typeface="Arial" panose="020B0604020202020204" pitchFamily="34" charset="0"/>
              </a:rPr>
              <a:t>b. soccer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latin typeface="Arial" panose="020B0604020202020204" pitchFamily="34" charset="0"/>
              </a:rPr>
              <a:t>c. vocation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latin typeface="Arial" panose="020B0604020202020204" pitchFamily="34" charset="0"/>
              </a:rPr>
              <a:t>d. cookie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latin typeface="Arial" panose="020B0604020202020204" pitchFamily="34" charset="0"/>
              </a:rPr>
              <a:t>e. fall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latin typeface="Arial" panose="020B0604020202020204" pitchFamily="34" charset="0"/>
              </a:rPr>
              <a:t>f. store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latin typeface="Arial" panose="020B0604020202020204" pitchFamily="34" charset="0"/>
              </a:rPr>
              <a:t>g. truck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latin typeface="Arial" panose="020B0604020202020204" pitchFamily="34" charset="0"/>
              </a:rPr>
              <a:t>h. yard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latin typeface="Arial" panose="020B0604020202020204" pitchFamily="34" charset="0"/>
              </a:rPr>
              <a:t>i. movie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5029200" y="90488"/>
            <a:ext cx="3071813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American English</a:t>
            </a:r>
          </a:p>
        </p:txBody>
      </p:sp>
      <p:pic>
        <p:nvPicPr>
          <p:cNvPr id="105480" name="Picture 8" descr="gb-uj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115888"/>
            <a:ext cx="68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3635375" y="765175"/>
            <a:ext cx="1447800" cy="564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1 ___ 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2 ___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3 ___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4 ___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5 ___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6 ___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7 ___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8 ___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0">
                <a:solidFill>
                  <a:schemeClr val="tx1"/>
                </a:solidFill>
                <a:latin typeface="Arial" panose="020B0604020202020204" pitchFamily="34" charset="0"/>
              </a:rPr>
              <a:t>9 ___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4067175" y="620713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4140200" y="119697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4067175" y="1773238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4140200" y="249237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4067175" y="314166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4140200" y="3789363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4140200" y="4437063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4140200" y="5013325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4140200" y="573405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f</a:t>
            </a:r>
          </a:p>
        </p:txBody>
      </p:sp>
      <p:pic>
        <p:nvPicPr>
          <p:cNvPr id="105492" name="Picture 20" descr="american-fla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1013" y="115888"/>
            <a:ext cx="814387" cy="479425"/>
          </a:xfrm>
          <a:prstGeom prst="rect">
            <a:avLst/>
          </a:prstGeom>
          <a:solidFill>
            <a:srgbClr val="F3FBA3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3" grpId="0"/>
      <p:bldP spid="105484" grpId="0"/>
      <p:bldP spid="105485" grpId="0"/>
      <p:bldP spid="105486" grpId="0"/>
      <p:bldP spid="105487" grpId="0"/>
      <p:bldP spid="105488" grpId="0"/>
      <p:bldP spid="105489" grpId="0"/>
      <p:bldP spid="1054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 descr="新闻纸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772400" cy="1371600"/>
          </a:xfrm>
          <a:blipFill dpi="0" rotWithShape="0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altLang="zh-CN" sz="3200" b="1"/>
              <a:t>Different words mean the same thing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713" y="2770188"/>
            <a:ext cx="2808287" cy="3106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600" b="1"/>
              <a:t>trousers</a:t>
            </a:r>
          </a:p>
          <a:p>
            <a:pPr>
              <a:lnSpc>
                <a:spcPct val="90000"/>
              </a:lnSpc>
            </a:pPr>
            <a:r>
              <a:rPr lang="en-US" altLang="zh-CN" sz="3600" b="1"/>
              <a:t>candies</a:t>
            </a:r>
          </a:p>
          <a:p>
            <a:pPr>
              <a:lnSpc>
                <a:spcPct val="90000"/>
              </a:lnSpc>
            </a:pPr>
            <a:r>
              <a:rPr lang="en-US" altLang="zh-CN" sz="3600" b="1"/>
              <a:t>Post</a:t>
            </a:r>
          </a:p>
          <a:p>
            <a:pPr>
              <a:lnSpc>
                <a:spcPct val="90000"/>
              </a:lnSpc>
            </a:pPr>
            <a:r>
              <a:rPr lang="en-US" altLang="zh-CN" sz="3600" b="1"/>
              <a:t>secondary school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29200" y="2781300"/>
            <a:ext cx="3429000" cy="3168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600" b="1">
                <a:solidFill>
                  <a:srgbClr val="00CC00"/>
                </a:solidFill>
              </a:rPr>
              <a:t>pants</a:t>
            </a:r>
          </a:p>
          <a:p>
            <a:pPr>
              <a:lnSpc>
                <a:spcPct val="90000"/>
              </a:lnSpc>
            </a:pPr>
            <a:r>
              <a:rPr lang="en-US" altLang="zh-CN" sz="3600" b="1">
                <a:solidFill>
                  <a:srgbClr val="00CC00"/>
                </a:solidFill>
              </a:rPr>
              <a:t>sweets</a:t>
            </a:r>
          </a:p>
          <a:p>
            <a:pPr>
              <a:lnSpc>
                <a:spcPct val="90000"/>
              </a:lnSpc>
            </a:pPr>
            <a:r>
              <a:rPr lang="en-US" altLang="zh-CN" sz="3600" b="1">
                <a:solidFill>
                  <a:srgbClr val="00CC00"/>
                </a:solidFill>
              </a:rPr>
              <a:t>Mail</a:t>
            </a:r>
          </a:p>
          <a:p>
            <a:pPr>
              <a:lnSpc>
                <a:spcPct val="90000"/>
              </a:lnSpc>
            </a:pPr>
            <a:r>
              <a:rPr lang="en-US" altLang="zh-CN" sz="3600" b="1">
                <a:solidFill>
                  <a:srgbClr val="00CC00"/>
                </a:solidFill>
              </a:rPr>
              <a:t>high school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sz="3600" b="1">
              <a:solidFill>
                <a:srgbClr val="00CC00"/>
              </a:solidFill>
            </a:endParaRPr>
          </a:p>
        </p:txBody>
      </p:sp>
      <p:pic>
        <p:nvPicPr>
          <p:cNvPr id="103429" name="Picture 5" descr="american-fla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2492375"/>
            <a:ext cx="1295400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30" name="Picture 6" descr="gb-uj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2492375"/>
            <a:ext cx="1235075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4787900" y="1790700"/>
            <a:ext cx="4191000" cy="7016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A</a:t>
            </a:r>
            <a:r>
              <a:rPr lang="en-US" altLang="zh-CN">
                <a:solidFill>
                  <a:srgbClr val="0000FF"/>
                </a:solidFill>
              </a:rPr>
              <a:t>merican </a:t>
            </a:r>
            <a:r>
              <a:rPr lang="en-US" altLang="zh-CN">
                <a:solidFill>
                  <a:srgbClr val="FF3300"/>
                </a:solidFill>
              </a:rPr>
              <a:t>E</a:t>
            </a:r>
            <a:r>
              <a:rPr lang="en-US" altLang="zh-CN">
                <a:solidFill>
                  <a:srgbClr val="0000FF"/>
                </a:solidFill>
              </a:rPr>
              <a:t>nglish</a:t>
            </a:r>
          </a:p>
        </p:txBody>
      </p:sp>
      <p:sp>
        <p:nvSpPr>
          <p:cNvPr id="103432" name="Text Box 8" descr="大网格"/>
          <p:cNvSpPr txBox="1">
            <a:spLocks noChangeArrowheads="1"/>
          </p:cNvSpPr>
          <p:nvPr/>
        </p:nvSpPr>
        <p:spPr bwMode="auto">
          <a:xfrm>
            <a:off x="323850" y="1781175"/>
            <a:ext cx="4176713" cy="711200"/>
          </a:xfrm>
          <a:prstGeom prst="rect">
            <a:avLst/>
          </a:prstGeom>
          <a:pattFill prst="lgGrid">
            <a:fgClr>
              <a:schemeClr val="hlink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B</a:t>
            </a:r>
            <a:r>
              <a:rPr lang="en-US" altLang="zh-CN"/>
              <a:t>ritish </a:t>
            </a:r>
            <a:r>
              <a:rPr lang="en-US" altLang="zh-CN">
                <a:solidFill>
                  <a:srgbClr val="FF3300"/>
                </a:solidFill>
              </a:rPr>
              <a:t>E</a:t>
            </a:r>
            <a:r>
              <a:rPr lang="en-US" altLang="zh-CN"/>
              <a:t>nglish</a:t>
            </a:r>
          </a:p>
        </p:txBody>
      </p:sp>
      <p:pic>
        <p:nvPicPr>
          <p:cNvPr id="103433" name="Picture 9" descr="fac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04813"/>
            <a:ext cx="1152525" cy="84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  <p:bldP spid="10342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 descr="新闻纸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772400" cy="1371600"/>
          </a:xfrm>
          <a:blipFill dpi="0" rotWithShape="0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altLang="zh-CN" b="1" dirty="0"/>
              <a:t>Different spellings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3713" y="2770188"/>
            <a:ext cx="2808287" cy="3106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3200" b="1" dirty="0" err="1"/>
              <a:t>maths</a:t>
            </a:r>
            <a:endParaRPr lang="en-US" altLang="zh-CN" sz="3200" b="1" dirty="0"/>
          </a:p>
          <a:p>
            <a:pPr>
              <a:lnSpc>
                <a:spcPct val="80000"/>
              </a:lnSpc>
            </a:pPr>
            <a:r>
              <a:rPr lang="en-US" altLang="zh-CN" sz="3200" b="1" dirty="0" err="1"/>
              <a:t>favourite</a:t>
            </a:r>
            <a:endParaRPr lang="en-US" altLang="zh-CN" sz="3200" b="1" dirty="0"/>
          </a:p>
          <a:p>
            <a:pPr>
              <a:lnSpc>
                <a:spcPct val="80000"/>
              </a:lnSpc>
            </a:pPr>
            <a:r>
              <a:rPr lang="en-US" altLang="zh-CN" sz="3200" b="1" dirty="0" err="1"/>
              <a:t>humour</a:t>
            </a:r>
            <a:endParaRPr lang="en-US" altLang="zh-CN" sz="3200" b="1" dirty="0"/>
          </a:p>
          <a:p>
            <a:pPr>
              <a:lnSpc>
                <a:spcPct val="80000"/>
              </a:lnSpc>
            </a:pPr>
            <a:r>
              <a:rPr lang="en-US" altLang="zh-CN" sz="3200" b="1" dirty="0" err="1"/>
              <a:t>colour</a:t>
            </a:r>
            <a:endParaRPr lang="en-US" altLang="zh-CN" sz="3200" b="1" dirty="0"/>
          </a:p>
          <a:p>
            <a:pPr>
              <a:lnSpc>
                <a:spcPct val="80000"/>
              </a:lnSpc>
            </a:pPr>
            <a:r>
              <a:rPr lang="en-US" altLang="zh-CN" sz="3200" b="1" dirty="0" err="1"/>
              <a:t>centre</a:t>
            </a:r>
            <a:endParaRPr lang="en-US" altLang="zh-CN" sz="3200" b="1" dirty="0"/>
          </a:p>
          <a:p>
            <a:pPr>
              <a:lnSpc>
                <a:spcPct val="80000"/>
              </a:lnSpc>
            </a:pPr>
            <a:r>
              <a:rPr lang="en-US" altLang="zh-CN" sz="3200" b="1" dirty="0"/>
              <a:t>practice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29200" y="2781300"/>
            <a:ext cx="3429000" cy="3168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3200" b="1"/>
              <a:t>ma</a:t>
            </a:r>
            <a:r>
              <a:rPr lang="en-US" altLang="zh-CN" sz="3200" b="1">
                <a:solidFill>
                  <a:srgbClr val="FF3300"/>
                </a:solidFill>
              </a:rPr>
              <a:t>th</a:t>
            </a:r>
          </a:p>
          <a:p>
            <a:pPr>
              <a:lnSpc>
                <a:spcPct val="80000"/>
              </a:lnSpc>
            </a:pPr>
            <a:r>
              <a:rPr lang="en-US" altLang="zh-CN" sz="3200" b="1"/>
              <a:t>fav</a:t>
            </a:r>
            <a:r>
              <a:rPr lang="en-US" altLang="zh-CN" sz="3200" b="1">
                <a:solidFill>
                  <a:srgbClr val="FF3300"/>
                </a:solidFill>
              </a:rPr>
              <a:t>or</a:t>
            </a:r>
            <a:r>
              <a:rPr lang="en-US" altLang="zh-CN" sz="3200" b="1"/>
              <a:t>ite</a:t>
            </a:r>
          </a:p>
          <a:p>
            <a:pPr>
              <a:lnSpc>
                <a:spcPct val="80000"/>
              </a:lnSpc>
            </a:pPr>
            <a:r>
              <a:rPr lang="en-US" altLang="zh-CN" sz="3200" b="1"/>
              <a:t>hum</a:t>
            </a:r>
            <a:r>
              <a:rPr lang="en-US" altLang="zh-CN" sz="3200" b="1">
                <a:solidFill>
                  <a:srgbClr val="FF3300"/>
                </a:solidFill>
              </a:rPr>
              <a:t>or</a:t>
            </a:r>
          </a:p>
          <a:p>
            <a:pPr>
              <a:lnSpc>
                <a:spcPct val="80000"/>
              </a:lnSpc>
            </a:pPr>
            <a:r>
              <a:rPr lang="en-US" altLang="zh-CN" sz="3200" b="1"/>
              <a:t>col</a:t>
            </a:r>
            <a:r>
              <a:rPr lang="en-US" altLang="zh-CN" sz="3200" b="1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80000"/>
              </a:lnSpc>
            </a:pPr>
            <a:r>
              <a:rPr lang="en-US" altLang="zh-CN" sz="3200" b="1"/>
              <a:t>cen</a:t>
            </a:r>
            <a:r>
              <a:rPr lang="en-US" altLang="zh-CN" sz="3200" b="1">
                <a:solidFill>
                  <a:srgbClr val="FF0000"/>
                </a:solidFill>
              </a:rPr>
              <a:t>ter</a:t>
            </a:r>
          </a:p>
          <a:p>
            <a:pPr>
              <a:lnSpc>
                <a:spcPct val="80000"/>
              </a:lnSpc>
            </a:pPr>
            <a:r>
              <a:rPr lang="en-US" altLang="zh-CN" sz="3200" b="1"/>
              <a:t>practi</a:t>
            </a:r>
            <a:r>
              <a:rPr lang="en-US" altLang="zh-CN" sz="3200" b="1">
                <a:solidFill>
                  <a:srgbClr val="FF0000"/>
                </a:solidFill>
              </a:rPr>
              <a:t>s</a:t>
            </a:r>
            <a:r>
              <a:rPr lang="en-US" altLang="zh-CN" sz="3200" b="1"/>
              <a:t>e</a:t>
            </a:r>
          </a:p>
        </p:txBody>
      </p:sp>
      <p:pic>
        <p:nvPicPr>
          <p:cNvPr id="101381" name="Picture 5" descr="american-fla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2492375"/>
            <a:ext cx="1295400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382" name="Picture 6" descr="gb-uj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2492375"/>
            <a:ext cx="1235075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4787900" y="1790700"/>
            <a:ext cx="4191000" cy="7016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A</a:t>
            </a:r>
            <a:r>
              <a:rPr lang="en-US" altLang="zh-CN">
                <a:solidFill>
                  <a:srgbClr val="0000FF"/>
                </a:solidFill>
              </a:rPr>
              <a:t>merican </a:t>
            </a:r>
            <a:r>
              <a:rPr lang="en-US" altLang="zh-CN">
                <a:solidFill>
                  <a:srgbClr val="FF3300"/>
                </a:solidFill>
              </a:rPr>
              <a:t>E</a:t>
            </a:r>
            <a:r>
              <a:rPr lang="en-US" altLang="zh-CN">
                <a:solidFill>
                  <a:srgbClr val="0000FF"/>
                </a:solidFill>
              </a:rPr>
              <a:t>nglish</a:t>
            </a:r>
          </a:p>
        </p:txBody>
      </p:sp>
      <p:sp>
        <p:nvSpPr>
          <p:cNvPr id="101384" name="Text Box 8" descr="大网格"/>
          <p:cNvSpPr txBox="1">
            <a:spLocks noChangeArrowheads="1"/>
          </p:cNvSpPr>
          <p:nvPr/>
        </p:nvSpPr>
        <p:spPr bwMode="auto">
          <a:xfrm>
            <a:off x="323850" y="1781175"/>
            <a:ext cx="4176713" cy="711200"/>
          </a:xfrm>
          <a:prstGeom prst="rect">
            <a:avLst/>
          </a:prstGeom>
          <a:pattFill prst="lgGrid">
            <a:fgClr>
              <a:schemeClr val="hlink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B</a:t>
            </a:r>
            <a:r>
              <a:rPr lang="en-US" altLang="zh-CN"/>
              <a:t>ritish </a:t>
            </a:r>
            <a:r>
              <a:rPr lang="en-US" altLang="zh-CN">
                <a:solidFill>
                  <a:srgbClr val="FF3300"/>
                </a:solidFill>
              </a:rPr>
              <a:t>E</a:t>
            </a:r>
            <a:r>
              <a:rPr lang="en-US" altLang="zh-CN"/>
              <a:t>nglish</a:t>
            </a:r>
          </a:p>
        </p:txBody>
      </p:sp>
      <p:pic>
        <p:nvPicPr>
          <p:cNvPr id="101385" name="Picture 9" descr="fac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5650" y="404813"/>
            <a:ext cx="1152525" cy="84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1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  <p:bldP spid="10138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0975" y="44450"/>
            <a:ext cx="9144000" cy="65309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Monotype Corsiva" panose="03010101010201010101" pitchFamily="66" charset="0"/>
              </a:rPr>
              <a:t>Dear Peter</a:t>
            </a:r>
          </a:p>
          <a:p>
            <a:pPr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</a:rPr>
              <a:t>    </a:t>
            </a:r>
            <a:r>
              <a:rPr lang="en-US" altLang="zh-CN" sz="3200" u="sng" dirty="0">
                <a:solidFill>
                  <a:srgbClr val="0000FF"/>
                </a:solidFill>
              </a:rPr>
              <a:t>Autumn </a:t>
            </a:r>
            <a:r>
              <a:rPr lang="en-US" altLang="zh-CN" sz="3200" dirty="0">
                <a:solidFill>
                  <a:schemeClr val="tx1"/>
                </a:solidFill>
              </a:rPr>
              <a:t>is coming. I am very happy to go back to my </a:t>
            </a:r>
            <a:r>
              <a:rPr lang="en-US" altLang="zh-CN" sz="3200" u="sng" dirty="0">
                <a:solidFill>
                  <a:srgbClr val="0000FF"/>
                </a:solidFill>
              </a:rPr>
              <a:t>secondary school</a:t>
            </a:r>
            <a:r>
              <a:rPr lang="en-US" altLang="zh-CN" sz="3200" dirty="0">
                <a:solidFill>
                  <a:srgbClr val="0000FF"/>
                </a:solidFill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altLang="zh-CN" sz="3200" dirty="0">
                <a:solidFill>
                  <a:schemeClr val="tx1"/>
                </a:solidFill>
              </a:rPr>
              <a:t>    I am in Grade 8 this term. My classroom is not on </a:t>
            </a:r>
            <a:r>
              <a:rPr lang="en-US" altLang="zh-CN" sz="3200" u="sng" dirty="0">
                <a:solidFill>
                  <a:srgbClr val="0000FF"/>
                </a:solidFill>
              </a:rPr>
              <a:t>the ground floor</a:t>
            </a:r>
            <a:r>
              <a:rPr lang="en-US" altLang="zh-CN" sz="3200" dirty="0">
                <a:solidFill>
                  <a:schemeClr val="tx1"/>
                </a:solidFill>
              </a:rPr>
              <a:t>. It’s on the fourth floor, so I need to go up in a</a:t>
            </a:r>
            <a:r>
              <a:rPr lang="en-US" altLang="zh-CN" sz="3200" u="sng" dirty="0">
                <a:solidFill>
                  <a:srgbClr val="0000FF"/>
                </a:solidFill>
              </a:rPr>
              <a:t> lift</a:t>
            </a:r>
            <a:r>
              <a:rPr lang="en-US" altLang="zh-CN" sz="32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altLang="zh-CN" sz="3200" dirty="0">
                <a:solidFill>
                  <a:schemeClr val="tx1"/>
                </a:solidFill>
              </a:rPr>
              <a:t>    I like playing with the </a:t>
            </a:r>
            <a:r>
              <a:rPr lang="en-US" altLang="zh-CN" sz="3200" u="sng" dirty="0">
                <a:solidFill>
                  <a:srgbClr val="0000FF"/>
                </a:solidFill>
              </a:rPr>
              <a:t>rubber</a:t>
            </a:r>
            <a:r>
              <a:rPr lang="en-US" altLang="zh-CN" sz="3200" dirty="0">
                <a:solidFill>
                  <a:srgbClr val="0000FF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and chatting with friends when we have a break.  </a:t>
            </a:r>
            <a:r>
              <a:rPr lang="en-US" altLang="zh-CN" sz="3200" u="sng" dirty="0" err="1">
                <a:solidFill>
                  <a:srgbClr val="0000FF"/>
                </a:solidFill>
              </a:rPr>
              <a:t>Maths</a:t>
            </a:r>
            <a:r>
              <a:rPr lang="en-US" altLang="zh-CN" sz="3200" dirty="0">
                <a:solidFill>
                  <a:schemeClr val="tx1"/>
                </a:solidFill>
              </a:rPr>
              <a:t> is my </a:t>
            </a:r>
            <a:r>
              <a:rPr lang="en-US" altLang="zh-CN" sz="3200" dirty="0" err="1">
                <a:solidFill>
                  <a:schemeClr val="tx1"/>
                </a:solidFill>
              </a:rPr>
              <a:t>favourite</a:t>
            </a:r>
            <a:r>
              <a:rPr lang="en-US" altLang="zh-CN" sz="3200" dirty="0">
                <a:solidFill>
                  <a:schemeClr val="tx1"/>
                </a:solidFill>
              </a:rPr>
              <a:t> subject and I often do well in it.</a:t>
            </a:r>
          </a:p>
          <a:p>
            <a:pPr>
              <a:lnSpc>
                <a:spcPct val="110000"/>
              </a:lnSpc>
            </a:pPr>
            <a:r>
              <a:rPr lang="en-US" altLang="zh-CN" sz="3200" dirty="0">
                <a:solidFill>
                  <a:schemeClr val="tx1"/>
                </a:solidFill>
              </a:rPr>
              <a:t>    After school, I like to play </a:t>
            </a:r>
            <a:r>
              <a:rPr lang="en-US" altLang="zh-CN" sz="3200" u="sng" dirty="0">
                <a:solidFill>
                  <a:srgbClr val="0000FF"/>
                </a:solidFill>
              </a:rPr>
              <a:t>football</a:t>
            </a:r>
            <a:r>
              <a:rPr lang="en-US" altLang="zh-CN" sz="3200" dirty="0">
                <a:solidFill>
                  <a:schemeClr val="tx1"/>
                </a:solidFill>
              </a:rPr>
              <a:t>. Sometimes I can go to see a</a:t>
            </a:r>
            <a:r>
              <a:rPr lang="en-US" altLang="zh-CN" sz="3200" u="sng" dirty="0">
                <a:solidFill>
                  <a:srgbClr val="0000FF"/>
                </a:solidFill>
              </a:rPr>
              <a:t> film</a:t>
            </a:r>
            <a:r>
              <a:rPr lang="en-US" altLang="zh-CN" sz="3200" dirty="0">
                <a:solidFill>
                  <a:srgbClr val="0000FF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with my classmates. </a:t>
            </a:r>
          </a:p>
          <a:p>
            <a:pPr>
              <a:lnSpc>
                <a:spcPct val="11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Monotype Corsiva" panose="03010101010201010101" pitchFamily="66" charset="0"/>
              </a:rPr>
              <a:t>Simon</a:t>
            </a:r>
          </a:p>
        </p:txBody>
      </p:sp>
      <p:pic>
        <p:nvPicPr>
          <p:cNvPr id="38915" name="Picture 3" descr="a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42863"/>
            <a:ext cx="1223963" cy="6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4" descr="b 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5949950"/>
            <a:ext cx="1295400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8" name="Picture 6" descr="fengch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5589588"/>
            <a:ext cx="1547813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0" name="WordArt 8"/>
          <p:cNvSpPr>
            <a:spLocks noChangeArrowheads="1" noChangeShapeType="1" noTextEdit="1"/>
          </p:cNvSpPr>
          <p:nvPr/>
        </p:nvSpPr>
        <p:spPr bwMode="auto">
          <a:xfrm rot="747671">
            <a:off x="5508625" y="260350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Do you know?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71438" y="25400"/>
            <a:ext cx="9180512" cy="642778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Monotype Corsiva" panose="03010101010201010101" pitchFamily="66" charset="0"/>
              </a:rPr>
              <a:t>Dear Peter</a:t>
            </a:r>
          </a:p>
          <a:p>
            <a:r>
              <a:rPr lang="en-US" altLang="zh-CN" sz="3200" dirty="0">
                <a:solidFill>
                  <a:schemeClr val="tx1"/>
                </a:solidFill>
              </a:rPr>
              <a:t>     _______ is coming. I am very happy to go back to my ____________. </a:t>
            </a:r>
          </a:p>
          <a:p>
            <a:r>
              <a:rPr lang="en-US" altLang="zh-CN" sz="3200" dirty="0">
                <a:solidFill>
                  <a:schemeClr val="tx1"/>
                </a:solidFill>
              </a:rPr>
              <a:t>     I am in Grade 8 this term. My classroom is not on the ________</a:t>
            </a:r>
            <a:r>
              <a:rPr lang="en-US" altLang="zh-CN" sz="3200" dirty="0">
                <a:solidFill>
                  <a:schemeClr val="folHlink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floor. It’s on the fifth floor, so I need to go up in _______________. </a:t>
            </a:r>
          </a:p>
          <a:p>
            <a:r>
              <a:rPr lang="en-US" altLang="zh-CN" sz="3200" dirty="0">
                <a:solidFill>
                  <a:schemeClr val="tx1"/>
                </a:solidFill>
              </a:rPr>
              <a:t>     I like playing with the</a:t>
            </a:r>
            <a:r>
              <a:rPr lang="en-US" altLang="zh-CN" sz="3200" dirty="0"/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___________ and chatting with friends when we have a break.  _________ is my favorite subject and I often do well in it.</a:t>
            </a:r>
          </a:p>
          <a:p>
            <a:r>
              <a:rPr lang="en-US" altLang="zh-CN" sz="3200" dirty="0">
                <a:solidFill>
                  <a:schemeClr val="tx1"/>
                </a:solidFill>
              </a:rPr>
              <a:t>     After school, I like to play ________. Sometimes I can go to see a ________ with my classmates.</a:t>
            </a:r>
          </a:p>
          <a:p>
            <a:endParaRPr lang="en-US" altLang="zh-CN" sz="3200" dirty="0">
              <a:solidFill>
                <a:schemeClr val="tx1"/>
              </a:solidFill>
              <a:latin typeface="Monotype Corsiva" panose="03010101010201010101" pitchFamily="66" charset="0"/>
            </a:endParaRPr>
          </a:p>
          <a:p>
            <a:r>
              <a:rPr lang="en-US" altLang="zh-CN" sz="3200" dirty="0">
                <a:solidFill>
                  <a:schemeClr val="tx1"/>
                </a:solidFill>
                <a:latin typeface="Monotype Corsiva" panose="03010101010201010101" pitchFamily="66" charset="0"/>
              </a:rPr>
              <a:t>Simon</a:t>
            </a:r>
          </a:p>
        </p:txBody>
      </p:sp>
      <p:sp>
        <p:nvSpPr>
          <p:cNvPr id="3993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52600" y="2362200"/>
            <a:ext cx="381000" cy="304800"/>
          </a:xfrm>
          <a:prstGeom prst="actionButtonBlank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2362200"/>
            <a:ext cx="914400" cy="304800"/>
          </a:xfrm>
          <a:prstGeom prst="actionButtonBlank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9941" name="Picture 5" descr="a 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5805488"/>
            <a:ext cx="1223962" cy="6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2" name="Picture 6" descr="b fla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2638" y="31750"/>
            <a:ext cx="1223962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817563" y="447675"/>
            <a:ext cx="946150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600">
                <a:solidFill>
                  <a:srgbClr val="FF0000"/>
                </a:solidFill>
              </a:rPr>
              <a:t>Fall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111250" y="908050"/>
            <a:ext cx="2381250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600">
                <a:solidFill>
                  <a:srgbClr val="FF0000"/>
                </a:solidFill>
              </a:rPr>
              <a:t>high school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476375" y="1924050"/>
            <a:ext cx="996950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600">
                <a:solidFill>
                  <a:srgbClr val="FF0000"/>
                </a:solidFill>
              </a:rPr>
              <a:t>first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132138" y="2355850"/>
            <a:ext cx="2355850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600">
                <a:solidFill>
                  <a:srgbClr val="FF0000"/>
                </a:solidFill>
              </a:rPr>
              <a:t>an elevator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932363" y="2852738"/>
            <a:ext cx="1403350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600">
                <a:solidFill>
                  <a:srgbClr val="FF0000"/>
                </a:solidFill>
              </a:rPr>
              <a:t>eraser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6659563" y="3363913"/>
            <a:ext cx="1250950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60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219700" y="4365625"/>
            <a:ext cx="1403350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600">
                <a:solidFill>
                  <a:srgbClr val="FF0000"/>
                </a:solidFill>
              </a:rPr>
              <a:t>soccer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2987675" y="4868863"/>
            <a:ext cx="1352550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600">
                <a:solidFill>
                  <a:srgbClr val="FF0000"/>
                </a:solidFill>
              </a:rPr>
              <a:t>movie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utoUpdateAnimBg="0"/>
      <p:bldP spid="39944" grpId="0" autoUpdateAnimBg="0"/>
      <p:bldP spid="39945" grpId="0" autoUpdateAnimBg="0"/>
      <p:bldP spid="39946" grpId="0" autoUpdateAnimBg="0"/>
      <p:bldP spid="39947" grpId="0" autoUpdateAnimBg="0"/>
      <p:bldP spid="39949" grpId="0" autoUpdateAnimBg="0"/>
      <p:bldP spid="39950" grpId="0" autoUpdateAnimBg="0"/>
      <p:bldP spid="3995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JSK16-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09075" cy="684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39" name="Picture 3" descr="米老鼠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67425" y="5445125"/>
            <a:ext cx="1106488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539750" y="1916113"/>
            <a:ext cx="7920038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6000">
                <a:solidFill>
                  <a:srgbClr val="FF0000"/>
                </a:solidFill>
                <a:ea typeface="仿宋_GB2312" pitchFamily="49" charset="-122"/>
              </a:rPr>
              <a:t> </a:t>
            </a:r>
            <a:r>
              <a:rPr kumimoji="0" lang="en-US" altLang="zh-CN" sz="3200">
                <a:solidFill>
                  <a:srgbClr val="FF0000"/>
                </a:solidFill>
                <a:ea typeface="仿宋_GB2312" pitchFamily="49" charset="-122"/>
              </a:rPr>
              <a:t>Read Part B and underline the British words and write the American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120836" name="Picture 4" descr="FR4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678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37" name="WordArt 5"/>
          <p:cNvSpPr>
            <a:spLocks noChangeArrowheads="1" noChangeShapeType="1" noTextEdit="1"/>
          </p:cNvSpPr>
          <p:nvPr/>
        </p:nvSpPr>
        <p:spPr bwMode="auto">
          <a:xfrm>
            <a:off x="2209800" y="1600200"/>
            <a:ext cx="4495800" cy="20574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/>
            <a:r>
              <a:rPr lang="en-US" altLang="zh-CN" sz="5400" kern="10">
                <a:ln w="53975">
                  <a:solidFill>
                    <a:srgbClr val="000000"/>
                  </a:solidFill>
                  <a:rou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Act out</a:t>
            </a:r>
            <a:endParaRPr lang="zh-CN" altLang="en-US" sz="5400" kern="10">
              <a:ln w="53975">
                <a:solidFill>
                  <a:srgbClr val="000000"/>
                </a:solidFill>
                <a:round/>
              </a:ln>
              <a:solidFill>
                <a:srgbClr val="00FF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0838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038600" y="4038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4" descr="npo00002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5229225"/>
            <a:ext cx="1662112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1476375" y="2133600"/>
            <a:ext cx="63627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</a:pPr>
            <a:r>
              <a:rPr kumimoji="0" lang="en-GB" altLang="zh-CN" sz="3200" b="0" dirty="0">
                <a:solidFill>
                  <a:srgbClr val="FF3399"/>
                </a:solidFill>
                <a:latin typeface="Comic Sans MS" panose="030F0702030302020204" pitchFamily="66" charset="0"/>
              </a:rPr>
              <a:t>Search the Internet for more different words for the same thing.</a:t>
            </a:r>
            <a:r>
              <a:rPr kumimoji="0" lang="en-GB" altLang="zh-CN" sz="3200" b="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kumimoji="0" lang="en-GB" altLang="zh-CN" sz="2800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1476375" y="4076700"/>
            <a:ext cx="61468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</a:pPr>
            <a:r>
              <a:rPr kumimoji="0" lang="en-GB" altLang="zh-CN" sz="3200" b="0" dirty="0">
                <a:solidFill>
                  <a:srgbClr val="0066FF"/>
                </a:solidFill>
                <a:latin typeface="Comic Sans MS" panose="030F0702030302020204" pitchFamily="66" charset="0"/>
              </a:rPr>
              <a:t>Pre-read School lives</a:t>
            </a:r>
            <a:r>
              <a:rPr kumimoji="0" lang="en-GB" altLang="zh-CN" sz="3200" b="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. </a:t>
            </a:r>
            <a:endParaRPr kumimoji="0" lang="en-GB" altLang="zh-CN" sz="3200" b="0" dirty="0">
              <a:solidFill>
                <a:srgbClr val="00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122885" name="WordArt 5" descr="窄竖线"/>
          <p:cNvSpPr>
            <a:spLocks noChangeArrowheads="1" noChangeShapeType="1" noTextEdit="1"/>
          </p:cNvSpPr>
          <p:nvPr/>
        </p:nvSpPr>
        <p:spPr bwMode="auto">
          <a:xfrm>
            <a:off x="2484438" y="620713"/>
            <a:ext cx="3744912" cy="12969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7097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22886" name="Picture 6" descr="xiushi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04813"/>
            <a:ext cx="1468437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309813" y="1006475"/>
            <a:ext cx="3270250" cy="1471613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CC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endParaRPr lang="en-US" altLang="zh-CN" sz="2000">
              <a:solidFill>
                <a:srgbClr val="CC33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endParaRPr lang="en-US" altLang="zh-CN" sz="3600">
              <a:solidFill>
                <a:srgbClr val="CC3399"/>
              </a:solidFill>
              <a:latin typeface="Arial" panose="020B0604020202020204" pitchFamily="34" charset="0"/>
            </a:endParaRPr>
          </a:p>
          <a:p>
            <a:pPr algn="ctr"/>
            <a:endParaRPr kumimoji="0" lang="en-US" altLang="zh-CN" sz="36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331913" y="1412875"/>
            <a:ext cx="7526337" cy="310464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576" tIns="43789" rIns="87576" bIns="43789">
            <a:spAutoFit/>
          </a:bodyPr>
          <a:lstStyle>
            <a:lvl1pPr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38150"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876300"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14450"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751330"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08530"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665730"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22930"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580130"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CN" sz="2800" dirty="0"/>
              <a:t>Do you like going to school?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dirty="0"/>
              <a:t>Do you do any after-school activities?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dirty="0"/>
              <a:t>What do you think school is like?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dirty="0"/>
              <a:t>What’s your favorite subject?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dirty="0"/>
              <a:t>Do you think dogs need to go to school</a:t>
            </a:r>
            <a:r>
              <a:rPr kumimoji="0" lang="en-US" altLang="zh-CN" sz="2800" dirty="0" smtClean="0"/>
              <a:t>?</a:t>
            </a:r>
            <a:endParaRPr kumimoji="0" lang="en-US" altLang="zh-CN" sz="2800" dirty="0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203575" y="620713"/>
            <a:ext cx="2144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Free talk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npo000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0"/>
            <a:ext cx="6640512" cy="526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84213" y="5373688"/>
            <a:ext cx="7850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333399"/>
              </a:buClr>
            </a:pPr>
            <a:r>
              <a:rPr kumimoji="0" lang="en-US" dirty="0">
                <a:solidFill>
                  <a:srgbClr val="333399"/>
                </a:solidFill>
                <a:latin typeface="Monotype Corsiva" panose="03010101010201010101" pitchFamily="66" charset="0"/>
              </a:rPr>
              <a:t>What does Eddie think</a:t>
            </a:r>
            <a:r>
              <a:rPr kumimoji="0" lang="en-US" altLang="zh-CN" dirty="0">
                <a:solidFill>
                  <a:srgbClr val="333399"/>
                </a:solidFill>
                <a:latin typeface="Monotype Corsiva" panose="03010101010201010101" pitchFamily="66" charset="0"/>
              </a:rPr>
              <a:t> </a:t>
            </a:r>
            <a:r>
              <a:rPr kumimoji="0" lang="en-US" dirty="0">
                <a:solidFill>
                  <a:srgbClr val="333399"/>
                </a:solidFill>
                <a:latin typeface="Monotype Corsiva" panose="03010101010201010101" pitchFamily="66" charset="0"/>
              </a:rPr>
              <a:t>school</a:t>
            </a:r>
            <a:r>
              <a:rPr kumimoji="0" lang="en-US" altLang="zh-CN" dirty="0">
                <a:solidFill>
                  <a:srgbClr val="333399"/>
                </a:solidFill>
                <a:latin typeface="Monotype Corsiva" panose="03010101010201010101" pitchFamily="66" charset="0"/>
              </a:rPr>
              <a:t> is like</a:t>
            </a:r>
            <a:r>
              <a:rPr kumimoji="0" lang="en-US" dirty="0">
                <a:solidFill>
                  <a:srgbClr val="333399"/>
                </a:solidFill>
                <a:latin typeface="Monotype Corsiva" panose="03010101010201010101" pitchFamily="66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997200"/>
            <a:ext cx="8748712" cy="20161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dirty="0"/>
              <a:t>What does Eddie think school is like?</a:t>
            </a:r>
          </a:p>
          <a:p>
            <a:pPr>
              <a:buFontTx/>
              <a:buNone/>
            </a:pPr>
            <a:r>
              <a:rPr lang="en-US" altLang="zh-CN" sz="2800" b="1" dirty="0">
                <a:solidFill>
                  <a:srgbClr val="CC0000"/>
                </a:solidFill>
              </a:rPr>
              <a:t>It’s like watching TV, but there are fewer </a:t>
            </a:r>
          </a:p>
          <a:p>
            <a:pPr>
              <a:buFontTx/>
              <a:buNone/>
            </a:pPr>
            <a:r>
              <a:rPr lang="en-US" altLang="zh-CN" sz="2800" b="1" dirty="0">
                <a:solidFill>
                  <a:srgbClr val="CC0000"/>
                </a:solidFill>
              </a:rPr>
              <a:t>advertisements.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395288" y="1412875"/>
            <a:ext cx="591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chemeClr val="tx1"/>
                </a:solidFill>
              </a:rPr>
              <a:t>Why don’t dogs go to school?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395288" y="2157413"/>
            <a:ext cx="5746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CC0000"/>
                </a:solidFill>
              </a:rPr>
              <a:t>Because we are cleverer than people.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611188" y="333375"/>
            <a:ext cx="4392612" cy="64135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Listen and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406400" y="1614264"/>
            <a:ext cx="7543800" cy="436245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Hobo: Why _________ dogs go to school,    </a:t>
            </a:r>
          </a:p>
          <a:p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            Eddie?</a:t>
            </a:r>
          </a:p>
          <a:p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Eddie: Because we’re ___________ than </a:t>
            </a:r>
          </a:p>
          <a:p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            people.</a:t>
            </a:r>
          </a:p>
          <a:p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Hobo: What is school ______________?</a:t>
            </a:r>
          </a:p>
          <a:p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Eddie: It’s like _______________________, </a:t>
            </a:r>
          </a:p>
          <a:p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            but there are</a:t>
            </a:r>
          </a:p>
          <a:p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            _______advertisements.</a:t>
            </a:r>
          </a:p>
          <a:p>
            <a:endParaRPr lang="en-US" altLang="zh-CN" sz="280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en-US" altLang="zh-CN" sz="2800">
                <a:solidFill>
                  <a:schemeClr val="tx1"/>
                </a:solidFill>
                <a:latin typeface="Book Antiqua" panose="02040602050305030304" pitchFamily="18" charset="0"/>
              </a:rPr>
              <a:t>                              </a:t>
            </a:r>
          </a:p>
        </p:txBody>
      </p:sp>
      <p:pic>
        <p:nvPicPr>
          <p:cNvPr id="129027" name="Picture 3" descr="two dog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4114800"/>
            <a:ext cx="26670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2684463" y="1554163"/>
            <a:ext cx="1354137" cy="57943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CC0066"/>
                </a:solidFill>
                <a:latin typeface="Book Antiqua" panose="02040602050305030304" pitchFamily="18" charset="0"/>
              </a:rPr>
              <a:t>don’t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4178300" y="2316163"/>
            <a:ext cx="1765300" cy="57943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CC0066"/>
                </a:solidFill>
                <a:latin typeface="Book Antiqua" panose="02040602050305030304" pitchFamily="18" charset="0"/>
              </a:rPr>
              <a:t>cleverer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4572000" y="3200400"/>
            <a:ext cx="1066800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CC0066"/>
                </a:solidFill>
                <a:latin typeface="Book Antiqua" panose="02040602050305030304" pitchFamily="18" charset="0"/>
              </a:rPr>
              <a:t>like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1600200" y="4495800"/>
            <a:ext cx="1408113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CC0066"/>
                </a:solidFill>
                <a:latin typeface="Book Antiqua" panose="02040602050305030304" pitchFamily="18" charset="0"/>
              </a:rPr>
              <a:t>fewer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3052763" y="3687763"/>
            <a:ext cx="2814637" cy="57943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CC0066"/>
                </a:solidFill>
                <a:latin typeface="Book Antiqua" panose="02040602050305030304" pitchFamily="18" charset="0"/>
              </a:rPr>
              <a:t>watching TV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611188" y="333375"/>
            <a:ext cx="4392612" cy="64135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kumimoji="0" lang="en-US" altLang="zh-CN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Complete the dialogue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29" grpId="0"/>
      <p:bldP spid="129030" grpId="0"/>
      <p:bldP spid="129031" grpId="0"/>
      <p:bldP spid="1290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 descr="新闻纸"/>
          <p:cNvSpPr txBox="1">
            <a:spLocks noChangeArrowheads="1"/>
          </p:cNvSpPr>
          <p:nvPr/>
        </p:nvSpPr>
        <p:spPr bwMode="auto">
          <a:xfrm>
            <a:off x="395288" y="404813"/>
            <a:ext cx="8281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rgbClr val="0066FF"/>
                </a:solidFill>
              </a:rPr>
              <a:t>1. What is school like?</a:t>
            </a:r>
          </a:p>
        </p:txBody>
      </p:sp>
      <p:sp>
        <p:nvSpPr>
          <p:cNvPr id="132099" name="Text Box 3" descr="新闻纸"/>
          <p:cNvSpPr txBox="1">
            <a:spLocks noChangeArrowheads="1"/>
          </p:cNvSpPr>
          <p:nvPr/>
        </p:nvSpPr>
        <p:spPr bwMode="auto">
          <a:xfrm>
            <a:off x="755650" y="884238"/>
            <a:ext cx="799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rgbClr val="FF0000"/>
                </a:solidFill>
              </a:rPr>
              <a:t>like: prep.</a:t>
            </a:r>
            <a:r>
              <a:rPr lang="zh-CN" altLang="en-US" sz="2400" b="0" dirty="0">
                <a:solidFill>
                  <a:srgbClr val="FF0000"/>
                </a:solidFill>
              </a:rPr>
              <a:t>像</a:t>
            </a:r>
            <a:r>
              <a:rPr lang="en-US" altLang="zh-CN" sz="2400" b="0" dirty="0">
                <a:solidFill>
                  <a:srgbClr val="FF0000"/>
                </a:solidFill>
              </a:rPr>
              <a:t>… (unlike)</a:t>
            </a:r>
          </a:p>
        </p:txBody>
      </p:sp>
      <p:sp>
        <p:nvSpPr>
          <p:cNvPr id="132100" name="Text Box 4" descr="新闻纸"/>
          <p:cNvSpPr txBox="1">
            <a:spLocks noChangeArrowheads="1"/>
          </p:cNvSpPr>
          <p:nvPr/>
        </p:nvSpPr>
        <p:spPr bwMode="auto">
          <a:xfrm>
            <a:off x="250825" y="1416050"/>
            <a:ext cx="8713788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 err="1">
                <a:solidFill>
                  <a:schemeClr val="tx1"/>
                </a:solidFill>
              </a:rPr>
              <a:t>eg</a:t>
            </a:r>
            <a:r>
              <a:rPr lang="en-US" altLang="zh-CN" sz="2400" b="0" dirty="0">
                <a:solidFill>
                  <a:schemeClr val="tx1"/>
                </a:solidFill>
              </a:rPr>
              <a:t>: John looks smart, just ~ his father. 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</a:rPr>
              <a:t>     What’s the weather like?</a:t>
            </a:r>
          </a:p>
        </p:txBody>
      </p:sp>
      <p:sp>
        <p:nvSpPr>
          <p:cNvPr id="132101" name="Text Box 5" descr="新闻纸"/>
          <p:cNvSpPr txBox="1">
            <a:spLocks noChangeArrowheads="1"/>
          </p:cNvSpPr>
          <p:nvPr/>
        </p:nvSpPr>
        <p:spPr bwMode="auto">
          <a:xfrm>
            <a:off x="684213" y="2540000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rgbClr val="FF0000"/>
                </a:solidFill>
              </a:rPr>
              <a:t>*</a:t>
            </a:r>
            <a:r>
              <a:rPr lang="en-US" altLang="zh-CN" sz="2400" b="0" dirty="0">
                <a:solidFill>
                  <a:schemeClr val="tx2"/>
                </a:solidFill>
              </a:rPr>
              <a:t>like: v. </a:t>
            </a:r>
            <a:r>
              <a:rPr lang="zh-CN" altLang="en-US" sz="2400" b="0" dirty="0">
                <a:solidFill>
                  <a:schemeClr val="tx2"/>
                </a:solidFill>
              </a:rPr>
              <a:t>喜欢 （</a:t>
            </a:r>
            <a:r>
              <a:rPr lang="en-US" altLang="zh-CN" sz="2400" b="0" dirty="0">
                <a:solidFill>
                  <a:schemeClr val="tx2"/>
                </a:solidFill>
              </a:rPr>
              <a:t>dislike</a:t>
            </a:r>
            <a:r>
              <a:rPr lang="zh-CN" altLang="en-US" sz="2400" b="0" dirty="0">
                <a:solidFill>
                  <a:schemeClr val="tx2"/>
                </a:solidFill>
              </a:rPr>
              <a:t>）</a:t>
            </a:r>
          </a:p>
        </p:txBody>
      </p:sp>
      <p:sp>
        <p:nvSpPr>
          <p:cNvPr id="132102" name="Text Box 6" descr="新闻纸"/>
          <p:cNvSpPr txBox="1">
            <a:spLocks noChangeArrowheads="1"/>
          </p:cNvSpPr>
          <p:nvPr/>
        </p:nvSpPr>
        <p:spPr bwMode="auto">
          <a:xfrm>
            <a:off x="395288" y="3284538"/>
            <a:ext cx="820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rgbClr val="0066FF"/>
                </a:solidFill>
              </a:rPr>
              <a:t>2. …there are fewer advertisements.</a:t>
            </a:r>
          </a:p>
        </p:txBody>
      </p:sp>
      <p:sp>
        <p:nvSpPr>
          <p:cNvPr id="132103" name="Text Box 7" descr="新闻纸"/>
          <p:cNvSpPr txBox="1">
            <a:spLocks noChangeArrowheads="1"/>
          </p:cNvSpPr>
          <p:nvPr/>
        </p:nvSpPr>
        <p:spPr bwMode="auto">
          <a:xfrm>
            <a:off x="755650" y="3789363"/>
            <a:ext cx="77057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rgbClr val="FF0000"/>
                </a:solidFill>
              </a:rPr>
              <a:t>* </a:t>
            </a:r>
            <a:r>
              <a:rPr lang="en-US" altLang="zh-CN" sz="2400" b="0" dirty="0">
                <a:solidFill>
                  <a:schemeClr val="tx2"/>
                </a:solidFill>
              </a:rPr>
              <a:t>a few</a:t>
            </a:r>
            <a:r>
              <a:rPr lang="zh-CN" altLang="en-US" sz="2400" b="0" dirty="0">
                <a:solidFill>
                  <a:schemeClr val="tx2"/>
                </a:solidFill>
              </a:rPr>
              <a:t>和</a:t>
            </a:r>
            <a:r>
              <a:rPr lang="en-US" altLang="zh-CN" sz="2400" b="0" dirty="0">
                <a:solidFill>
                  <a:schemeClr val="tx2"/>
                </a:solidFill>
              </a:rPr>
              <a:t>few: </a:t>
            </a:r>
            <a:r>
              <a:rPr lang="zh-CN" altLang="en-US" sz="2400" b="0" dirty="0">
                <a:solidFill>
                  <a:schemeClr val="tx2"/>
                </a:solidFill>
              </a:rPr>
              <a:t>可数名词      </a:t>
            </a:r>
          </a:p>
          <a:p>
            <a:pPr>
              <a:spcBef>
                <a:spcPct val="50000"/>
              </a:spcBef>
            </a:pPr>
            <a:r>
              <a:rPr lang="zh-CN" altLang="en-US" sz="2400" b="0" dirty="0">
                <a:solidFill>
                  <a:schemeClr val="tx2"/>
                </a:solidFill>
              </a:rPr>
              <a:t>   </a:t>
            </a:r>
            <a:r>
              <a:rPr lang="en-US" altLang="zh-CN" sz="2400" b="0" dirty="0">
                <a:solidFill>
                  <a:schemeClr val="tx2"/>
                </a:solidFill>
              </a:rPr>
              <a:t>a little</a:t>
            </a:r>
            <a:r>
              <a:rPr lang="zh-CN" altLang="en-US" sz="2400" b="0" dirty="0">
                <a:solidFill>
                  <a:schemeClr val="tx2"/>
                </a:solidFill>
              </a:rPr>
              <a:t>和</a:t>
            </a:r>
            <a:r>
              <a:rPr lang="en-US" altLang="zh-CN" sz="2400" b="0" dirty="0">
                <a:solidFill>
                  <a:schemeClr val="tx2"/>
                </a:solidFill>
              </a:rPr>
              <a:t>little:</a:t>
            </a:r>
            <a:r>
              <a:rPr lang="zh-CN" altLang="en-US" sz="2400" b="0" dirty="0">
                <a:solidFill>
                  <a:schemeClr val="tx2"/>
                </a:solidFill>
              </a:rPr>
              <a:t>不可数名词</a:t>
            </a:r>
          </a:p>
        </p:txBody>
      </p:sp>
      <p:sp>
        <p:nvSpPr>
          <p:cNvPr id="132104" name="AutoShape 8" descr="新闻纸"/>
          <p:cNvSpPr/>
          <p:nvPr/>
        </p:nvSpPr>
        <p:spPr bwMode="auto">
          <a:xfrm>
            <a:off x="1187450" y="3933825"/>
            <a:ext cx="71438" cy="358775"/>
          </a:xfrm>
          <a:prstGeom prst="leftBrace">
            <a:avLst>
              <a:gd name="adj1" fmla="val 41852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05" name="Text Box 9" descr="新闻纸"/>
          <p:cNvSpPr txBox="1">
            <a:spLocks noChangeArrowheads="1"/>
          </p:cNvSpPr>
          <p:nvPr/>
        </p:nvSpPr>
        <p:spPr bwMode="auto">
          <a:xfrm>
            <a:off x="755650" y="4945063"/>
            <a:ext cx="74168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rgbClr val="FF0000"/>
                </a:solidFill>
              </a:rPr>
              <a:t>* </a:t>
            </a:r>
            <a:r>
              <a:rPr lang="en-US" altLang="zh-CN" sz="2400" b="0" dirty="0">
                <a:solidFill>
                  <a:schemeClr val="tx2"/>
                </a:solidFill>
              </a:rPr>
              <a:t>few—fewer—fewest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2"/>
                </a:solidFill>
              </a:rPr>
              <a:t>   little—less--least</a:t>
            </a:r>
          </a:p>
        </p:txBody>
      </p:sp>
      <p:pic>
        <p:nvPicPr>
          <p:cNvPr id="132106" name="Picture 10" descr="iconImg1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4149725"/>
            <a:ext cx="2087562" cy="154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07" name="Picture 11" descr="yuhou_club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476250"/>
            <a:ext cx="2303463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08" name="Picture 12" descr="xiushi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5805488"/>
            <a:ext cx="3600450" cy="85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5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/>
      <p:bldP spid="132100" grpId="0"/>
      <p:bldP spid="132101" grpId="0"/>
      <p:bldP spid="132102" grpId="0"/>
      <p:bldP spid="132103" grpId="0"/>
      <p:bldP spid="1321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0" y="0"/>
            <a:ext cx="82089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/>
              <a:t>Do you know what they are in British English and American English?</a:t>
            </a:r>
          </a:p>
        </p:txBody>
      </p:sp>
      <p:pic>
        <p:nvPicPr>
          <p:cNvPr id="93192" name="Picture 8" descr="movi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557338"/>
            <a:ext cx="2808288" cy="190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3194" name="Picture 10" descr="vacatio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1275" y="1557338"/>
            <a:ext cx="2374900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95" name="Picture 11" descr="9983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32588" y="1628775"/>
            <a:ext cx="21240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99" name="Picture 15" descr="gb-uj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4076700"/>
            <a:ext cx="6111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200" name="Picture 16" descr="american-fla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5157788"/>
            <a:ext cx="611188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7019925" y="3789363"/>
            <a:ext cx="15843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tx1"/>
                </a:solidFill>
              </a:rPr>
              <a:t>lift (n.)</a:t>
            </a:r>
            <a:r>
              <a:rPr lang="en-US" altLang="zh-CN" sz="44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7127875" y="5013325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000FF"/>
                </a:solidFill>
              </a:rPr>
              <a:t>elevator</a:t>
            </a: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3995738" y="3933825"/>
            <a:ext cx="20161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576" tIns="43789" rIns="87576" bIns="43789">
            <a:spAutoFit/>
          </a:bodyPr>
          <a:lstStyle>
            <a:lvl1pPr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CN" sz="3600"/>
              <a:t>holiday</a:t>
            </a:r>
          </a:p>
        </p:txBody>
      </p:sp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3995738" y="5084763"/>
            <a:ext cx="21605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576" tIns="43789" rIns="87576" bIns="43789">
            <a:spAutoFit/>
          </a:bodyPr>
          <a:lstStyle>
            <a:lvl1pPr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8763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8763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0000FF"/>
                </a:solidFill>
              </a:rPr>
              <a:t>vacation</a:t>
            </a:r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1187450" y="4005263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film</a:t>
            </a:r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1116013" y="50133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0000FF"/>
                </a:solidFill>
              </a:rPr>
              <a:t>movie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7" grpId="0"/>
      <p:bldP spid="93208" grpId="0"/>
      <p:bldP spid="93209" grpId="0"/>
      <p:bldP spid="93210" grpId="0"/>
      <p:bldP spid="93211" grpId="0"/>
      <p:bldP spid="932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0" y="0"/>
            <a:ext cx="82089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/>
              <a:t>Do you know what they are in British English and American English?</a:t>
            </a:r>
          </a:p>
        </p:txBody>
      </p:sp>
      <p:pic>
        <p:nvPicPr>
          <p:cNvPr id="134147" name="Picture 3" descr="111932922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1557338"/>
            <a:ext cx="18002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149" name="Picture 5" descr="200431418142895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1268413"/>
            <a:ext cx="1835150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153" name="Picture 9" descr="gb-uj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4076700"/>
            <a:ext cx="6111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4" name="Picture 10" descr="american-fla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5084763"/>
            <a:ext cx="611188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1187450" y="3933825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football</a:t>
            </a:r>
          </a:p>
        </p:txBody>
      </p:sp>
      <p:sp>
        <p:nvSpPr>
          <p:cNvPr id="134158" name="Text Box 14"/>
          <p:cNvSpPr txBox="1">
            <a:spLocks noChangeArrowheads="1"/>
          </p:cNvSpPr>
          <p:nvPr/>
        </p:nvSpPr>
        <p:spPr bwMode="auto">
          <a:xfrm>
            <a:off x="1116013" y="5013325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000FF"/>
                </a:solidFill>
              </a:rPr>
              <a:t>soccer</a:t>
            </a: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7162800" y="38608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/>
              <a:t>rubber</a:t>
            </a:r>
          </a:p>
        </p:txBody>
      </p:sp>
      <p:sp>
        <p:nvSpPr>
          <p:cNvPr id="134160" name="Text Box 16"/>
          <p:cNvSpPr txBox="1">
            <a:spLocks noChangeArrowheads="1"/>
          </p:cNvSpPr>
          <p:nvPr/>
        </p:nvSpPr>
        <p:spPr bwMode="auto">
          <a:xfrm>
            <a:off x="7019925" y="5013325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000FF"/>
                </a:solidFill>
              </a:rPr>
              <a:t>eraser</a:t>
            </a:r>
          </a:p>
        </p:txBody>
      </p:sp>
      <p:pic>
        <p:nvPicPr>
          <p:cNvPr id="134169" name="Picture 25" descr="20046151408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779838" y="1557338"/>
            <a:ext cx="2520950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2916238" y="3933825"/>
            <a:ext cx="39608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>
                <a:latin typeface="Book Antiqua" panose="02040602050305030304" pitchFamily="18" charset="0"/>
              </a:rPr>
              <a:t>American football</a:t>
            </a:r>
          </a:p>
        </p:txBody>
      </p:sp>
      <p:sp>
        <p:nvSpPr>
          <p:cNvPr id="134172" name="Text Box 28"/>
          <p:cNvSpPr txBox="1">
            <a:spLocks noChangeArrowheads="1"/>
          </p:cNvSpPr>
          <p:nvPr/>
        </p:nvSpPr>
        <p:spPr bwMode="auto">
          <a:xfrm>
            <a:off x="3635375" y="5084763"/>
            <a:ext cx="2438400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>
                <a:solidFill>
                  <a:srgbClr val="0066FF"/>
                </a:solidFill>
                <a:latin typeface="Book Antiqua" panose="02040602050305030304" pitchFamily="18" charset="0"/>
              </a:rPr>
              <a:t>football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7" grpId="0"/>
      <p:bldP spid="134159" grpId="0"/>
      <p:bldP spid="134160" grpId="0"/>
      <p:bldP spid="134171" grpId="0" animBg="1" autoUpdateAnimBg="0"/>
      <p:bldP spid="13417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0" y="0"/>
            <a:ext cx="82089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/>
              <a:t>Do you know what they are in British English and American English?</a:t>
            </a:r>
          </a:p>
        </p:txBody>
      </p:sp>
      <p:pic>
        <p:nvPicPr>
          <p:cNvPr id="135171" name="Picture 3" descr="math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4300" y="1773238"/>
            <a:ext cx="237648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5" name="Picture 7" descr="gb-uj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4221163"/>
            <a:ext cx="6111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176" name="Picture 8" descr="american-fla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388" y="5373688"/>
            <a:ext cx="611187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4427538" y="4005263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Maths</a:t>
            </a: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4500563" y="5157788"/>
            <a:ext cx="125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0000FF"/>
                </a:solidFill>
              </a:rPr>
              <a:t>Math</a:t>
            </a: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6732588" y="3789363"/>
            <a:ext cx="15843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tx1"/>
                </a:solidFill>
              </a:rPr>
              <a:t>biscuit</a:t>
            </a:r>
            <a:r>
              <a:rPr lang="en-US" altLang="zh-CN" sz="44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6804025" y="5157788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000FF"/>
                </a:solidFill>
              </a:rPr>
              <a:t>cookie</a:t>
            </a: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1692275" y="407670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shop</a:t>
            </a: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1619250" y="5300663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0000FF"/>
                </a:solidFill>
              </a:rPr>
              <a:t>store</a:t>
            </a:r>
          </a:p>
        </p:txBody>
      </p:sp>
      <p:pic>
        <p:nvPicPr>
          <p:cNvPr id="135186" name="Picture 18" descr="get?name=T1r7xrBjVK1RCvBVdK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42988" y="1700213"/>
            <a:ext cx="2663825" cy="199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87" name="Picture 19" descr="getCAP1FY9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84888" y="1628775"/>
            <a:ext cx="24765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7" grpId="0"/>
      <p:bldP spid="135178" grpId="0"/>
      <p:bldP spid="135179" grpId="0"/>
      <p:bldP spid="135180" grpId="0"/>
      <p:bldP spid="135183" grpId="0"/>
      <p:bldP spid="135184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657</Words>
  <Application>Microsoft Office PowerPoint</Application>
  <PresentationFormat>全屏显示(4:3)</PresentationFormat>
  <Paragraphs>163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仿宋_GB2312</vt:lpstr>
      <vt:lpstr>宋体</vt:lpstr>
      <vt:lpstr>微软雅黑</vt:lpstr>
      <vt:lpstr>Arial</vt:lpstr>
      <vt:lpstr>Arial Black</vt:lpstr>
      <vt:lpstr>Book Antiqua</vt:lpstr>
      <vt:lpstr>Comic Sans MS</vt:lpstr>
      <vt:lpstr>Monotype Corsiva</vt:lpstr>
      <vt:lpstr>Symbol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Different words mean the same thing</vt:lpstr>
      <vt:lpstr>Different spellings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2004-08-29T07:06:00Z</dcterms:created>
  <dcterms:modified xsi:type="dcterms:W3CDTF">2023-01-17T02:00:22Z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D674517529CE44A8AC92C35AACDF5EED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