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C6685-521F-47FC-B9B2-BF75FC2DE02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EEA04-368D-450B-9649-C4845C7001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EEA04-368D-450B-9649-C4845C70019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CBC3-27F0-4BD0-8B3B-44B6C94497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6158-CAAE-4230-A312-2558C83AEC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90D2D-3CEF-4942-A825-9C275875AA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3FDB-D0BB-4196-BD0E-1E592B6614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E1289-04B8-4005-9DC7-B0939580D1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D091D-E323-4A30-A007-D2C60247B7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588B5-2697-49F7-919C-99A03F772D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1C11F-1BE3-43F2-B0DC-46D270902C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DF782-9401-4995-B221-36E3E17028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5EF1-E172-4540-8F1B-A5A5CA5C74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8D7FD32-FC57-4BC5-A953-5560D6EF677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41997" y="1371600"/>
            <a:ext cx="853439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Unit5 Do you want to watch a game show?</a:t>
            </a:r>
          </a:p>
          <a:p>
            <a:endParaRPr lang="zh-CN" altLang="en-US" sz="3600" b="1" dirty="0">
              <a:latin typeface="Comic Sans MS" panose="030F0702030302020204" pitchFamily="66" charset="0"/>
            </a:endParaRPr>
          </a:p>
          <a:p>
            <a:r>
              <a:rPr lang="en-US" altLang="zh-CN" sz="2800" b="1" dirty="0">
                <a:latin typeface="Comic Sans MS" panose="030F0702030302020204" pitchFamily="66" charset="0"/>
              </a:rPr>
              <a:t>Section A </a:t>
            </a:r>
            <a:r>
              <a:rPr lang="en-US" altLang="zh-CN" sz="2800" b="1" dirty="0" smtClean="0">
                <a:latin typeface="Comic Sans MS" panose="030F0702030302020204" pitchFamily="66" charset="0"/>
              </a:rPr>
              <a:t>(2a-2d)</a:t>
            </a:r>
            <a:endParaRPr lang="en-US" altLang="zh-CN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03067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23925" y="476250"/>
            <a:ext cx="70326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Comic Sans MS" panose="030F0702030302020204" pitchFamily="66" charset="0"/>
              </a:rPr>
              <a:t>2a. Listen to Lin </a:t>
            </a:r>
            <a:r>
              <a:rPr lang="en-US" altLang="zh-CN" sz="2000" b="1" dirty="0" err="1">
                <a:latin typeface="Comic Sans MS" panose="030F0702030302020204" pitchFamily="66" charset="0"/>
              </a:rPr>
              <a:t>Hui</a:t>
            </a:r>
            <a:r>
              <a:rPr lang="en-US" altLang="zh-CN" sz="2000" b="1" dirty="0">
                <a:latin typeface="Comic Sans MS" panose="030F0702030302020204" pitchFamily="66" charset="0"/>
              </a:rPr>
              <a:t> and Sally's conversation. Number the TV shows [1-5] in the order you hear.</a:t>
            </a:r>
          </a:p>
        </p:txBody>
      </p:sp>
      <p:pic>
        <p:nvPicPr>
          <p:cNvPr id="73731" name="Picture 3" descr="u=2099682481,1852740196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60475" y="1450975"/>
            <a:ext cx="22288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140200" y="1484313"/>
            <a:ext cx="42545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___ sitcoms               ___ news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___ game shows       ___ talk shows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___ soap operas  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169988" y="3370263"/>
            <a:ext cx="70754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latin typeface="Comic Sans MS" panose="030F0702030302020204" pitchFamily="66" charset="0"/>
                <a:sym typeface="Arial" panose="020B0604020202020204" pitchFamily="34" charset="0"/>
              </a:rPr>
              <a:t>2b. Listen again. Complete the conversation.</a:t>
            </a:r>
            <a:endParaRPr lang="zh-CN" altLang="en-US" sz="2000" b="1" dirty="0">
              <a:latin typeface="Comic Sans MS" panose="030F0702030302020204" pitchFamily="66" charset="0"/>
              <a:sym typeface="Arial" panose="020B0604020202020204" pitchFamily="34" charset="0"/>
            </a:endParaRPr>
          </a:p>
        </p:txBody>
      </p:sp>
      <p:pic>
        <p:nvPicPr>
          <p:cNvPr id="73734" name="Picture 6" descr="QQ图片20130823104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3933825"/>
            <a:ext cx="72977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230688" y="2551113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i="1">
                <a:solidFill>
                  <a:srgbClr val="FF33CC"/>
                </a:solidFill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230688" y="2060575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i="1">
                <a:solidFill>
                  <a:srgbClr val="FF33CC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445250" y="1628775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i="1">
                <a:solidFill>
                  <a:srgbClr val="FF33CC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372225" y="2060575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i="1">
                <a:solidFill>
                  <a:srgbClr val="FF33CC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284663" y="1628775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i="1">
                <a:solidFill>
                  <a:srgbClr val="FF33CC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924300" y="4575175"/>
            <a:ext cx="1847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</a:rPr>
              <a:t>some great jokes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238500" y="4210050"/>
            <a:ext cx="280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news or talk shows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546350" y="5013325"/>
            <a:ext cx="2170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game shows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2411413" y="5445125"/>
            <a:ext cx="156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soap operas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950075" y="5511800"/>
            <a:ext cx="10779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tonight</a:t>
            </a:r>
            <a:endParaRPr lang="zh-CN" altLang="en-US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bldLvl="0" autoUpdateAnimBg="0"/>
      <p:bldP spid="73736" grpId="0" bldLvl="0" autoUpdateAnimBg="0"/>
      <p:bldP spid="73737" grpId="0" bldLvl="0" autoUpdateAnimBg="0"/>
      <p:bldP spid="73738" grpId="0" bldLvl="0" autoUpdateAnimBg="0"/>
      <p:bldP spid="73739" grpId="0" bldLvl="0" autoUpdateAnimBg="0"/>
      <p:bldP spid="73740" grpId="0" bldLvl="0" autoUpdateAnimBg="0"/>
      <p:bldP spid="73741" grpId="0" bldLvl="0" autoUpdateAnimBg="0"/>
      <p:bldP spid="73743" grpId="0" bldLvl="0" autoUpdateAnimBg="0"/>
      <p:bldP spid="7374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2982912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5400" i="1" dirty="0">
                <a:solidFill>
                  <a:schemeClr val="folHlink"/>
                </a:solidFill>
                <a:latin typeface="Impact" panose="020B0806030902050204" pitchFamily="34" charset="0"/>
              </a:rPr>
              <a:t>Practice</a:t>
            </a:r>
          </a:p>
        </p:txBody>
      </p:sp>
      <p:pic>
        <p:nvPicPr>
          <p:cNvPr id="74755" name="Picture 3" descr="QQ图片201308231056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852738"/>
            <a:ext cx="7218362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044575" y="1616075"/>
            <a:ext cx="6670675" cy="9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Ask and answer questions about the TV shows in 2a. Use information that is true for you.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27088" y="260350"/>
            <a:ext cx="446563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i="1" dirty="0">
                <a:solidFill>
                  <a:schemeClr val="folHlink"/>
                </a:solidFill>
                <a:latin typeface="Impact" panose="020B0806030902050204" pitchFamily="34" charset="0"/>
              </a:rPr>
              <a:t>Read and  answer</a:t>
            </a:r>
          </a:p>
        </p:txBody>
      </p:sp>
      <p:pic>
        <p:nvPicPr>
          <p:cNvPr id="75779" name="Picture 3" descr="QQ图片20130823110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958850"/>
            <a:ext cx="683895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331913" y="3854450"/>
            <a:ext cx="7535862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85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did Sarah do in class today?</a:t>
            </a:r>
          </a:p>
          <a:p>
            <a:pPr algn="l">
              <a:lnSpc>
                <a:spcPct val="185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Does Grace like soap operas? Why?</a:t>
            </a:r>
          </a:p>
          <a:p>
            <a:pPr algn="l">
              <a:lnSpc>
                <a:spcPct val="185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does Sarah think of soap operas?</a:t>
            </a:r>
          </a:p>
          <a:p>
            <a:pPr algn="l">
              <a:lnSpc>
                <a:spcPct val="185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Why does Sarah like news and talk shows best?</a:t>
            </a:r>
            <a:endParaRPr lang="zh-CN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331913" y="4078288"/>
            <a:ext cx="6840538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9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</a:rPr>
              <a:t>She had a discussion about TV shows.</a:t>
            </a:r>
          </a:p>
          <a:p>
            <a:pPr algn="l">
              <a:lnSpc>
                <a:spcPct val="19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</a:rPr>
              <a:t>Yes. She likes to follow the story and see what happens next.</a:t>
            </a:r>
          </a:p>
          <a:p>
            <a:pPr algn="l">
              <a:lnSpc>
                <a:spcPct val="19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</a:rPr>
              <a:t>She doesn't mind soap operas.</a:t>
            </a:r>
          </a:p>
          <a:p>
            <a:pPr algn="l">
              <a:lnSpc>
                <a:spcPct val="19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</a:rPr>
              <a:t>Because she can expect to learn a lot from them. And she wants to </a:t>
            </a:r>
          </a:p>
          <a:p>
            <a:pPr algn="l"/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</a:rPr>
              <a:t>be a reporter one day.</a:t>
            </a:r>
            <a:endParaRPr lang="zh-CN" altLang="en-US" b="1" dirty="0">
              <a:solidFill>
                <a:srgbClr val="FF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828675" y="422275"/>
            <a:ext cx="648017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i="1">
                <a:solidFill>
                  <a:schemeClr val="folHlink"/>
                </a:solidFill>
                <a:latin typeface="Impact" panose="020B0806030902050204" pitchFamily="34" charset="0"/>
              </a:rPr>
              <a:t>Role-play the conversation</a:t>
            </a:r>
            <a:endParaRPr lang="en-US" altLang="zh-CN"/>
          </a:p>
        </p:txBody>
      </p:sp>
      <p:pic>
        <p:nvPicPr>
          <p:cNvPr id="76803" name="Picture 3" descr="QQ图片20130823110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1628775"/>
            <a:ext cx="6838950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71550" y="796925"/>
            <a:ext cx="2016125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i="1" dirty="0">
                <a:solidFill>
                  <a:srgbClr val="CC00FF"/>
                </a:solidFill>
                <a:ea typeface="黑体" panose="02010609060101010101" pitchFamily="49" charset="-122"/>
              </a:rPr>
              <a:t>小结训练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116013" y="1412875"/>
            <a:ext cx="6958012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)1. _____ to him yesterday?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What did happen  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latin typeface="Times New Roman" panose="02020603050405020304" pitchFamily="18" charset="0"/>
              </a:rPr>
              <a:t>. </a:t>
            </a:r>
            <a:r>
              <a:rPr lang="en-US" altLang="zh-CN" sz="2000" b="1" dirty="0" err="1">
                <a:latin typeface="Times New Roman" panose="02020603050405020304" pitchFamily="18" charset="0"/>
              </a:rPr>
              <a:t>Wahet</a:t>
            </a:r>
            <a:r>
              <a:rPr lang="en-US" altLang="zh-CN" sz="2000" b="1" dirty="0">
                <a:latin typeface="Times New Roman" panose="02020603050405020304" pitchFamily="18" charset="0"/>
              </a:rPr>
              <a:t> did he happen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C. What happened 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)2. The girl is not at school now. She ____ at home.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maybe   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latin typeface="Times New Roman" panose="02020603050405020304" pitchFamily="18" charset="0"/>
              </a:rPr>
              <a:t>. mag is   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2000" b="1" dirty="0">
                <a:latin typeface="Times New Roman" panose="02020603050405020304" pitchFamily="18" charset="0"/>
              </a:rPr>
              <a:t>. may be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)3. My </a:t>
            </a:r>
            <a:r>
              <a:rPr lang="en-US" altLang="zh-CN" sz="2000" b="1" dirty="0" err="1">
                <a:latin typeface="Times New Roman" panose="02020603050405020304" pitchFamily="18" charset="0"/>
              </a:rPr>
              <a:t>sisiter</a:t>
            </a:r>
            <a:r>
              <a:rPr lang="en-US" altLang="zh-CN" sz="2000" b="1" dirty="0">
                <a:latin typeface="Times New Roman" panose="02020603050405020304" pitchFamily="18" charset="0"/>
              </a:rPr>
              <a:t> is not good at English, I hope ____.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you to help her  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latin typeface="Times New Roman" panose="02020603050405020304" pitchFamily="18" charset="0"/>
              </a:rPr>
              <a:t>. you help she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 C</a:t>
            </a:r>
            <a:r>
              <a:rPr lang="en-US" altLang="zh-CN" sz="2000" b="1" dirty="0">
                <a:latin typeface="Times New Roman" panose="02020603050405020304" pitchFamily="18" charset="0"/>
              </a:rPr>
              <a:t>. to help her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 )4. Can you learn ____ from the man?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a lot      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000" b="1" dirty="0">
                <a:latin typeface="Times New Roman" panose="02020603050405020304" pitchFamily="18" charset="0"/>
              </a:rPr>
              <a:t>. lots of         </a:t>
            </a:r>
            <a:r>
              <a:rPr lang="en-US" altLang="zh-CN" sz="2000" b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2000" b="1" dirty="0">
                <a:latin typeface="Times New Roman" panose="02020603050405020304" pitchFamily="18" charset="0"/>
              </a:rPr>
              <a:t>. a lot of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260475" y="4725988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>
                <a:solidFill>
                  <a:srgbClr val="FF33CC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260475" y="3789363"/>
            <a:ext cx="85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>
                <a:solidFill>
                  <a:srgbClr val="FF33CC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260475" y="2852738"/>
            <a:ext cx="85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>
                <a:solidFill>
                  <a:srgbClr val="FF33CC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260475" y="1506538"/>
            <a:ext cx="85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>
                <a:solidFill>
                  <a:srgbClr val="FF33CC"/>
                </a:solidFill>
                <a:latin typeface="Comic Sans MS" panose="030F0702030302020204" pitchFamily="66" charset="0"/>
              </a:rPr>
              <a:t>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031875" y="508000"/>
            <a:ext cx="2016125" cy="577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i="1" dirty="0">
                <a:solidFill>
                  <a:srgbClr val="CC00FF"/>
                </a:solidFill>
                <a:ea typeface="黑体" panose="02010609060101010101" pitchFamily="49" charset="-122"/>
              </a:rPr>
              <a:t>问题探究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71550" y="1376363"/>
            <a:ext cx="7243763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plan </a:t>
            </a:r>
            <a:r>
              <a:rPr lang="zh-CN" altLang="en-US" sz="2000" b="1" dirty="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</a:t>
            </a:r>
          </a:p>
          <a:p>
            <a:pPr algn="l">
              <a:lnSpc>
                <a:spcPct val="13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）制定一个计划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make a plan</a:t>
            </a:r>
          </a:p>
          <a:p>
            <a:pPr algn="l">
              <a:lnSpc>
                <a:spcPct val="13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）我们计划参观长城。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We plan to visit the Great Wall.</a:t>
            </a:r>
          </a:p>
          <a:p>
            <a:pPr algn="l">
              <a:lnSpc>
                <a:spcPct val="13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   plan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计划，打算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。既可以作为动词，又可以作为名词，</a:t>
            </a:r>
          </a:p>
          <a:p>
            <a:pPr algn="l">
              <a:lnSpc>
                <a:spcPct val="13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常用的句型为：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plan to do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.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计划做某事。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31875" y="3508375"/>
            <a:ext cx="7500938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2. hope </a:t>
            </a:r>
            <a:r>
              <a:rPr lang="zh-CN" altLang="en-US" sz="2000" b="1" dirty="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</a:t>
            </a:r>
          </a:p>
          <a:p>
            <a:pPr algn="l">
              <a:lnSpc>
                <a:spcPct val="13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）我希望你能很快好起来。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hope you can get well soon.</a:t>
            </a:r>
          </a:p>
          <a:p>
            <a:pPr algn="l">
              <a:lnSpc>
                <a:spcPct val="13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）我希望能很快见到你。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hope to see you soon.</a:t>
            </a:r>
          </a:p>
          <a:p>
            <a:pPr algn="l">
              <a:lnSpc>
                <a:spcPct val="13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hope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希望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，经常用到的句型为：</a:t>
            </a:r>
          </a:p>
          <a:p>
            <a:pPr algn="l">
              <a:lnSpc>
                <a:spcPct val="13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hope to do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.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希望做某事； </a:t>
            </a:r>
          </a:p>
          <a:p>
            <a:pPr algn="l">
              <a:lnSpc>
                <a:spcPct val="13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hope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后面还可以跟宾语从句，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  <a:ea typeface="仿宋_GB2312" pitchFamily="49" charset="-122"/>
              </a:rPr>
              <a:t>但不能接双宾语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31875" y="508000"/>
            <a:ext cx="2016125" cy="577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i="1">
                <a:solidFill>
                  <a:srgbClr val="CC00FF"/>
                </a:solidFill>
                <a:ea typeface="黑体" panose="02010609060101010101" pitchFamily="49" charset="-122"/>
              </a:rPr>
              <a:t>问题探究</a:t>
            </a:r>
            <a:endParaRPr lang="zh-CN" alt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00200" y="1311276"/>
            <a:ext cx="60198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3. expect </a:t>
            </a:r>
            <a:r>
              <a:rPr lang="zh-CN" altLang="en-US" sz="2000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）我期待着明天去北京。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expect to go to Beijing tomorrow.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）我期待你能和我一起去北京。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expect you to go to Beijing with me.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3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）我期待你能通过考试。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expect that you can pass the test.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expect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期待，盼望，预期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其句型为：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expect to do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.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期待做某事；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       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expect sb. to do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.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期待某人做某事；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          此外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expect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后面还可以跟宾语从句。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031875" y="508000"/>
            <a:ext cx="2016125" cy="577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i="1" dirty="0">
                <a:solidFill>
                  <a:srgbClr val="CC00FF"/>
                </a:solidFill>
                <a:ea typeface="黑体" panose="02010609060101010101" pitchFamily="49" charset="-122"/>
              </a:rPr>
              <a:t>问题探究</a:t>
            </a:r>
            <a:endParaRPr lang="zh-CN" altLang="en-US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260475" y="1123950"/>
            <a:ext cx="6654800" cy="507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4. happen </a:t>
            </a:r>
            <a:r>
              <a:rPr lang="zh-CN" altLang="en-US" sz="2000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）这个故事发生在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2003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年。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This story happened in 2003.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）你怎么了？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What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haasppened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to you ?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3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）昨天我在街上碰巧遇到了我的一个朋友。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happened to meet a friend of mine in the street yesterday.</a:t>
            </a:r>
          </a:p>
          <a:p>
            <a:pPr algn="l">
              <a:lnSpc>
                <a:spcPct val="150000"/>
              </a:lnSpc>
            </a:pPr>
            <a:endParaRPr lang="en-US" altLang="zh-CN" b="1" dirty="0">
              <a:latin typeface="Times New Roman" panose="02020603050405020304" pitchFamily="18" charset="0"/>
              <a:ea typeface="仿宋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     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表示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某地（某时）发生了什么事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，常用 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happen in/at  + 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某地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这一结构来表达，这时主语应该是事情。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表示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某人出了某事（常指不好的事）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，要用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. + happen + to sb.</a:t>
            </a:r>
            <a:r>
              <a:rPr lang="en-US" altLang="zh-CN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这一结构来表达。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      表示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某人碰巧做某事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，要用</a:t>
            </a:r>
            <a:r>
              <a:rPr lang="zh-CN" altLang="en-US" b="1" dirty="0"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sb. + happen + to do </a:t>
            </a:r>
            <a:r>
              <a:rPr lang="en-US" altLang="zh-CN" b="1" dirty="0" err="1"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en-US" altLang="zh-CN" b="1" dirty="0"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这一结构来表达</a:t>
            </a:r>
            <a:r>
              <a:rPr lang="zh-CN" altLang="en-US" b="1" dirty="0" smtClean="0">
                <a:latin typeface="Times New Roman" panose="02020603050405020304" pitchFamily="18" charset="0"/>
                <a:ea typeface="仿宋_GB2312" pitchFamily="49" charset="-122"/>
              </a:rPr>
              <a:t>。 </a:t>
            </a:r>
            <a:endParaRPr lang="zh-CN" altLang="en-US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全屏显示(4:3)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仿宋_GB2312</vt:lpstr>
      <vt:lpstr>黑体</vt:lpstr>
      <vt:lpstr>宋体</vt:lpstr>
      <vt:lpstr>微软雅黑</vt:lpstr>
      <vt:lpstr>Arial</vt:lpstr>
      <vt:lpstr>Calibri</vt:lpstr>
      <vt:lpstr>Comic Sans MS</vt:lpstr>
      <vt:lpstr>Impact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92578FF01BD04850B4BB602BB3CF297B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