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30" d="100"/>
          <a:sy n="130" d="100"/>
        </p:scale>
        <p:origin x="-378" y="-4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48402"/>
            <a:ext cx="91440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four seasons in a year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8096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/>
          <p:nvPr/>
        </p:nvSpPr>
        <p:spPr>
          <a:xfrm>
            <a:off x="1206500" y="3430191"/>
            <a:ext cx="5715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Times New Roman" panose="02020603050405020304" pitchFamily="18" charset="0"/>
              </a:rPr>
              <a:t>Birds sing to welcome the spring.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20000">
            <a:off x="952501" y="228600"/>
            <a:ext cx="3952875" cy="23729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4572001" y="628651"/>
            <a:ext cx="3398573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页脚占位符 4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/>
          <p:nvPr/>
        </p:nvSpPr>
        <p:spPr>
          <a:xfrm>
            <a:off x="1270000" y="1485900"/>
            <a:ext cx="5905500" cy="16312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000" dirty="0">
                <a:solidFill>
                  <a:srgbClr val="FF0000"/>
                </a:solidFill>
                <a:latin typeface="Arial" panose="020B0604020202020204" pitchFamily="34" charset="0"/>
              </a:rPr>
              <a:t>What do people do </a:t>
            </a:r>
          </a:p>
          <a:p>
            <a:r>
              <a:rPr lang="en-US" altLang="zh-CN" sz="5000" dirty="0">
                <a:solidFill>
                  <a:srgbClr val="FF0000"/>
                </a:solidFill>
                <a:latin typeface="Arial" panose="020B0604020202020204" pitchFamily="34" charset="0"/>
              </a:rPr>
              <a:t>in spring ?</a:t>
            </a:r>
            <a:endParaRPr lang="zh-CN" altLang="en-US" sz="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页脚占位符 10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5986198" cy="320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矩形 5"/>
          <p:cNvSpPr/>
          <p:nvPr/>
        </p:nvSpPr>
        <p:spPr>
          <a:xfrm>
            <a:off x="1333500" y="3257550"/>
            <a:ext cx="5207000" cy="9125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Arial" panose="020B0604020202020204" pitchFamily="34" charset="0"/>
              </a:rPr>
              <a:t>Farmers are busy.</a:t>
            </a:r>
          </a:p>
          <a:p>
            <a:r>
              <a:rPr lang="en-US" altLang="zh-CN" sz="2665" b="1" dirty="0">
                <a:solidFill>
                  <a:srgbClr val="FF0000"/>
                </a:solidFill>
                <a:latin typeface="Arial" panose="020B0604020202020204" pitchFamily="34" charset="0"/>
              </a:rPr>
              <a:t>They farm the land.</a:t>
            </a:r>
            <a:endParaRPr lang="zh-CN" altLang="en-US" sz="2665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  <p:pic>
        <p:nvPicPr>
          <p:cNvPr id="2457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03" y="0"/>
            <a:ext cx="3890698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矩形 4"/>
          <p:cNvSpPr/>
          <p:nvPr/>
        </p:nvSpPr>
        <p:spPr>
          <a:xfrm>
            <a:off x="3890698" y="2433638"/>
            <a:ext cx="184731" cy="3231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15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矩形 6"/>
          <p:cNvSpPr/>
          <p:nvPr/>
        </p:nvSpPr>
        <p:spPr>
          <a:xfrm>
            <a:off x="762000" y="2686050"/>
            <a:ext cx="3956404" cy="5024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People go on outings.</a:t>
            </a:r>
            <a:endParaRPr lang="zh-CN" altLang="en-US" sz="2665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7" descr="u_1257926923_1453656829&amp;fm_26&amp;gp_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62500" y="2171700"/>
            <a:ext cx="3619500" cy="1768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8" descr="u_3003194414_3073450977&amp;fm_26&amp;gp_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0"/>
            <a:ext cx="3968750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  <p:pic>
        <p:nvPicPr>
          <p:cNvPr id="25603" name="图片 3" descr="timg-28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5119688" cy="32789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4"/>
          <p:cNvSpPr txBox="1"/>
          <p:nvPr/>
        </p:nvSpPr>
        <p:spPr>
          <a:xfrm>
            <a:off x="1587500" y="3371850"/>
            <a:ext cx="2982291" cy="5024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66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Children fly kites.</a:t>
            </a:r>
            <a:endParaRPr lang="zh-CN" altLang="en-US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/>
          <p:nvPr/>
        </p:nvSpPr>
        <p:spPr>
          <a:xfrm>
            <a:off x="1397000" y="2857500"/>
            <a:ext cx="5778500" cy="60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Everyone enjoys the spring.</a:t>
            </a:r>
            <a:endParaRPr lang="zh-CN" altLang="en-US" sz="3335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7" name="图片 5" descr="u_4275670930_1362287853&amp;fm_27&amp;gp_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127500" y="0"/>
            <a:ext cx="314325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6" descr="u_2124688018_2064249125&amp;fm_26&amp;gp_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34290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矩形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"/>
            <a:ext cx="3414448" cy="896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2"/>
          <p:cNvSpPr txBox="1"/>
          <p:nvPr/>
        </p:nvSpPr>
        <p:spPr>
          <a:xfrm>
            <a:off x="1143000" y="1028700"/>
            <a:ext cx="7620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dirty="0">
                <a:solidFill>
                  <a:srgbClr val="00B050"/>
                </a:solidFill>
                <a:latin typeface="Arial" panose="020B0604020202020204" pitchFamily="34" charset="0"/>
              </a:rPr>
              <a:t>Do you like spring?</a:t>
            </a:r>
          </a:p>
          <a:p>
            <a:r>
              <a:rPr lang="en-US" altLang="zh-CN" sz="3000" dirty="0">
                <a:solidFill>
                  <a:srgbClr val="00B050"/>
                </a:solidFill>
                <a:latin typeface="Arial" panose="020B0604020202020204" pitchFamily="34" charset="0"/>
              </a:rPr>
              <a:t>Tell us what is spring like in your eyes.</a:t>
            </a:r>
            <a:endParaRPr lang="zh-CN" altLang="en-US" sz="30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图片 3" descr="318768-1306211505005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0178" y="2143125"/>
            <a:ext cx="4001823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页脚占位符 4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53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685521">
            <a:off x="2081783" y="1577005"/>
            <a:ext cx="4212383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Thank you!</a:t>
            </a:r>
            <a:endParaRPr kumimoji="0" lang="zh-CN" altLang="en-US" sz="55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43000"/>
            <a:ext cx="3238500" cy="18311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96" y="1085850"/>
            <a:ext cx="3267604" cy="19252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3086100"/>
            <a:ext cx="323850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3078428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6"/>
          <p:cNvSpPr txBox="1"/>
          <p:nvPr/>
        </p:nvSpPr>
        <p:spPr>
          <a:xfrm>
            <a:off x="1714500" y="371475"/>
            <a:ext cx="6159500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665" dirty="0">
                <a:solidFill>
                  <a:srgbClr val="FF0000"/>
                </a:solidFill>
                <a:latin typeface="Arial" panose="020B0604020202020204" pitchFamily="34" charset="0"/>
              </a:rPr>
              <a:t>There </a:t>
            </a:r>
            <a:r>
              <a:rPr lang="zh-CN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are</a:t>
            </a:r>
            <a:r>
              <a:rPr lang="zh-CN" altLang="en-US" sz="2665" dirty="0">
                <a:solidFill>
                  <a:srgbClr val="FF0000"/>
                </a:solidFill>
                <a:latin typeface="Arial" panose="020B0604020202020204" pitchFamily="34" charset="0"/>
              </a:rPr>
              <a:t> four seasons in a year.</a:t>
            </a:r>
          </a:p>
        </p:txBody>
      </p:sp>
      <p:sp>
        <p:nvSpPr>
          <p:cNvPr id="4103" name="Text Box 7"/>
          <p:cNvSpPr txBox="1"/>
          <p:nvPr/>
        </p:nvSpPr>
        <p:spPr>
          <a:xfrm>
            <a:off x="3820584" y="2634854"/>
            <a:ext cx="1894417" cy="65633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65" dirty="0">
                <a:solidFill>
                  <a:srgbClr val="FF0000"/>
                </a:solidFill>
                <a:latin typeface="Arial" panose="020B0604020202020204" pitchFamily="34" charset="0"/>
              </a:rPr>
              <a:t>season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ldLvl="0"/>
      <p:bldP spid="410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/>
          <p:nvPr/>
        </p:nvSpPr>
        <p:spPr>
          <a:xfrm>
            <a:off x="952500" y="1085850"/>
            <a:ext cx="4951678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335" dirty="0">
                <a:solidFill>
                  <a:srgbClr val="FF0000"/>
                </a:solidFill>
                <a:latin typeface="Arial" panose="020B0604020202020204" pitchFamily="34" charset="0"/>
              </a:rPr>
              <a:t>Spring is the first seasons in a year.</a:t>
            </a:r>
          </a:p>
        </p:txBody>
      </p:sp>
      <p:sp>
        <p:nvSpPr>
          <p:cNvPr id="5124" name="Text Box 4"/>
          <p:cNvSpPr txBox="1"/>
          <p:nvPr/>
        </p:nvSpPr>
        <p:spPr>
          <a:xfrm>
            <a:off x="1460500" y="1714500"/>
            <a:ext cx="6096000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</a:t>
            </a:r>
            <a:r>
              <a:rPr lang="zh-CN" altLang="en-US" sz="166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</a:t>
            </a:r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springtime</a:t>
            </a:r>
            <a:r>
              <a:rPr lang="zh-CN" altLang="en-US" sz="166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begins?  春天是从什么时候开始的？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2159001" y="2686050"/>
            <a:ext cx="4328583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In China,springtime begins around March.</a:t>
            </a:r>
          </a:p>
        </p:txBody>
      </p:sp>
      <p:sp>
        <p:nvSpPr>
          <p:cNvPr id="14341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4" grpId="0" bldLvl="0"/>
      <p:bldP spid="5125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952500" y="1200150"/>
            <a:ext cx="6858000" cy="1714500"/>
          </a:xfrm>
        </p:spPr>
        <p:txBody>
          <a:bodyPr vert="horz" wrap="square" lIns="76199" tIns="38099" rIns="76199" bIns="38099" anchor="t">
            <a:normAutofit fontScale="82500" lnSpcReduction="20000"/>
          </a:bodyPr>
          <a:lstStyle/>
          <a:p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 still a little cold,but it gets 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warmer and warmer</a:t>
            </a:r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,and the days get 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longer and longer</a:t>
            </a:r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2335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天气仍然有一点冷，但是天气变得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越来越温暖</a:t>
            </a:r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，天变得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越来越长</a:t>
            </a:r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zh-CN" dirty="0">
              <a:solidFill>
                <a:srgbClr val="00B050"/>
              </a:solidFill>
            </a:endParaRPr>
          </a:p>
        </p:txBody>
      </p:sp>
      <p:sp>
        <p:nvSpPr>
          <p:cNvPr id="15363" name="页脚占位符 6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  <p:sp>
        <p:nvSpPr>
          <p:cNvPr id="16388" name="标题 8"/>
          <p:cNvSpPr>
            <a:spLocks noGrp="1"/>
          </p:cNvSpPr>
          <p:nvPr>
            <p:ph type="title"/>
          </p:nvPr>
        </p:nvSpPr>
        <p:spPr>
          <a:xfrm>
            <a:off x="762000" y="228600"/>
            <a:ext cx="7175500" cy="857250"/>
          </a:xfrm>
        </p:spPr>
        <p:txBody>
          <a:bodyPr vert="horz" wrap="square" lIns="76199" tIns="38099" rIns="76199" bIns="38099" anchor="ctr">
            <a:normAutofit fontScale="90000"/>
          </a:bodyPr>
          <a:lstStyle/>
          <a:p>
            <a:r>
              <a:rPr lang="en-US" altLang="zh-CN" dirty="0"/>
              <a:t>How’s the weather like in spring</a:t>
            </a:r>
            <a:r>
              <a:rPr lang="zh-CN" altLang="en-US" dirty="0"/>
              <a:t>?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春天的天气是什么样的？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543300"/>
            <a:ext cx="4762500" cy="152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335" dirty="0">
                <a:solidFill>
                  <a:srgbClr val="003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〖</a:t>
            </a:r>
            <a:r>
              <a:rPr lang="zh-CN" altLang="en-US" sz="2335" dirty="0">
                <a:solidFill>
                  <a:srgbClr val="003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335" dirty="0">
                <a:solidFill>
                  <a:srgbClr val="0032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〗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：形容词比较级的构成：</a:t>
            </a:r>
            <a:endParaRPr lang="en-US" altLang="zh-CN" sz="2335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词尾直接加“</a:t>
            </a:r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en-US" altLang="zh-CN" sz="2335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双写末尾字母加“</a:t>
            </a:r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en-US" altLang="zh-CN" sz="2335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多音节词前加“</a:t>
            </a:r>
            <a:r>
              <a:rPr lang="en-US" altLang="zh-CN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</a:t>
            </a:r>
            <a:r>
              <a:rPr lang="zh-CN" altLang="en-US" sz="2335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0" y="2971800"/>
            <a:ext cx="4572000" cy="451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335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比较级加比较级表示：</a:t>
            </a:r>
            <a:r>
              <a:rPr lang="zh-CN" altLang="en-US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越来越</a:t>
            </a:r>
            <a:r>
              <a:rPr lang="en-US" altLang="zh-CN" sz="233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33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439" y="1762125"/>
            <a:ext cx="563563" cy="27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1"/>
          <p:cNvSpPr txBox="1"/>
          <p:nvPr/>
        </p:nvSpPr>
        <p:spPr>
          <a:xfrm>
            <a:off x="1211792" y="1428750"/>
            <a:ext cx="7170208" cy="122110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</a:rPr>
              <a:t>What’s spring like?</a:t>
            </a:r>
          </a:p>
          <a:p>
            <a:pPr>
              <a:buFontTx/>
            </a:pPr>
            <a:endParaRPr lang="zh-CN" altLang="en-US" sz="3335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"/>
          <p:cNvSpPr txBox="1"/>
          <p:nvPr/>
        </p:nvSpPr>
        <p:spPr>
          <a:xfrm>
            <a:off x="5916084" y="357188"/>
            <a:ext cx="2106083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Tx/>
            </a:pPr>
            <a:r>
              <a:rPr lang="en-US" altLang="zh-CN" sz="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sz="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页脚占位符 22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ransition>
    <p:newsflash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45" y="618744"/>
            <a:ext cx="4888992" cy="3267456"/>
          </a:xfrm>
          <a:prstGeom prst="rect">
            <a:avLst/>
          </a:prstGeom>
        </p:spPr>
      </p:pic>
      <p:pic>
        <p:nvPicPr>
          <p:cNvPr id="17411" name="图片 3" descr="正文(62)_副本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500" y="3348038"/>
            <a:ext cx="1460500" cy="1795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5"/>
          <p:cNvGrpSpPr/>
          <p:nvPr/>
        </p:nvGrpSpPr>
        <p:grpSpPr>
          <a:xfrm>
            <a:off x="1333500" y="3886200"/>
            <a:ext cx="5270500" cy="914400"/>
            <a:chOff x="0" y="0"/>
            <a:chExt cx="2057400" cy="990011"/>
          </a:xfrm>
        </p:grpSpPr>
        <p:sp>
          <p:nvSpPr>
            <p:cNvPr id="17415" name="圆角矩形标注 5"/>
            <p:cNvSpPr/>
            <p:nvPr/>
          </p:nvSpPr>
          <p:spPr>
            <a:xfrm>
              <a:off x="0" y="0"/>
              <a:ext cx="2057400" cy="990011"/>
            </a:xfrm>
            <a:prstGeom prst="wedgeRoundRectCallout">
              <a:avLst>
                <a:gd name="adj1" fmla="val 65921"/>
                <a:gd name="adj2" fmla="val 50074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5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6" name="TextBox 11"/>
            <p:cNvSpPr txBox="1"/>
            <p:nvPr/>
          </p:nvSpPr>
          <p:spPr>
            <a:xfrm>
              <a:off x="76200" y="76200"/>
              <a:ext cx="1905000" cy="5998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</a:rPr>
                <a:t>Spring is the green season.</a:t>
              </a:r>
            </a:p>
          </p:txBody>
        </p:sp>
      </p:grpSp>
      <p:pic>
        <p:nvPicPr>
          <p:cNvPr id="17413" name="矩形 18"/>
          <p:cNvPicPr/>
          <p:nvPr/>
        </p:nvPicPr>
        <p:blipFill>
          <a:blip r:embed="rId4"/>
          <a:stretch>
            <a:fillRect/>
          </a:stretch>
        </p:blipFill>
        <p:spPr>
          <a:xfrm>
            <a:off x="441855" y="-155972"/>
            <a:ext cx="4994011" cy="896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页脚占位符 7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矩形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1854" y="-155972"/>
            <a:ext cx="4770438" cy="896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Box 4"/>
          <p:cNvSpPr txBox="1"/>
          <p:nvPr/>
        </p:nvSpPr>
        <p:spPr>
          <a:xfrm>
            <a:off x="1397000" y="4457700"/>
            <a:ext cx="6477000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Arial" panose="020B0604020202020204" pitchFamily="34" charset="0"/>
              </a:rPr>
              <a:t>The </a:t>
            </a:r>
            <a:r>
              <a:rPr lang="en-US" altLang="zh-CN" sz="3000" b="1" dirty="0">
                <a:latin typeface="Arial" panose="020B0604020202020204" pitchFamily="34" charset="0"/>
              </a:rPr>
              <a:t>trees</a:t>
            </a:r>
            <a:r>
              <a:rPr lang="zh-CN" altLang="en-US" sz="3000" b="1" dirty="0">
                <a:latin typeface="Arial" panose="020B0604020202020204" pitchFamily="34" charset="0"/>
              </a:rPr>
              <a:t> have new green leaves .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00151"/>
            <a:ext cx="4699000" cy="28110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42938"/>
            <a:ext cx="7620000" cy="385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/>
          <p:nvPr/>
        </p:nvSpPr>
        <p:spPr>
          <a:xfrm>
            <a:off x="6223000" y="2114550"/>
            <a:ext cx="2159000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zh-CN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1" y="400050"/>
            <a:ext cx="3598333" cy="2033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1" y="1085850"/>
            <a:ext cx="3770313" cy="25443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1524000" y="3829050"/>
            <a:ext cx="5969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There are a lot of flowers on apple trees,pear trees and peach trees.</a:t>
            </a:r>
          </a:p>
        </p:txBody>
      </p:sp>
      <p:sp>
        <p:nvSpPr>
          <p:cNvPr id="19462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正文(62)_副本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500" y="3348038"/>
            <a:ext cx="1460500" cy="1795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5"/>
          <p:cNvGrpSpPr/>
          <p:nvPr/>
        </p:nvGrpSpPr>
        <p:grpSpPr>
          <a:xfrm>
            <a:off x="1143000" y="3714750"/>
            <a:ext cx="5588000" cy="1004888"/>
            <a:chOff x="0" y="0"/>
            <a:chExt cx="2057400" cy="992847"/>
          </a:xfrm>
        </p:grpSpPr>
        <p:sp>
          <p:nvSpPr>
            <p:cNvPr id="20486" name="圆角矩形标注 5"/>
            <p:cNvSpPr/>
            <p:nvPr/>
          </p:nvSpPr>
          <p:spPr>
            <a:xfrm>
              <a:off x="0" y="0"/>
              <a:ext cx="2057400" cy="992847"/>
            </a:xfrm>
            <a:prstGeom prst="wedgeRoundRectCallout">
              <a:avLst>
                <a:gd name="adj1" fmla="val 65921"/>
                <a:gd name="adj2" fmla="val 50074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5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87" name="TextBox 11"/>
            <p:cNvSpPr txBox="1"/>
            <p:nvPr/>
          </p:nvSpPr>
          <p:spPr>
            <a:xfrm>
              <a:off x="76200" y="76200"/>
              <a:ext cx="1905001" cy="699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Some animals wake up from their long sleep.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484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-171450"/>
            <a:ext cx="5308865" cy="3873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485" name="页脚占位符 6"/>
          <p:cNvSpPr txBox="1">
            <a:spLocks noGrp="1"/>
          </p:cNvSpPr>
          <p:nvPr>
            <p:ph type="ftr" sz="quarter" idx="3"/>
          </p:nvPr>
        </p:nvSpPr>
        <p:spPr/>
        <p:txBody>
          <a:bodyPr>
            <a:normAutofit fontScale="25000" lnSpcReduction="20000"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16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全屏显示(16:9)</PresentationFormat>
  <Paragraphs>36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How’s the weather like in spring?  春天的天气是什么样的？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25F07110444345D78DE4EAA1BC360B1A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