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8" r:id="rId2"/>
    <p:sldId id="298" r:id="rId3"/>
    <p:sldId id="297" r:id="rId4"/>
    <p:sldId id="300" r:id="rId5"/>
    <p:sldId id="299" r:id="rId6"/>
    <p:sldId id="301" r:id="rId7"/>
    <p:sldId id="270" r:id="rId8"/>
    <p:sldId id="304" r:id="rId9"/>
    <p:sldId id="305" r:id="rId10"/>
    <p:sldId id="306" r:id="rId11"/>
    <p:sldId id="307" r:id="rId12"/>
    <p:sldId id="308" r:id="rId13"/>
    <p:sldId id="330" r:id="rId14"/>
    <p:sldId id="309" r:id="rId15"/>
    <p:sldId id="310" r:id="rId16"/>
    <p:sldId id="311" r:id="rId17"/>
    <p:sldId id="273" r:id="rId18"/>
    <p:sldId id="326" r:id="rId19"/>
    <p:sldId id="302" r:id="rId20"/>
    <p:sldId id="303" r:id="rId21"/>
    <p:sldId id="313" r:id="rId22"/>
    <p:sldId id="314" r:id="rId23"/>
    <p:sldId id="320" r:id="rId24"/>
    <p:sldId id="315" r:id="rId25"/>
    <p:sldId id="316" r:id="rId26"/>
    <p:sldId id="317" r:id="rId27"/>
    <p:sldId id="319" r:id="rId28"/>
    <p:sldId id="321" r:id="rId29"/>
    <p:sldId id="322" r:id="rId30"/>
    <p:sldId id="323" r:id="rId31"/>
    <p:sldId id="324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FFFF66"/>
    <a:srgbClr val="99FF33"/>
    <a:srgbClr val="9966FF"/>
    <a:srgbClr val="FFFF00"/>
    <a:srgbClr val="00CC00"/>
    <a:srgbClr val="99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7627B-77EA-4F2D-BA40-7F41F0A0EA4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FEC0D-805F-47F4-BAFF-96576EDCD5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FEC0D-805F-47F4-BAFF-96576EDCD54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523374A-8B2D-4EBB-A2F5-825FC20651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381A-9C80-4962-AF2E-ECF59B5F947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1580-C791-44B8-BCA3-25EB829DFD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0608A-0744-46FD-A299-AD06E9BD1C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E1D3E-B2B9-4E21-AEB8-CED79138D8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9164-F7A1-46E6-8A09-F3586FE5AB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1CACB-3401-4A91-BFFE-D0FC467E90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BDF95-EC1C-415C-BBBE-3EC8885DAF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51744-3887-4215-87BE-F5F1F4B0A61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007BF-D05D-4337-B63A-4F30943ACE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F29ACA0-E378-4603-B963-E65691BA08E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9C2BD9-628C-483A-BD76-5613684CAAAA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panose="020B0604020202020204" pitchFamily="34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214313" y="428625"/>
            <a:ext cx="3313112" cy="1052513"/>
            <a:chOff x="113" y="91"/>
            <a:chExt cx="2087" cy="663"/>
          </a:xfrm>
        </p:grpSpPr>
        <p:pic>
          <p:nvPicPr>
            <p:cNvPr id="4101" name="Picture 3" descr="2691885181413765192968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13" y="91"/>
              <a:ext cx="2087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2" name="Text Box 4"/>
            <p:cNvSpPr txBox="1">
              <a:spLocks noChangeArrowheads="1"/>
            </p:cNvSpPr>
            <p:nvPr/>
          </p:nvSpPr>
          <p:spPr bwMode="auto">
            <a:xfrm>
              <a:off x="653" y="181"/>
              <a:ext cx="85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36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Unit 4</a:t>
              </a:r>
            </a:p>
          </p:txBody>
        </p:sp>
      </p:grp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539552" y="1772816"/>
            <a:ext cx="7874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zh-CN" altLang="zh-CN" sz="4000" b="1" dirty="0">
                <a:solidFill>
                  <a:srgbClr val="FF3300"/>
                </a:solidFill>
              </a:rPr>
              <a:t>  </a:t>
            </a:r>
            <a:r>
              <a:rPr lang="zh-CN" altLang="zh-CN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21</a:t>
            </a:r>
          </a:p>
          <a:p>
            <a:pPr algn="ctr" eaLnBrk="1" hangingPunct="1">
              <a:lnSpc>
                <a:spcPct val="110000"/>
              </a:lnSpc>
            </a:pPr>
            <a:r>
              <a:rPr lang="zh-CN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Fable of the Woodcutter</a:t>
            </a:r>
          </a:p>
        </p:txBody>
      </p:sp>
      <p:sp>
        <p:nvSpPr>
          <p:cNvPr id="7" name="矩形 6"/>
          <p:cNvSpPr/>
          <p:nvPr/>
        </p:nvSpPr>
        <p:spPr>
          <a:xfrm>
            <a:off x="2829306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矩形 6"/>
          <p:cNvSpPr>
            <a:spLocks noChangeArrowheads="1"/>
          </p:cNvSpPr>
          <p:nvPr/>
        </p:nvSpPr>
        <p:spPr bwMode="auto">
          <a:xfrm>
            <a:off x="500063" y="836613"/>
            <a:ext cx="83200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Look! Wang Tao is going to </a:t>
            </a:r>
            <a:r>
              <a:rPr lang="zh-CN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＿＿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＿＿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pool from the diving-board.</a:t>
            </a:r>
            <a:endParaRPr lang="zh-CN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zh-CN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＿＿＿ ＿＿＿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water.</a:t>
            </a:r>
          </a:p>
          <a:p>
            <a:endParaRPr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  back      </a:t>
            </a:r>
            <a:r>
              <a:rPr lang="zh-CN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带回；还回</a:t>
            </a:r>
          </a:p>
          <a:p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woodcutter lost his axe, the spirit dove into the river, and </a:t>
            </a:r>
            <a:r>
              <a:rPr lang="zh-CN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＿＿＿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＿＿ ＿＿＿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zh-CN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把它带回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588125" y="908050"/>
            <a:ext cx="114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dive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11188" y="1500188"/>
            <a:ext cx="1081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into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627313" y="2071688"/>
            <a:ext cx="1657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diving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500563" y="2071688"/>
            <a:ext cx="1150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into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875463" y="4508500"/>
            <a:ext cx="193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brought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95288" y="5143500"/>
            <a:ext cx="1439862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 b="1">
                <a:solidFill>
                  <a:srgbClr val="FF33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it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35150" y="5143500"/>
            <a:ext cx="12969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back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6"/>
          <p:cNvSpPr>
            <a:spLocks noChangeArrowheads="1"/>
          </p:cNvSpPr>
          <p:nvPr/>
        </p:nvSpPr>
        <p:spPr bwMode="auto">
          <a:xfrm>
            <a:off x="428625" y="692150"/>
            <a:ext cx="800100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spirit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altLang="zh-CN" sz="4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 with </a:t>
            </a:r>
            <a:r>
              <a:rPr lang="en-US" altLang="zh-CN" sz="4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woodcutter’s honesty that she gave him the other two axes as presents.</a:t>
            </a:r>
            <a:endParaRPr lang="zh-CN" altLang="zh-CN" sz="40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zh-CN" sz="3600"/>
          </a:p>
          <a:p>
            <a:endParaRPr lang="zh-CN" altLang="zh-CN" sz="3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爆炸形 2 3"/>
          <p:cNvSpPr/>
          <p:nvPr/>
        </p:nvSpPr>
        <p:spPr bwMode="auto">
          <a:xfrm>
            <a:off x="1873250" y="3159125"/>
            <a:ext cx="5340350" cy="370205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happy with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 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defRPr/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对……感到满意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放心</a:t>
            </a:r>
          </a:p>
          <a:p>
            <a:pPr>
              <a:buClr>
                <a:srgbClr val="000000"/>
              </a:buClr>
              <a:defRPr/>
            </a:pPr>
            <a:endParaRPr lang="zh-CN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4"/>
          <p:cNvSpPr>
            <a:spLocks noChangeArrowheads="1"/>
          </p:cNvSpPr>
          <p:nvPr/>
        </p:nvSpPr>
        <p:spPr bwMode="auto">
          <a:xfrm>
            <a:off x="611188" y="1700213"/>
            <a:ext cx="82819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happy with</a:t>
            </a:r>
            <a:r>
              <a:rPr lang="zh-CN" altLang="zh-CN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Wurenqiao Middle School.</a:t>
            </a:r>
          </a:p>
          <a:p>
            <a:pPr>
              <a:lnSpc>
                <a:spcPct val="150000"/>
              </a:lnSpc>
            </a:pPr>
            <a:r>
              <a:rPr lang="zh-CN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我们对伍仁桥中学很满意</a:t>
            </a:r>
            <a:r>
              <a:rPr lang="zh-C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1143000" y="857250"/>
            <a:ext cx="75009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Liu Shishi </a:t>
            </a:r>
            <a:r>
              <a:rPr lang="zh-CN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＿＿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＿＿＿ ＿＿＿ 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very his husband Wu Qilong.</a:t>
            </a:r>
            <a:endParaRPr lang="zh-CN" altLang="zh-C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563938" y="836613"/>
            <a:ext cx="1008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are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372225" y="836613"/>
            <a:ext cx="1584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with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716463" y="836613"/>
            <a:ext cx="1584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happy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矩形 6"/>
          <p:cNvSpPr>
            <a:spLocks noChangeArrowheads="1"/>
          </p:cNvSpPr>
          <p:nvPr/>
        </p:nvSpPr>
        <p:spPr bwMode="auto">
          <a:xfrm>
            <a:off x="395288" y="333375"/>
            <a:ext cx="8569325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Jenny and Brian </a:t>
            </a:r>
            <a:r>
              <a:rPr lang="zh-CN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＿＿＿ ＿＿＿ ＿＿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their friendship.</a:t>
            </a:r>
            <a:endParaRPr lang="zh-CN" altLang="zh-C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zh-CN" sz="3600"/>
          </a:p>
          <a:p>
            <a:endParaRPr lang="zh-CN" altLang="zh-CN" sz="3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500563" y="2349500"/>
            <a:ext cx="936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are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795963" y="2349500"/>
            <a:ext cx="1584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happy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451725" y="2349500"/>
            <a:ext cx="12049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with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6"/>
          <p:cNvSpPr>
            <a:spLocks noChangeArrowheads="1"/>
          </p:cNvSpPr>
          <p:nvPr/>
        </p:nvSpPr>
        <p:spPr bwMode="auto">
          <a:xfrm>
            <a:off x="357188" y="714375"/>
            <a:ext cx="87868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Because he was honest, he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admitted to </a:t>
            </a:r>
            <a:r>
              <a:rPr lang="en-US" altLang="zh-CN" sz="4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 that it wasn’t his axe.</a:t>
            </a:r>
            <a:endParaRPr lang="zh-CN" altLang="zh-CN" sz="40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 descr="4152551_132354335369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5963" y="2997200"/>
            <a:ext cx="3348037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6"/>
          <p:cNvSpPr>
            <a:spLocks noChangeArrowheads="1"/>
          </p:cNvSpPr>
          <p:nvPr/>
        </p:nvSpPr>
        <p:spPr bwMode="auto">
          <a:xfrm>
            <a:off x="539750" y="3933825"/>
            <a:ext cx="5184775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3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admitted to  </a:t>
            </a:r>
            <a:r>
              <a:rPr lang="en-US" altLang="zh-CN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his father that he broke the window. His father </a:t>
            </a:r>
            <a:r>
              <a:rPr lang="en-US" altLang="zh-CN" sz="3800" b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happy with</a:t>
            </a:r>
            <a:r>
              <a:rPr lang="en-US" altLang="zh-CN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 his honesty.</a:t>
            </a:r>
            <a:endParaRPr lang="zh-CN" altLang="zh-CN" sz="3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爆炸形 2 6"/>
          <p:cNvSpPr/>
          <p:nvPr/>
        </p:nvSpPr>
        <p:spPr bwMode="auto">
          <a:xfrm>
            <a:off x="684213" y="1773238"/>
            <a:ext cx="5832475" cy="2160587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admit to sb.</a:t>
            </a: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向某人承认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68313" y="928688"/>
            <a:ext cx="8351837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88900" eaLnBrk="0" hangingPunct="0">
              <a:lnSpc>
                <a:spcPct val="150000"/>
              </a:lnSpc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children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admitted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their mistakes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the teacher.</a:t>
            </a:r>
          </a:p>
          <a:p>
            <a:pPr indent="88900" eaLnBrk="0" hangingPunct="0">
              <a:lnSpc>
                <a:spcPct val="150000"/>
              </a:lnSpc>
              <a:buSzTx/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student admitted</a:t>
            </a:r>
            <a:r>
              <a:rPr lang="zh-CN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＿＿＿ 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me that he was wrong.</a:t>
            </a:r>
          </a:p>
          <a:p>
            <a:pPr indent="88900" eaLnBrk="0" hangingPunct="0">
              <a:lnSpc>
                <a:spcPct val="150000"/>
              </a:lnSpc>
              <a:buSzTx/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A. with   B. for    C. on   D. to</a:t>
            </a:r>
          </a:p>
        </p:txBody>
      </p:sp>
      <p:sp>
        <p:nvSpPr>
          <p:cNvPr id="6" name="笑脸 5"/>
          <p:cNvSpPr>
            <a:spLocks noChangeArrowheads="1"/>
          </p:cNvSpPr>
          <p:nvPr/>
        </p:nvSpPr>
        <p:spPr bwMode="auto">
          <a:xfrm>
            <a:off x="5867400" y="4941888"/>
            <a:ext cx="433388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6"/>
          <p:cNvSpPr>
            <a:spLocks noChangeArrowheads="1"/>
          </p:cNvSpPr>
          <p:nvPr/>
        </p:nvSpPr>
        <p:spPr bwMode="auto">
          <a:xfrm>
            <a:off x="395288" y="1268413"/>
            <a:ext cx="8497887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altLang="zh-CN" sz="4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 went down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third time </a:t>
            </a:r>
            <a:r>
              <a:rPr lang="en-US" altLang="zh-CN" sz="4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returned with the woodcutter’s old axe.</a:t>
            </a:r>
            <a:endParaRPr lang="zh-CN" altLang="zh-CN" sz="40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矩形 6"/>
          <p:cNvSpPr>
            <a:spLocks noChangeArrowheads="1"/>
          </p:cNvSpPr>
          <p:nvPr/>
        </p:nvSpPr>
        <p:spPr bwMode="auto">
          <a:xfrm>
            <a:off x="468313" y="3357563"/>
            <a:ext cx="82804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He has seen the film three times, but he wants to see it </a:t>
            </a:r>
            <a:r>
              <a:rPr lang="en-US" altLang="zh-CN" sz="4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fourth time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那部电影他已看过三次，可他还想</a:t>
            </a:r>
            <a:r>
              <a:rPr lang="zh-CN" altLang="zh-CN" sz="4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再看一次</a:t>
            </a:r>
            <a:r>
              <a:rPr lang="zh-CN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6"/>
          <p:cNvSpPr>
            <a:spLocks noChangeArrowheads="1"/>
          </p:cNvSpPr>
          <p:nvPr/>
        </p:nvSpPr>
        <p:spPr bwMode="auto">
          <a:xfrm>
            <a:off x="539750" y="1571625"/>
            <a:ext cx="810418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Liu Xinkang has read that word once, Cao Zihan has read it for the second time, and I want Liu Kailing to read it </a:t>
            </a:r>
            <a:r>
              <a:rPr lang="en-US" altLang="zh-CN" sz="4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third time.</a:t>
            </a:r>
            <a:endParaRPr lang="zh-CN" altLang="zh-CN" sz="4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285750" y="673100"/>
            <a:ext cx="8462963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r>
              <a:rPr lang="zh-CN" altLang="zh-CN" sz="4000" b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4000" b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the first time for you to do this, but you failed .</a:t>
            </a:r>
            <a:endParaRPr lang="en-US" altLang="zh-C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r>
              <a:rPr lang="en-US" altLang="zh-CN" sz="4000" b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—Yeah, so I'd like to try a ____ time.</a:t>
            </a:r>
            <a:br>
              <a:rPr lang="en-US" altLang="zh-CN" sz="4000" b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000" b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A.second      B.the second  </a:t>
            </a:r>
          </a:p>
          <a:p>
            <a:pPr eaLnBrk="0" hangingPunct="0">
              <a:buSzTx/>
            </a:pPr>
            <a:r>
              <a:rPr lang="en-US" altLang="zh-CN" sz="4000" b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C.two           D.twice</a:t>
            </a:r>
          </a:p>
          <a:p>
            <a:pPr eaLnBrk="0" hangingPunct="0">
              <a:buSzTx/>
            </a:pPr>
            <a:endParaRPr lang="en-US" altLang="zh-CN" sz="4000" b="1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r>
              <a:rPr lang="zh-CN" altLang="zh-CN" sz="4000" b="1">
                <a:solidFill>
                  <a:srgbClr val="FF0000"/>
                </a:solidFill>
              </a:rPr>
              <a:t>总结：</a:t>
            </a:r>
            <a:r>
              <a:rPr lang="en-US" altLang="zh-CN" sz="4000" b="1">
                <a:solidFill>
                  <a:srgbClr val="FF0000"/>
                </a:solidFill>
              </a:rPr>
              <a:t>“</a:t>
            </a:r>
            <a:r>
              <a:rPr lang="zh-CN" altLang="zh-CN" sz="4000" b="1">
                <a:solidFill>
                  <a:srgbClr val="FF0000"/>
                </a:solidFill>
              </a:rPr>
              <a:t>不定冠词</a:t>
            </a:r>
            <a:r>
              <a:rPr lang="en-US" altLang="zh-CN" sz="4000" b="1">
                <a:solidFill>
                  <a:srgbClr val="FF0000"/>
                </a:solidFill>
              </a:rPr>
              <a:t>+</a:t>
            </a:r>
            <a:r>
              <a:rPr lang="zh-CN" altLang="zh-CN" sz="4000" b="1">
                <a:solidFill>
                  <a:srgbClr val="FF0000"/>
                </a:solidFill>
              </a:rPr>
              <a:t>序数词”表示相对前一个而言的“又一，再一”。</a:t>
            </a:r>
          </a:p>
          <a:p>
            <a:pPr eaLnBrk="0" hangingPunct="0">
              <a:buSzTx/>
            </a:pP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笑脸 5"/>
          <p:cNvSpPr>
            <a:spLocks noChangeArrowheads="1"/>
          </p:cNvSpPr>
          <p:nvPr/>
        </p:nvSpPr>
        <p:spPr bwMode="auto">
          <a:xfrm>
            <a:off x="1476375" y="2924175"/>
            <a:ext cx="433388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矩形 4"/>
          <p:cNvSpPr>
            <a:spLocks noChangeArrowheads="1"/>
          </p:cNvSpPr>
          <p:nvPr/>
        </p:nvSpPr>
        <p:spPr bwMode="auto">
          <a:xfrm>
            <a:off x="915988" y="357188"/>
            <a:ext cx="7099300" cy="7826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0000"/>
              </a:lnSpc>
              <a:buClr>
                <a:srgbClr val="000000"/>
              </a:buClr>
              <a:defRPr/>
            </a:pPr>
            <a:r>
              <a:rPr lang="zh-CN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Fable of the Woodcutter</a:t>
            </a:r>
          </a:p>
        </p:txBody>
      </p:sp>
      <p:pic>
        <p:nvPicPr>
          <p:cNvPr id="3077" name="图片 8" descr="IMG_201619_141550_副本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85875"/>
            <a:ext cx="9167813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179388" y="2660650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矩形 6"/>
          <p:cNvSpPr>
            <a:spLocks noChangeArrowheads="1"/>
          </p:cNvSpPr>
          <p:nvPr/>
        </p:nvSpPr>
        <p:spPr bwMode="auto">
          <a:xfrm>
            <a:off x="250825" y="333375"/>
            <a:ext cx="871378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6.One day , when he </a:t>
            </a:r>
            <a:r>
              <a:rPr lang="en-US" altLang="zh-CN" sz="3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cutting </a:t>
            </a:r>
            <a:r>
              <a:rPr lang="en-US" altLang="zh-CN" sz="3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 beside a lake ,he lost his axe in the water. </a:t>
            </a:r>
            <a:endParaRPr lang="zh-CN" altLang="zh-CN" sz="38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 descr="3RXGYR9PJUZ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2143125"/>
            <a:ext cx="3254375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14750" y="1958975"/>
            <a:ext cx="5143500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88900" eaLnBrk="0" hangingPunct="0"/>
            <a:r>
              <a:rPr lang="en-US" altLang="zh-CN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I saw her in the library yesterday. She</a:t>
            </a:r>
            <a:r>
              <a:rPr lang="zh-CN" altLang="en-US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＿＿＿</a:t>
            </a:r>
            <a:r>
              <a:rPr lang="en-US" altLang="zh-CN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a book at that moment.</a:t>
            </a:r>
          </a:p>
          <a:p>
            <a:pPr indent="88900" eaLnBrk="0" hangingPunct="0">
              <a:buSzTx/>
            </a:pPr>
            <a:r>
              <a:rPr lang="en-US" altLang="zh-CN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A. reads  </a:t>
            </a:r>
          </a:p>
          <a:p>
            <a:pPr indent="88900" eaLnBrk="0" hangingPunct="0">
              <a:buSzTx/>
            </a:pPr>
            <a:r>
              <a:rPr lang="en-US" altLang="zh-CN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B. is reading     </a:t>
            </a:r>
          </a:p>
          <a:p>
            <a:pPr indent="88900" eaLnBrk="0" hangingPunct="0">
              <a:buSzTx/>
            </a:pPr>
            <a:r>
              <a:rPr lang="en-US" altLang="zh-CN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C. was reading       </a:t>
            </a:r>
          </a:p>
          <a:p>
            <a:pPr indent="88900" eaLnBrk="0" hangingPunct="0">
              <a:buSzTx/>
            </a:pPr>
            <a:r>
              <a:rPr lang="en-US" altLang="zh-CN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D. will read </a:t>
            </a:r>
          </a:p>
        </p:txBody>
      </p:sp>
      <p:sp>
        <p:nvSpPr>
          <p:cNvPr id="7" name="笑脸 6"/>
          <p:cNvSpPr>
            <a:spLocks noChangeArrowheads="1"/>
          </p:cNvSpPr>
          <p:nvPr/>
        </p:nvSpPr>
        <p:spPr bwMode="auto">
          <a:xfrm>
            <a:off x="4356100" y="5013325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179388" y="2660650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285750" y="981075"/>
            <a:ext cx="8501063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7. The water was deep, and he could </a:t>
            </a:r>
          </a:p>
          <a:p>
            <a:pPr>
              <a:lnSpc>
                <a:spcPct val="125000"/>
              </a:lnSpc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not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his axe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取回某物用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back sth./ get sth. back</a:t>
            </a: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结构。</a:t>
            </a:r>
          </a:p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I </a:t>
            </a:r>
            <a:r>
              <a:rPr lang="zh-CN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＿＿＿＿（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get back</a:t>
            </a:r>
            <a:r>
              <a:rPr lang="zh-CN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my lost pen  </a:t>
            </a:r>
          </a:p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yesterday. (=I </a:t>
            </a:r>
            <a:r>
              <a:rPr lang="zh-CN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＿＿（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my lost pen </a:t>
            </a:r>
          </a:p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＿＿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yesterday.)</a:t>
            </a:r>
            <a:endParaRPr lang="zh-CN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971550" y="4005263"/>
            <a:ext cx="19446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 b="1">
                <a:solidFill>
                  <a:srgbClr val="FF3300"/>
                </a:solidFill>
                <a:latin typeface="Times New Roman" panose="02020603050405020304" pitchFamily="18" charset="0"/>
              </a:rPr>
              <a:t>got back</a:t>
            </a:r>
            <a:endParaRPr lang="zh-CN" altLang="zh-CN" sz="3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492500" y="4652963"/>
            <a:ext cx="8636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 b="1">
                <a:solidFill>
                  <a:srgbClr val="FF3300"/>
                </a:solidFill>
                <a:latin typeface="Times New Roman" panose="02020603050405020304" pitchFamily="18" charset="0"/>
              </a:rPr>
              <a:t>got </a:t>
            </a:r>
            <a:endParaRPr lang="zh-CN" altLang="zh-CN" sz="3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8313" y="5373688"/>
            <a:ext cx="122396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 b="1">
                <a:solidFill>
                  <a:srgbClr val="FF3300"/>
                </a:solidFill>
                <a:latin typeface="Times New Roman" panose="02020603050405020304" pitchFamily="18" charset="0"/>
              </a:rPr>
              <a:t>back</a:t>
            </a:r>
            <a:endParaRPr lang="zh-CN" altLang="zh-CN" sz="3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179388" y="2660650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250825" y="333375"/>
            <a:ext cx="84978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8. Suddenly she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 up with 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a great </a:t>
            </a:r>
          </a:p>
          <a:p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idea.</a:t>
            </a:r>
            <a:endParaRPr lang="zh-CN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come up with 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想出 提出</a:t>
            </a: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50825" y="2900363"/>
            <a:ext cx="583406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Xi Yangyang </a:t>
            </a:r>
            <a:r>
              <a:rPr lang="zh-CN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＿＿＿＿＿</a:t>
            </a:r>
            <a:endParaRPr lang="en-US" altLang="zh-C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come up with</a:t>
            </a:r>
            <a:r>
              <a:rPr lang="zh-CN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a wonderful idea </a:t>
            </a:r>
            <a:r>
              <a:rPr lang="en-US" altLang="zh-CN" sz="4000" b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now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132138" y="3141663"/>
            <a:ext cx="32289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came up with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6081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ChangeArrowheads="1"/>
          </p:cNvSpPr>
          <p:nvPr/>
        </p:nvSpPr>
        <p:spPr bwMode="auto">
          <a:xfrm>
            <a:off x="179388" y="2660650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1438" y="214313"/>
            <a:ext cx="6156325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and consolidation</a:t>
            </a:r>
          </a:p>
        </p:txBody>
      </p:sp>
      <p:sp>
        <p:nvSpPr>
          <p:cNvPr id="23557" name="Rectangle 1"/>
          <p:cNvSpPr>
            <a:spLocks noChangeArrowheads="1"/>
          </p:cNvSpPr>
          <p:nvPr/>
        </p:nvSpPr>
        <p:spPr bwMode="auto">
          <a:xfrm>
            <a:off x="250825" y="1412875"/>
            <a:ext cx="8569325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77800" eaLnBrk="0" hangingPunct="0">
              <a:lnSpc>
                <a:spcPct val="125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—I hear your friend is visiting </a:t>
            </a:r>
          </a:p>
          <a:p>
            <a:pPr indent="177800" eaLnBrk="0" hangingPunct="0">
              <a:lnSpc>
                <a:spcPct val="125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again. Is it the second time for him? </a:t>
            </a:r>
            <a:b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—Yes, and he will come for____  time next spring.</a:t>
            </a:r>
            <a:b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third    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second     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C.the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third</a:t>
            </a:r>
          </a:p>
        </p:txBody>
      </p:sp>
      <p:sp>
        <p:nvSpPr>
          <p:cNvPr id="6" name="笑脸 5"/>
          <p:cNvSpPr>
            <a:spLocks noChangeArrowheads="1"/>
          </p:cNvSpPr>
          <p:nvPr/>
        </p:nvSpPr>
        <p:spPr bwMode="auto">
          <a:xfrm>
            <a:off x="684213" y="5589588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557" grpId="0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ChangeArrowheads="1"/>
          </p:cNvSpPr>
          <p:nvPr/>
        </p:nvSpPr>
        <p:spPr bwMode="auto">
          <a:xfrm>
            <a:off x="179388" y="2660650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矩形 4"/>
          <p:cNvSpPr>
            <a:spLocks noChangeArrowheads="1"/>
          </p:cNvSpPr>
          <p:nvPr/>
        </p:nvSpPr>
        <p:spPr bwMode="auto">
          <a:xfrm>
            <a:off x="179388" y="1052513"/>
            <a:ext cx="8785225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77800" eaLnBrk="0" hangingPunct="0">
              <a:lnSpc>
                <a:spcPct val="125000"/>
              </a:lnSpc>
              <a:buSzTx/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2.—What were you doing when we </a:t>
            </a:r>
          </a:p>
          <a:p>
            <a:pPr indent="177800" eaLnBrk="0" hangingPunct="0">
              <a:lnSpc>
                <a:spcPct val="125000"/>
              </a:lnSpc>
              <a:buSzTx/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were playing basketball yesterday  </a:t>
            </a:r>
          </a:p>
          <a:p>
            <a:pPr indent="177800" eaLnBrk="0" hangingPunct="0">
              <a:lnSpc>
                <a:spcPct val="125000"/>
              </a:lnSpc>
              <a:buSzTx/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afternoon?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7800" eaLnBrk="0" hangingPunct="0">
              <a:lnSpc>
                <a:spcPct val="125000"/>
              </a:lnSpc>
              <a:buSzTx/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—I _______ the classroom.</a:t>
            </a:r>
          </a:p>
          <a:p>
            <a:pPr indent="177800" eaLnBrk="0" hangingPunct="0">
              <a:lnSpc>
                <a:spcPct val="125000"/>
              </a:lnSpc>
              <a:buSzTx/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A.was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cleaning    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B.have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cleaned        </a:t>
            </a:r>
          </a:p>
          <a:p>
            <a:pPr indent="177800" eaLnBrk="0" hangingPunct="0">
              <a:lnSpc>
                <a:spcPct val="125000"/>
              </a:lnSpc>
              <a:buSzTx/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C.will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clean          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D.clean</a:t>
            </a:r>
            <a:endParaRPr lang="zh-CN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7800" eaLnBrk="0" hangingPunct="0">
              <a:buSzTx/>
            </a:pP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笑脸 5"/>
          <p:cNvSpPr>
            <a:spLocks noChangeArrowheads="1"/>
          </p:cNvSpPr>
          <p:nvPr/>
        </p:nvSpPr>
        <p:spPr bwMode="auto">
          <a:xfrm>
            <a:off x="684213" y="4365625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ChangeArrowheads="1"/>
          </p:cNvSpPr>
          <p:nvPr/>
        </p:nvSpPr>
        <p:spPr bwMode="auto">
          <a:xfrm>
            <a:off x="179388" y="2660650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179388" y="804863"/>
            <a:ext cx="8785225" cy="547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3.lose, is, the, this, watch, you, last </a:t>
            </a:r>
          </a:p>
          <a:p>
            <a:pPr indent="266700" eaLnBrk="0" hangingPunct="0"/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week</a:t>
            </a:r>
          </a:p>
          <a:p>
            <a:pPr indent="266700" eaLnBrk="0" hangingPunct="0">
              <a:buSzTx/>
            </a:pPr>
            <a:endParaRPr lang="en-US" altLang="zh-CN" sz="38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buSzTx/>
            </a:pPr>
            <a:r>
              <a:rPr lang="en-US" altLang="zh-CN" sz="3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en-US" altLang="zh-CN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indent="266700" eaLnBrk="0" hangingPunct="0">
              <a:buSzTx/>
            </a:pPr>
            <a:endParaRPr lang="en-US" altLang="zh-CN" sz="3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buSzTx/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4.yesterday,  a silver  ring, my, buy, </a:t>
            </a:r>
          </a:p>
          <a:p>
            <a:pPr indent="266700" eaLnBrk="0" hangingPunct="0">
              <a:buSzTx/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mother</a:t>
            </a:r>
          </a:p>
          <a:p>
            <a:pPr indent="266700" eaLnBrk="0" hangingPunct="0">
              <a:buSzTx/>
            </a:pPr>
            <a:endParaRPr lang="en-US" altLang="zh-CN" sz="38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buSzTx/>
            </a:pPr>
            <a:r>
              <a:rPr lang="en-US" altLang="zh-CN" sz="3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altLang="zh-CN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84213" y="2636838"/>
            <a:ext cx="74168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800" b="1">
                <a:solidFill>
                  <a:srgbClr val="FF3300"/>
                </a:solidFill>
                <a:latin typeface="Times New Roman" panose="02020603050405020304" pitchFamily="18" charset="0"/>
              </a:rPr>
              <a:t>Is this the watch you lost last week</a:t>
            </a:r>
            <a:endParaRPr lang="zh-CN" altLang="zh-CN" sz="3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0825" y="5589588"/>
            <a:ext cx="91805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800" b="1">
                <a:solidFill>
                  <a:srgbClr val="FF3300"/>
                </a:solidFill>
                <a:latin typeface="Times New Roman" panose="02020603050405020304" pitchFamily="18" charset="0"/>
              </a:rPr>
              <a:t>My mother bought a silver ring yesterday</a:t>
            </a:r>
            <a:endParaRPr lang="zh-CN" altLang="zh-CN" sz="3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179388" y="2660650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矩形 6"/>
          <p:cNvSpPr>
            <a:spLocks noChangeArrowheads="1"/>
          </p:cNvSpPr>
          <p:nvPr/>
        </p:nvSpPr>
        <p:spPr bwMode="auto">
          <a:xfrm>
            <a:off x="323850" y="2060575"/>
            <a:ext cx="86407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It was very cold that day. It was __1__ heavily and the ground was covered with __2__ snow. The shepherd thought it was dangerous to climb up the hill and it was difficult for the sheep to find some __3__ there. So he decided to stay in the warm room. He put some hay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（干草）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pen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（围栏）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__4__ the sheep could eat it when they were __5__. The dog, who felt cold outside, lay on the soft hay and soon went to sleep.</a:t>
            </a:r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179388" y="188913"/>
            <a:ext cx="5184775" cy="16557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Expanding practice:</a:t>
            </a:r>
          </a:p>
          <a:p>
            <a:pPr>
              <a:buClr>
                <a:srgbClr val="000000"/>
              </a:buClr>
              <a:defRPr/>
            </a:pP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cloze 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</a:p>
          <a:p>
            <a:pPr>
              <a:buClr>
                <a:srgbClr val="000000"/>
              </a:buClr>
              <a:defRPr/>
            </a:pPr>
            <a:r>
              <a:rPr lang="en-US" altLang="zh-C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zh-CN" altLang="zh-CN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defRPr/>
            </a:pPr>
            <a:endParaRPr lang="zh-CN" altLang="zh-CN" sz="36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ChangeArrowheads="1"/>
          </p:cNvSpPr>
          <p:nvPr/>
        </p:nvSpPr>
        <p:spPr bwMode="auto">
          <a:xfrm>
            <a:off x="179388" y="2660650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3" name="矩形 5"/>
          <p:cNvSpPr>
            <a:spLocks noChangeArrowheads="1"/>
          </p:cNvSpPr>
          <p:nvPr/>
        </p:nvSpPr>
        <p:spPr bwMode="auto">
          <a:xfrm>
            <a:off x="179388" y="1484313"/>
            <a:ext cx="8713787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noon the sheep wanted to eat the hay. They were __6__ afraid of the dog and _7__ could get close to it. At last the _8__ sheep came to the hay. Before he started to eat, the dog heard it and opened his eyes. He barked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（吠）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loudly to warn him. The sheep ran away quickly. Looking at the unnatural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（不近人情的）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dog, the sheep began to talk __9__.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“What a selfish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（自私的）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dog!” said one of the sheep. “He cannot eat the hay, and yet refuses to __10__those who can to eat!”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ChangeArrowheads="1"/>
          </p:cNvSpPr>
          <p:nvPr/>
        </p:nvSpPr>
        <p:spPr bwMode="auto">
          <a:xfrm>
            <a:off x="179388" y="2660650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Rectangle 1"/>
          <p:cNvSpPr>
            <a:spLocks noChangeArrowheads="1"/>
          </p:cNvSpPr>
          <p:nvPr/>
        </p:nvSpPr>
        <p:spPr bwMode="auto">
          <a:xfrm>
            <a:off x="395288" y="1493838"/>
            <a:ext cx="837406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52425" eaLnBrk="0" hangingPunct="0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A. raining  B. snowing  C. blowing  D. shining</a:t>
            </a:r>
          </a:p>
          <a:p>
            <a:pPr indent="352425" eaLnBrk="0" hangingPunct="0">
              <a:buSzTx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A. thick     B. thin         C. beautiful  D. big</a:t>
            </a:r>
          </a:p>
          <a:p>
            <a:pPr indent="352425" eaLnBrk="0" hangingPunct="0">
              <a:buSzTx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A. cake      B. grass       C. fruit          D. vegetables</a:t>
            </a:r>
          </a:p>
          <a:p>
            <a:pPr indent="352425" eaLnBrk="0" hangingPunct="0">
              <a:buSzTx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A. in order to B. so as to  C. so that   D. in order</a:t>
            </a:r>
          </a:p>
          <a:p>
            <a:pPr indent="352425" eaLnBrk="0" hangingPunct="0">
              <a:buSzTx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A. hungry    B. sick         C. full         D. free</a:t>
            </a:r>
          </a:p>
          <a:p>
            <a:pPr indent="352425" eaLnBrk="0" hangingPunct="0">
              <a:buSzTx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A. both        B. either       C. all          D. neither</a:t>
            </a:r>
          </a:p>
          <a:p>
            <a:pPr indent="352425" eaLnBrk="0" hangingPunct="0">
              <a:buSzTx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A. none       B. neither     C. any         D. some</a:t>
            </a:r>
          </a:p>
          <a:p>
            <a:pPr indent="352425" eaLnBrk="0" hangingPunct="0">
              <a:buSzTx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A. smallest  B. youngest  C. weakest  D. strongest</a:t>
            </a:r>
          </a:p>
          <a:p>
            <a:pPr indent="352425" eaLnBrk="0" hangingPunct="0">
              <a:buSzTx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A. angrily   B. happily     C. quietly    D. politely</a:t>
            </a:r>
          </a:p>
          <a:p>
            <a:pPr indent="352425" eaLnBrk="0" hangingPunct="0">
              <a:buSzTx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A. let         B. ask           C. forget      D. allow</a:t>
            </a:r>
          </a:p>
        </p:txBody>
      </p:sp>
      <p:sp>
        <p:nvSpPr>
          <p:cNvPr id="7" name="笑脸 6"/>
          <p:cNvSpPr>
            <a:spLocks noChangeArrowheads="1"/>
          </p:cNvSpPr>
          <p:nvPr/>
        </p:nvSpPr>
        <p:spPr bwMode="auto">
          <a:xfrm>
            <a:off x="2700338" y="1557338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笑脸 7"/>
          <p:cNvSpPr>
            <a:spLocks noChangeArrowheads="1"/>
          </p:cNvSpPr>
          <p:nvPr/>
        </p:nvSpPr>
        <p:spPr bwMode="auto">
          <a:xfrm>
            <a:off x="1116013" y="5013325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笑脸 8"/>
          <p:cNvSpPr>
            <a:spLocks noChangeArrowheads="1"/>
          </p:cNvSpPr>
          <p:nvPr/>
        </p:nvSpPr>
        <p:spPr bwMode="auto">
          <a:xfrm>
            <a:off x="6443663" y="4581525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笑脸 9"/>
          <p:cNvSpPr>
            <a:spLocks noChangeArrowheads="1"/>
          </p:cNvSpPr>
          <p:nvPr/>
        </p:nvSpPr>
        <p:spPr bwMode="auto">
          <a:xfrm>
            <a:off x="1042988" y="4149725"/>
            <a:ext cx="433387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笑脸 10"/>
          <p:cNvSpPr>
            <a:spLocks noChangeArrowheads="1"/>
          </p:cNvSpPr>
          <p:nvPr/>
        </p:nvSpPr>
        <p:spPr bwMode="auto">
          <a:xfrm>
            <a:off x="4716463" y="3716338"/>
            <a:ext cx="431800" cy="433387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笑脸 11"/>
          <p:cNvSpPr>
            <a:spLocks noChangeArrowheads="1"/>
          </p:cNvSpPr>
          <p:nvPr/>
        </p:nvSpPr>
        <p:spPr bwMode="auto">
          <a:xfrm>
            <a:off x="1042988" y="3284538"/>
            <a:ext cx="433387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笑脸 12"/>
          <p:cNvSpPr>
            <a:spLocks noChangeArrowheads="1"/>
          </p:cNvSpPr>
          <p:nvPr/>
        </p:nvSpPr>
        <p:spPr bwMode="auto">
          <a:xfrm>
            <a:off x="4716463" y="2852738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笑脸 13"/>
          <p:cNvSpPr>
            <a:spLocks noChangeArrowheads="1"/>
          </p:cNvSpPr>
          <p:nvPr/>
        </p:nvSpPr>
        <p:spPr bwMode="auto">
          <a:xfrm>
            <a:off x="2627313" y="2420938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笑脸 14"/>
          <p:cNvSpPr>
            <a:spLocks noChangeArrowheads="1"/>
          </p:cNvSpPr>
          <p:nvPr/>
        </p:nvSpPr>
        <p:spPr bwMode="auto">
          <a:xfrm>
            <a:off x="1042988" y="1989138"/>
            <a:ext cx="433387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笑脸 15"/>
          <p:cNvSpPr>
            <a:spLocks noChangeArrowheads="1"/>
          </p:cNvSpPr>
          <p:nvPr/>
        </p:nvSpPr>
        <p:spPr bwMode="auto">
          <a:xfrm>
            <a:off x="6516688" y="5445125"/>
            <a:ext cx="431800" cy="431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ChangeArrowheads="1"/>
          </p:cNvSpPr>
          <p:nvPr/>
        </p:nvSpPr>
        <p:spPr bwMode="auto">
          <a:xfrm>
            <a:off x="179388" y="2660650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矩形 4"/>
          <p:cNvSpPr>
            <a:spLocks noChangeArrowheads="1"/>
          </p:cNvSpPr>
          <p:nvPr/>
        </p:nvSpPr>
        <p:spPr bwMode="auto">
          <a:xfrm>
            <a:off x="250825" y="1844675"/>
            <a:ext cx="86423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从前，有一个叫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Tom</a:t>
            </a:r>
            <a:r>
              <a:rPr lang="zh-CN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的人过着贫困的生活，他以卖报纸谋生，他工作很努力，妈妈对他很满意。一天他在回家路上看见一个老妇人在河边哭，老妇人把一个银戒指掉进了河里。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Tom</a:t>
            </a:r>
            <a:r>
              <a:rPr lang="zh-CN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想帮助她，因此他想出了一个主意。他跳进河里，拿回了老妇人的戒指。</a:t>
            </a:r>
          </a:p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 bwMode="auto">
          <a:xfrm>
            <a:off x="0" y="115888"/>
            <a:ext cx="5724525" cy="165735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Expanding practice:</a:t>
            </a:r>
          </a:p>
          <a:p>
            <a:pPr>
              <a:buClr>
                <a:srgbClr val="000000"/>
              </a:buClr>
              <a:defRPr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 sz="36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wrting</a:t>
            </a:r>
            <a:endParaRPr lang="zh-CN" altLang="zh-C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矩形 6"/>
          <p:cNvSpPr>
            <a:spLocks noChangeArrowheads="1"/>
          </p:cNvSpPr>
          <p:nvPr/>
        </p:nvSpPr>
        <p:spPr bwMode="auto">
          <a:xfrm>
            <a:off x="179388" y="549275"/>
            <a:ext cx="8605837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altLang="zh-C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 and choose the right answers</a:t>
            </a:r>
            <a:r>
              <a:rPr lang="zh-CN" altLang="zh-C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148" name="矩形 5"/>
          <p:cNvSpPr>
            <a:spLocks noChangeArrowheads="1"/>
          </p:cNvSpPr>
          <p:nvPr/>
        </p:nvSpPr>
        <p:spPr bwMode="auto">
          <a:xfrm>
            <a:off x="319410" y="2000250"/>
            <a:ext cx="178593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helpful</a:t>
            </a:r>
            <a:endParaRPr lang="zh-CN" altLang="en-US" sz="400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40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clever</a:t>
            </a:r>
            <a:endParaRPr lang="zh-CN" altLang="en-US" sz="400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40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honest</a:t>
            </a:r>
            <a:endParaRPr lang="zh-CN" altLang="en-US" sz="400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40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foolish</a:t>
            </a:r>
            <a:endParaRPr lang="zh-CN" altLang="en-US" sz="400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矩形 4"/>
          <p:cNvSpPr>
            <a:spLocks noChangeArrowheads="1"/>
          </p:cNvSpPr>
          <p:nvPr/>
        </p:nvSpPr>
        <p:spPr bwMode="auto">
          <a:xfrm>
            <a:off x="5462910" y="2000250"/>
            <a:ext cx="335756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warm-hearted</a:t>
            </a:r>
            <a:endParaRPr lang="zh-CN" altLang="en-US" sz="400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40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dishonest</a:t>
            </a:r>
            <a:endParaRPr lang="zh-CN" altLang="en-US" sz="400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40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endParaRPr lang="zh-CN" altLang="en-US" sz="400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40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</a:t>
            </a:r>
            <a:endParaRPr lang="zh-CN" altLang="en-US" sz="400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0" name="Picture 40" descr="186204331413765193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5472" y="2286000"/>
            <a:ext cx="1357313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41" descr="820528461413765193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5472" y="4143375"/>
            <a:ext cx="1428750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44"/>
          <p:cNvSpPr>
            <a:spLocks noChangeShapeType="1"/>
          </p:cNvSpPr>
          <p:nvPr/>
        </p:nvSpPr>
        <p:spPr bwMode="auto">
          <a:xfrm flipH="1" flipV="1">
            <a:off x="1871985" y="2565400"/>
            <a:ext cx="1233487" cy="2206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 flipH="1">
            <a:off x="4462785" y="2571750"/>
            <a:ext cx="1143000" cy="3571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Line 46"/>
          <p:cNvSpPr>
            <a:spLocks noChangeShapeType="1"/>
          </p:cNvSpPr>
          <p:nvPr/>
        </p:nvSpPr>
        <p:spPr bwMode="auto">
          <a:xfrm flipH="1" flipV="1">
            <a:off x="4462785" y="3357563"/>
            <a:ext cx="1154112" cy="10080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H="1" flipV="1">
            <a:off x="1819597" y="4357688"/>
            <a:ext cx="1285875" cy="357187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Line 43"/>
          <p:cNvSpPr>
            <a:spLocks noChangeShapeType="1"/>
          </p:cNvSpPr>
          <p:nvPr/>
        </p:nvSpPr>
        <p:spPr bwMode="auto">
          <a:xfrm flipH="1" flipV="1">
            <a:off x="4534222" y="5072063"/>
            <a:ext cx="1071563" cy="2857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ChangeArrowheads="1"/>
          </p:cNvSpPr>
          <p:nvPr/>
        </p:nvSpPr>
        <p:spPr bwMode="auto">
          <a:xfrm>
            <a:off x="179388" y="2660650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endParaRPr lang="en-US" altLang="zh-C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5" name="Rectangle 1"/>
          <p:cNvSpPr>
            <a:spLocks noChangeArrowheads="1"/>
          </p:cNvSpPr>
          <p:nvPr/>
        </p:nvSpPr>
        <p:spPr bwMode="auto">
          <a:xfrm>
            <a:off x="684213" y="642938"/>
            <a:ext cx="8085137" cy="615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52425" eaLnBrk="0" hangingPunct="0">
              <a:lnSpc>
                <a:spcPct val="150000"/>
              </a:lnSpc>
            </a:pPr>
            <a:r>
              <a:rPr lang="zh-CN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提示语：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2425" eaLnBrk="0" hangingPunct="0">
              <a:lnSpc>
                <a:spcPct val="15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one’s living</a:t>
            </a:r>
          </a:p>
          <a:p>
            <a:pPr indent="352425" eaLnBrk="0" hangingPunct="0">
              <a:lnSpc>
                <a:spcPct val="15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 into...                </a:t>
            </a:r>
          </a:p>
          <a:p>
            <a:pPr indent="352425" eaLnBrk="0" hangingPunct="0">
              <a:lnSpc>
                <a:spcPct val="15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happy with...      </a:t>
            </a:r>
          </a:p>
          <a:p>
            <a:pPr indent="352425" eaLnBrk="0" hangingPunct="0">
              <a:lnSpc>
                <a:spcPct val="15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up with</a:t>
            </a:r>
          </a:p>
          <a:p>
            <a:pPr indent="352425" eaLnBrk="0" hangingPunct="0">
              <a:lnSpc>
                <a:spcPct val="15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bring back</a:t>
            </a:r>
            <a:endParaRPr lang="zh-CN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2425" eaLnBrk="0" hangingPunct="0"/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259632" y="2219326"/>
            <a:ext cx="5435600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zh-CN" altLang="zh-CN" sz="1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endParaRPr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SzTx/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8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1.Write the composition </a:t>
            </a:r>
          </a:p>
          <a:p>
            <a:pPr eaLnBrk="0" hangingPunct="0">
              <a:buSzTx/>
            </a:pPr>
            <a:r>
              <a:rPr lang="en-US" altLang="zh-CN" sz="38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after class.</a:t>
            </a:r>
          </a:p>
        </p:txBody>
      </p:sp>
      <p:sp>
        <p:nvSpPr>
          <p:cNvPr id="7" name="椭圆 6"/>
          <p:cNvSpPr/>
          <p:nvPr/>
        </p:nvSpPr>
        <p:spPr bwMode="auto">
          <a:xfrm>
            <a:off x="179388" y="188913"/>
            <a:ext cx="4465637" cy="12239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altLang="zh-CN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zh-CN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03648" y="4577933"/>
            <a:ext cx="748823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SzTx/>
            </a:pPr>
            <a:r>
              <a:rPr lang="en-US" altLang="zh-CN" sz="3800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2.Read </a:t>
            </a:r>
            <a:r>
              <a:rPr lang="en-US" altLang="zh-CN" sz="38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book. </a:t>
            </a:r>
            <a:r>
              <a:rPr lang="en-US" altLang="zh-CN" sz="3800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3800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矩形 4"/>
          <p:cNvSpPr>
            <a:spLocks noChangeArrowheads="1"/>
          </p:cNvSpPr>
          <p:nvPr/>
        </p:nvSpPr>
        <p:spPr bwMode="auto">
          <a:xfrm>
            <a:off x="285750" y="2276475"/>
            <a:ext cx="885825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/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What happened to the woodcutter when he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cutting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wood beside a lake?  </a:t>
            </a:r>
          </a:p>
          <a:p>
            <a:pPr marL="514350" indent="-514350"/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Who appeared as the woodcutter cried?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39750" y="3644900"/>
            <a:ext cx="9072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lost his axe in the water.</a:t>
            </a:r>
            <a:endParaRPr lang="zh-CN" altLang="zh-CN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23850" y="5157788"/>
            <a:ext cx="9072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spirit appeared.</a:t>
            </a:r>
            <a:endParaRPr lang="zh-CN" altLang="zh-CN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179388" y="0"/>
            <a:ext cx="4824412" cy="220503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after the tape and </a:t>
            </a:r>
            <a:r>
              <a:rPr lang="zh-CN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the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矩形 3"/>
          <p:cNvSpPr>
            <a:spLocks noChangeArrowheads="1"/>
          </p:cNvSpPr>
          <p:nvPr/>
        </p:nvSpPr>
        <p:spPr bwMode="auto">
          <a:xfrm>
            <a:off x="0" y="188913"/>
            <a:ext cx="8785225" cy="6762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en-US" altLang="zh-CN" sz="3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and </a:t>
            </a:r>
            <a:r>
              <a:rPr lang="zh-CN" altLang="zh-CN" sz="3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the</a:t>
            </a:r>
            <a:r>
              <a:rPr lang="en-US" altLang="zh-CN" sz="3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following </a:t>
            </a:r>
            <a:r>
              <a:rPr lang="zh-CN" altLang="zh-CN" sz="3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questions.</a:t>
            </a:r>
          </a:p>
        </p:txBody>
      </p:sp>
      <p:sp>
        <p:nvSpPr>
          <p:cNvPr id="8196" name="矩形 4"/>
          <p:cNvSpPr>
            <a:spLocks noChangeArrowheads="1"/>
          </p:cNvSpPr>
          <p:nvPr/>
        </p:nvSpPr>
        <p:spPr bwMode="auto">
          <a:xfrm>
            <a:off x="107950" y="1052513"/>
            <a:ext cx="88566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/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How did the woodcutter get back his old axe?</a:t>
            </a:r>
          </a:p>
          <a:p>
            <a:pPr marL="514350" indent="-514350"/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Why did the spirit give the woodcutter the other two axes as presents?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23850" y="2349500"/>
            <a:ext cx="90725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spirit dove into the lake and brought  </a:t>
            </a:r>
          </a:p>
          <a:p>
            <a:r>
              <a:rPr lang="en-US" altLang="zh-C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back  his axe.</a:t>
            </a:r>
            <a:endParaRPr lang="zh-CN" altLang="zh-CN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57188" y="5084763"/>
            <a:ext cx="90725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Because the spirit was so happy with the   </a:t>
            </a:r>
          </a:p>
          <a:p>
            <a:r>
              <a:rPr lang="en-US" altLang="zh-CN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woodcutter’s honesty</a:t>
            </a:r>
            <a:r>
              <a:rPr lang="en-US" altLang="zh-CN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矩形 6"/>
          <p:cNvSpPr>
            <a:spLocks noChangeArrowheads="1"/>
          </p:cNvSpPr>
          <p:nvPr/>
        </p:nvSpPr>
        <p:spPr bwMode="auto">
          <a:xfrm>
            <a:off x="468313" y="404813"/>
            <a:ext cx="2374900" cy="646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85750" y="1143000"/>
            <a:ext cx="8572500" cy="532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defRPr/>
            </a:pPr>
            <a:r>
              <a:rPr lang="en-US" sz="3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＿＿＿＿＿ </a:t>
            </a:r>
            <a:r>
              <a:rPr 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伐木工</a:t>
            </a:r>
            <a:r>
              <a:rPr 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dropped his</a:t>
            </a:r>
            <a:r>
              <a:rPr lang="zh-CN" alt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＿＿＿（斧子）</a:t>
            </a:r>
            <a:r>
              <a:rPr 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the </a:t>
            </a:r>
            <a:r>
              <a:rPr lang="en-US" sz="3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lake.A</a:t>
            </a:r>
            <a:r>
              <a:rPr 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spirit</a:t>
            </a:r>
            <a:r>
              <a:rPr lang="zh-CN" alt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＿＿＿</a:t>
            </a:r>
            <a:r>
              <a:rPr 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(dive) into the lake three times. At last, she found it. She also gave him a gold and</a:t>
            </a:r>
            <a:r>
              <a:rPr lang="zh-CN" alt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＿＿＿（银的）</a:t>
            </a:r>
            <a:r>
              <a:rPr 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as presents. The</a:t>
            </a:r>
            <a:r>
              <a:rPr lang="zh-CN" alt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＿＿＿（寓言）</a:t>
            </a:r>
            <a:r>
              <a:rPr 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tells us that honesty truly is the best</a:t>
            </a:r>
            <a:r>
              <a:rPr lang="zh-CN" alt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＿＿＿（政策）</a:t>
            </a:r>
            <a:r>
              <a:rPr lang="en-US" sz="3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Clr>
                <a:srgbClr val="000000"/>
              </a:buClr>
              <a:defRPr/>
            </a:pPr>
            <a:endParaRPr lang="zh-CN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03350" y="1268413"/>
            <a:ext cx="22923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 b="1">
                <a:solidFill>
                  <a:srgbClr val="FF3300"/>
                </a:solidFill>
                <a:latin typeface="Times New Roman" panose="02020603050405020304" pitchFamily="18" charset="0"/>
              </a:rPr>
              <a:t>woodcutter</a:t>
            </a:r>
            <a:endParaRPr lang="zh-CN" altLang="zh-CN" sz="3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724525" y="5157788"/>
            <a:ext cx="13573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140200" y="4365625"/>
            <a:ext cx="11525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fable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667625" y="1268413"/>
            <a:ext cx="10001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 b="1">
                <a:solidFill>
                  <a:srgbClr val="FF3300"/>
                </a:solidFill>
                <a:latin typeface="Times New Roman" panose="02020603050405020304" pitchFamily="18" charset="0"/>
              </a:rPr>
              <a:t>axe</a:t>
            </a:r>
            <a:endParaRPr lang="zh-CN" altLang="zh-CN" sz="3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443663" y="2060575"/>
            <a:ext cx="10906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 b="1">
                <a:solidFill>
                  <a:srgbClr val="FF3300"/>
                </a:solidFill>
                <a:latin typeface="Times New Roman" panose="02020603050405020304" pitchFamily="18" charset="0"/>
              </a:rPr>
              <a:t>dove</a:t>
            </a:r>
            <a:endParaRPr lang="zh-CN" altLang="zh-CN" sz="3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795963" y="3573463"/>
            <a:ext cx="122713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400" b="1" i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矩形 6"/>
          <p:cNvSpPr>
            <a:spLocks noChangeArrowheads="1"/>
          </p:cNvSpPr>
          <p:nvPr/>
        </p:nvSpPr>
        <p:spPr bwMode="auto">
          <a:xfrm>
            <a:off x="142875" y="214313"/>
            <a:ext cx="4860925" cy="7572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defRPr/>
            </a:pPr>
            <a:r>
              <a:rPr lang="en-US" altLang="zh-CN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zh-CN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矩形 6"/>
          <p:cNvSpPr>
            <a:spLocks noChangeArrowheads="1"/>
          </p:cNvSpPr>
          <p:nvPr/>
        </p:nvSpPr>
        <p:spPr bwMode="auto">
          <a:xfrm>
            <a:off x="250825" y="1341438"/>
            <a:ext cx="8643938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He had only one axe, and he needed it to </a:t>
            </a:r>
            <a:r>
              <a:rPr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his living</a:t>
            </a:r>
            <a:r>
              <a:rPr lang="en-US" altLang="zh-CN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3" name="矩形 7"/>
          <p:cNvSpPr>
            <a:spLocks noChangeArrowheads="1"/>
          </p:cNvSpPr>
          <p:nvPr/>
        </p:nvSpPr>
        <p:spPr bwMode="auto">
          <a:xfrm>
            <a:off x="357188" y="4508500"/>
            <a:ext cx="87868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Angelababy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Huang 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Xiaoming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movie stars, they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their living </a:t>
            </a:r>
            <a:r>
              <a:rPr lang="en-US" altLang="zh-CN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acting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爆炸形 2 8"/>
          <p:cNvSpPr/>
          <p:nvPr/>
        </p:nvSpPr>
        <p:spPr bwMode="auto">
          <a:xfrm>
            <a:off x="1979613" y="2492375"/>
            <a:ext cx="5113337" cy="2232025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one’s living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谋生</a:t>
            </a:r>
          </a:p>
          <a:p>
            <a:pPr>
              <a:buClr>
                <a:srgbClr val="000000"/>
              </a:buClr>
              <a:defRPr/>
            </a:pPr>
            <a:endParaRPr lang="zh-CN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9221" grpId="0"/>
      <p:bldP spid="9223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357188" y="1052513"/>
            <a:ext cx="8391525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Guo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Jingming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writer, he </a:t>
            </a:r>
            <a:r>
              <a:rPr lang="zh-CN" altLang="zh-CN" sz="4000" dirty="0"/>
              <a:t>＿＿＿ </a:t>
            </a:r>
            <a:endParaRPr lang="en-US" altLang="zh-CN" sz="4000" dirty="0"/>
          </a:p>
          <a:p>
            <a:r>
              <a:rPr lang="zh-CN" altLang="zh-CN" sz="4000" dirty="0"/>
              <a:t>＿＿ ＿＿＿ ＿＿</a:t>
            </a:r>
            <a:r>
              <a:rPr lang="en-US" altLang="zh-CN" sz="4000" dirty="0"/>
              <a:t> </a:t>
            </a:r>
            <a:r>
              <a:rPr lang="zh-CN" altLang="zh-CN" sz="4000" dirty="0"/>
              <a:t>＿＿＿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（靠写作谋生）</a:t>
            </a:r>
          </a:p>
          <a:p>
            <a:endParaRPr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old man worried about how to </a:t>
            </a:r>
          </a:p>
          <a:p>
            <a:r>
              <a:rPr lang="zh-CN" altLang="zh-CN" sz="4000" dirty="0"/>
              <a:t>＿＿＿ ＿＿ ＿＿＿</a:t>
            </a:r>
            <a:r>
              <a:rPr lang="en-US" altLang="zh-CN" sz="4000" b="1" dirty="0"/>
              <a:t>(</a:t>
            </a:r>
            <a:r>
              <a:rPr lang="zh-CN" altLang="zh-CN" sz="4000" b="1" dirty="0"/>
              <a:t>谋生</a:t>
            </a:r>
            <a:r>
              <a:rPr lang="en-US" altLang="zh-CN" sz="4000" b="1" dirty="0"/>
              <a:t>)</a:t>
            </a:r>
            <a:endParaRPr lang="zh-CN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3419475" y="2205038"/>
            <a:ext cx="1071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008000"/>
                </a:solidFill>
                <a:latin typeface="Times New Roman" panose="02020603050405020304" pitchFamily="18" charset="0"/>
              </a:rPr>
              <a:t>by</a:t>
            </a:r>
            <a:endParaRPr lang="zh-CN" altLang="zh-CN" sz="4000" b="1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1547813" y="2205038"/>
            <a:ext cx="1460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living</a:t>
            </a:r>
          </a:p>
          <a:p>
            <a:pPr eaLnBrk="1" hangingPunct="1"/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468313" y="2205038"/>
            <a:ext cx="1031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his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284663" y="2205038"/>
            <a:ext cx="178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008000"/>
                </a:solidFill>
                <a:latin typeface="Times New Roman" panose="02020603050405020304" pitchFamily="18" charset="0"/>
              </a:rPr>
              <a:t>writing</a:t>
            </a:r>
            <a:endParaRPr lang="zh-CN" altLang="zh-CN" sz="4000" b="1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468313" y="4652963"/>
            <a:ext cx="1571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make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2268538" y="4652963"/>
            <a:ext cx="936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his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3348038" y="4652963"/>
            <a:ext cx="1643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living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659563" y="1557338"/>
            <a:ext cx="1584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makes</a:t>
            </a:r>
            <a:endParaRPr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  <p:bldP spid="10249" grpId="0"/>
      <p:bldP spid="10250" grpId="0"/>
      <p:bldP spid="1025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矩形 6"/>
          <p:cNvSpPr>
            <a:spLocks noChangeArrowheads="1"/>
          </p:cNvSpPr>
          <p:nvPr/>
        </p:nvSpPr>
        <p:spPr bwMode="auto">
          <a:xfrm>
            <a:off x="395288" y="714375"/>
            <a:ext cx="85693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spirit dove into the lake and a  </a:t>
            </a:r>
          </a:p>
          <a:p>
            <a:r>
              <a:rPr lang="en-US" altLang="zh-CN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gold axe.</a:t>
            </a:r>
            <a:endParaRPr lang="zh-CN" altLang="zh-CN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矩形 6"/>
          <p:cNvSpPr>
            <a:spLocks noChangeArrowheads="1"/>
          </p:cNvSpPr>
          <p:nvPr/>
        </p:nvSpPr>
        <p:spPr bwMode="auto">
          <a:xfrm>
            <a:off x="468313" y="2060575"/>
            <a:ext cx="82772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 into  </a:t>
            </a:r>
            <a:r>
              <a:rPr lang="zh-CN" altLang="zh-CN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潜入 投入</a:t>
            </a:r>
          </a:p>
        </p:txBody>
      </p:sp>
      <p:sp>
        <p:nvSpPr>
          <p:cNvPr id="11270" name="矩形 6"/>
          <p:cNvSpPr>
            <a:spLocks noChangeArrowheads="1"/>
          </p:cNvSpPr>
          <p:nvPr/>
        </p:nvSpPr>
        <p:spPr bwMode="auto">
          <a:xfrm>
            <a:off x="357188" y="3213100"/>
            <a:ext cx="52228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seventeen-year-old girl </a:t>
            </a:r>
            <a:r>
              <a:rPr lang="en-US" altLang="zh-CN" sz="3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dived into</a:t>
            </a:r>
            <a:r>
              <a:rPr lang="en-US" altLang="zh-CN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river to save a pregnant woman(</a:t>
            </a:r>
            <a:r>
              <a:rPr lang="zh-CN" altLang="zh-CN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孕妇</a:t>
            </a:r>
            <a:r>
              <a:rPr lang="en-US" altLang="zh-CN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Shandong in June, 2014.</a:t>
            </a:r>
            <a:endParaRPr lang="zh-CN" altLang="zh-CN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7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1404</Words>
  <Application>Microsoft Office PowerPoint</Application>
  <PresentationFormat>全屏显示(4:3)</PresentationFormat>
  <Paragraphs>181</Paragraphs>
  <Slides>31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9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2012-06-06T01:30:00Z</dcterms:created>
  <dcterms:modified xsi:type="dcterms:W3CDTF">2023-01-17T02:00:56Z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B1AC763C0C6B46A9AD682201853E5FF6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