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B3C715FA-8EAD-4FDF-A7EE-43714467DC2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AF85C-582C-4CBE-A4E1-5D343671E31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9BBB-59D9-40E3-9912-45CF0039A00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D69-9907-4C8C-ABD7-70E0DFC8D6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38FC-D097-40C5-AA68-76AA4699BC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9F2EB8-8FFF-4746-B2B7-EA9E03E260A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51FB-BABD-4C57-A58D-AA32D5D512D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36B03-53D6-4FAC-B247-D22CB56EBA8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48C76-4632-43F5-BD00-7986B09B1C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0450-EAC7-4309-849A-C5F1702396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399B7-354F-42CD-944F-B3F5BB1B6B8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B8B69-948A-4D6E-9F22-2700C87405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D12AF-4EAF-4178-BCB2-583D5E35E3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7532125-1AF2-438A-A902-9C936BB47D0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76288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   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651157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/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read Treasure Island yet?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35" y="5661248"/>
            <a:ext cx="914413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23850" y="1100138"/>
            <a:ext cx="84963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eaLnBrk="0" hangingPunct="0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这间屋里堆满了书。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room is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books.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我还没有读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汤姆索亚历险记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你认为中国食物怎么样？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food?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这架飞机模型不如我的同伴的好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但至少它是我亲手做的。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 plane isn't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partner's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made it by myself.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读书报告定在两周后交。</a:t>
            </a:r>
          </a:p>
          <a:p>
            <a:pPr indent="268605" algn="just" eaLnBrk="0" hangingPunct="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report </a:t>
            </a:r>
            <a:r>
              <a:rPr lang="en-US" altLang="zh-CN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weeks.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124075" y="2060575"/>
            <a:ext cx="823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042988" y="3032125"/>
            <a:ext cx="163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4332288" y="3032125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668338" y="3860800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2443163" y="3860800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3098800" y="4797425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as/so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4332288" y="47974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6804025" y="4797425"/>
            <a:ext cx="922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2443163" y="6165850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/>
      <p:bldP spid="152583" grpId="0"/>
      <p:bldP spid="152585" grpId="0"/>
      <p:bldP spid="152587" grpId="0"/>
      <p:bldP spid="152589" grpId="0"/>
      <p:bldP spid="152591" grpId="0"/>
      <p:bldP spid="152593" grpId="0"/>
      <p:bldP spid="152595" grpId="0"/>
      <p:bldP spid="1525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323850" y="1738313"/>
            <a:ext cx="85693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treasure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作可数名词时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物品；珍宝；珍品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；作不可数名词时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金银财宝；珠宝；财富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8605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Hurry 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赶快！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Come 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quick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！多单独使用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用来催促对方快点做某事。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hurry 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催促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宾语是代词时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要放在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hurry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之间。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Hurry 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or you'll be late for school.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快点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要不你上学就要迟到了。</a:t>
            </a:r>
          </a:p>
          <a:p>
            <a:pPr indent="268605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】hurry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的其他用法：</a:t>
            </a:r>
            <a:endParaRPr lang="zh-CN" altLang="pl-PL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8605" algn="just">
              <a:lnSpc>
                <a:spcPct val="150000"/>
              </a:lnSpc>
            </a:pPr>
            <a:r>
              <a:rPr lang="zh-CN" altLang="pl-PL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pl-PL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hurry to do sth.</a:t>
            </a:r>
            <a:r>
              <a:rPr lang="zh-CN" alt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匆忙去做某事</a:t>
            </a:r>
            <a:endParaRPr lang="zh-CN" altLang="pl-PL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8605" algn="just">
              <a:lnSpc>
                <a:spcPct val="150000"/>
              </a:lnSpc>
            </a:pPr>
            <a:r>
              <a:rPr lang="zh-CN" altLang="pl-PL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 a hurry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匆忙地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3850" y="1857375"/>
            <a:ext cx="84963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 full of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充满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；装满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filled with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ea typeface="MS Mincho" pitchFamily="49" charset="-128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already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yet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already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已经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指某事发生的时间比预期的要早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在疑问句中表示意外、惊讶的程度更强些。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tea is already cold.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茶已经凉了。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yet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未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；已经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用于否定句或疑问句中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用来谈论预期发生的事情。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tea is not cold yet.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茶还未凉。</a:t>
            </a:r>
            <a:endParaRPr lang="zh-CN" altLang="en-US" sz="2000" dirty="0">
              <a:solidFill>
                <a:srgbClr val="000000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59" name="Rectangle 67"/>
          <p:cNvSpPr>
            <a:spLocks noChangeArrowheads="1"/>
          </p:cNvSpPr>
          <p:nvPr/>
        </p:nvSpPr>
        <p:spPr bwMode="auto">
          <a:xfrm>
            <a:off x="250825" y="1844675"/>
            <a:ext cx="85693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due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形容词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预定；预期；预计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后面引出预期的时间、地点等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常构成短语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due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due for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due 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＋地点名词。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Mike is due to start school in January.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迈克一月份就要开始上学了。</a:t>
            </a:r>
            <a:endParaRPr lang="zh-CN" altLang="en-US" sz="2000" dirty="0">
              <a:solidFill>
                <a:srgbClr val="000000"/>
              </a:solidFill>
              <a:ea typeface="楷体_GB231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ea typeface="楷体_GB2312" charset="-122"/>
              </a:rPr>
              <a:t>Our plane is due at </a:t>
            </a:r>
            <a:r>
              <a:rPr lang="en-US" altLang="zh-CN" sz="2000" dirty="0" err="1">
                <a:solidFill>
                  <a:srgbClr val="000000"/>
                </a:solidFill>
                <a:ea typeface="楷体_GB2312" charset="-122"/>
              </a:rPr>
              <a:t>Hongqiao</a:t>
            </a:r>
            <a:r>
              <a:rPr lang="en-US" altLang="zh-CN" sz="2000" dirty="0">
                <a:solidFill>
                  <a:srgbClr val="000000"/>
                </a:solidFill>
                <a:ea typeface="楷体_GB2312" charset="-122"/>
              </a:rPr>
              <a:t> International Airport at 12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ea typeface="楷体_GB2312" charset="-122"/>
              </a:rPr>
              <a:t>00.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我们的飞机预计于</a:t>
            </a:r>
            <a:r>
              <a:rPr lang="en-US" altLang="zh-CN" sz="2000" dirty="0">
                <a:solidFill>
                  <a:srgbClr val="000000"/>
                </a:solidFill>
                <a:ea typeface="楷体_GB2312" charset="-122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ea typeface="楷体_GB2312" charset="-122"/>
              </a:rPr>
              <a:t>00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降落在虹桥国际机场。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charset="-122"/>
              </a:rPr>
              <a:t> </a:t>
            </a:r>
            <a:endParaRPr lang="en-US" altLang="zh-CN" sz="2000" b="1" dirty="0"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87" name="Rectangle 71"/>
          <p:cNvSpPr>
            <a:spLocks noChangeArrowheads="1"/>
          </p:cNvSpPr>
          <p:nvPr/>
        </p:nvSpPr>
        <p:spPr bwMode="auto">
          <a:xfrm>
            <a:off x="323850" y="1916113"/>
            <a:ext cx="84963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found many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珠宝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the old house.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small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this country.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极好的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classics.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your book at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页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14.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You'll have to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赶快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if you want to catch that train.</a:t>
            </a:r>
          </a:p>
        </p:txBody>
      </p:sp>
      <p:sp>
        <p:nvSpPr>
          <p:cNvPr id="137289" name="Rectangle 73"/>
          <p:cNvSpPr>
            <a:spLocks noChangeArrowheads="1"/>
          </p:cNvSpPr>
          <p:nvPr/>
        </p:nvSpPr>
        <p:spPr bwMode="auto">
          <a:xfrm>
            <a:off x="3132138" y="2420938"/>
            <a:ext cx="1141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91" name="Rectangle 75"/>
          <p:cNvSpPr>
            <a:spLocks noChangeArrowheads="1"/>
          </p:cNvSpPr>
          <p:nvPr/>
        </p:nvSpPr>
        <p:spPr bwMode="auto">
          <a:xfrm>
            <a:off x="3357563" y="2833688"/>
            <a:ext cx="915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islands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93" name="Rectangle 77"/>
          <p:cNvSpPr>
            <a:spLocks noChangeArrowheads="1"/>
          </p:cNvSpPr>
          <p:nvPr/>
        </p:nvSpPr>
        <p:spPr bwMode="auto">
          <a:xfrm>
            <a:off x="4572000" y="3230563"/>
            <a:ext cx="1147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fantastic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95" name="Rectangle 79"/>
          <p:cNvSpPr>
            <a:spLocks noChangeArrowheads="1"/>
          </p:cNvSpPr>
          <p:nvPr/>
        </p:nvSpPr>
        <p:spPr bwMode="auto">
          <a:xfrm>
            <a:off x="4217988" y="3789363"/>
            <a:ext cx="70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97" name="Rectangle 81"/>
          <p:cNvSpPr>
            <a:spLocks noChangeArrowheads="1"/>
          </p:cNvSpPr>
          <p:nvPr/>
        </p:nvSpPr>
        <p:spPr bwMode="auto">
          <a:xfrm>
            <a:off x="2968625" y="4186238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89" grpId="0"/>
      <p:bldP spid="137291" grpId="0"/>
      <p:bldP spid="137293" grpId="0"/>
      <p:bldP spid="137295" grpId="0"/>
      <p:bldP spid="1372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86" name="Rectangle 46"/>
          <p:cNvSpPr>
            <a:spLocks noChangeArrowheads="1"/>
          </p:cNvSpPr>
          <p:nvPr/>
        </p:nvSpPr>
        <p:spPr bwMode="auto">
          <a:xfrm>
            <a:off x="250825" y="1773238"/>
            <a:ext cx="86883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so many beautiful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skirts.I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don't know which one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(buy)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finished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(write) the letter at 10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last night.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is about boys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(play) computer games.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go out as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(quick) as possible when the earthquake happens.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(water)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flowers.She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(water) it two hours ago.</a:t>
            </a:r>
          </a:p>
        </p:txBody>
      </p:sp>
      <p:sp>
        <p:nvSpPr>
          <p:cNvPr id="138292" name="Rectangle 52"/>
          <p:cNvSpPr>
            <a:spLocks noChangeArrowheads="1"/>
          </p:cNvSpPr>
          <p:nvPr/>
        </p:nvSpPr>
        <p:spPr bwMode="auto">
          <a:xfrm>
            <a:off x="6877050" y="2276475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94" name="Rectangle 54"/>
          <p:cNvSpPr>
            <a:spLocks noChangeArrowheads="1"/>
          </p:cNvSpPr>
          <p:nvPr/>
        </p:nvSpPr>
        <p:spPr bwMode="auto">
          <a:xfrm>
            <a:off x="2339975" y="2673350"/>
            <a:ext cx="971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96" name="Rectangle 56"/>
          <p:cNvSpPr>
            <a:spLocks noChangeArrowheads="1"/>
          </p:cNvSpPr>
          <p:nvPr/>
        </p:nvSpPr>
        <p:spPr bwMode="auto">
          <a:xfrm>
            <a:off x="3613150" y="3230563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98" name="Rectangle 58"/>
          <p:cNvSpPr>
            <a:spLocks noChangeArrowheads="1"/>
          </p:cNvSpPr>
          <p:nvPr/>
        </p:nvSpPr>
        <p:spPr bwMode="auto">
          <a:xfrm>
            <a:off x="2838450" y="3627438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00" name="Rectangle 60"/>
          <p:cNvSpPr>
            <a:spLocks noChangeArrowheads="1"/>
          </p:cNvSpPr>
          <p:nvPr/>
        </p:nvSpPr>
        <p:spPr bwMode="auto">
          <a:xfrm>
            <a:off x="1603375" y="4024313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02" name="Rectangle 62"/>
          <p:cNvSpPr>
            <a:spLocks noChangeArrowheads="1"/>
          </p:cNvSpPr>
          <p:nvPr/>
        </p:nvSpPr>
        <p:spPr bwMode="auto">
          <a:xfrm>
            <a:off x="5219700" y="4024313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92" grpId="0"/>
      <p:bldP spid="138294" grpId="0"/>
      <p:bldP spid="138296" grpId="0"/>
      <p:bldP spid="138298" grpId="0"/>
      <p:bldP spid="138300" grpId="0"/>
      <p:bldP spid="1383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11" name="Rectangle 47"/>
          <p:cNvSpPr>
            <a:spLocks noChangeArrowheads="1"/>
          </p:cNvSpPr>
          <p:nvPr/>
        </p:nvSpPr>
        <p:spPr bwMode="auto">
          <a:xfrm>
            <a:off x="323850" y="1239838"/>
            <a:ext cx="8424863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Would you like to see the movie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Zootopia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with us?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—I'd love to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 ________ it.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西宁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see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seen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)12.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we'll be late for the meeting.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襄阳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only half past one by my watch.We have enough time left.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 up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worry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mind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quiet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)13.I want to be a scientist like Tu Youyou when I ________ in the future.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海南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 up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up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up</a:t>
            </a:r>
          </a:p>
        </p:txBody>
      </p:sp>
      <p:sp>
        <p:nvSpPr>
          <p:cNvPr id="139319" name="Rectangle 55"/>
          <p:cNvSpPr>
            <a:spLocks noChangeArrowheads="1"/>
          </p:cNvSpPr>
          <p:nvPr/>
        </p:nvSpPr>
        <p:spPr bwMode="auto">
          <a:xfrm>
            <a:off x="755650" y="18446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21" name="Rectangle 57"/>
          <p:cNvSpPr>
            <a:spLocks noChangeArrowheads="1"/>
          </p:cNvSpPr>
          <p:nvPr/>
        </p:nvSpPr>
        <p:spPr bwMode="auto">
          <a:xfrm>
            <a:off x="755650" y="32305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23" name="Rectangle 59"/>
          <p:cNvSpPr>
            <a:spLocks noChangeArrowheads="1"/>
          </p:cNvSpPr>
          <p:nvPr/>
        </p:nvSpPr>
        <p:spPr bwMode="auto">
          <a:xfrm>
            <a:off x="769938" y="50133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19" grpId="0"/>
      <p:bldP spid="139321" grpId="0"/>
      <p:bldP spid="139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323850" y="2270125"/>
            <a:ext cx="84963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)14.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been to Shanghai 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I've ________ been there twice.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      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</a:p>
          <a:p>
            <a:pPr indent="266700" algn="just">
              <a:lnSpc>
                <a:spcPct val="150000"/>
              </a:lnSpc>
            </a:pP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)15.The book was very interesting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 couldn't ________.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it on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it in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it up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it down</a:t>
            </a:r>
          </a:p>
        </p:txBody>
      </p:sp>
      <p:sp>
        <p:nvSpPr>
          <p:cNvPr id="150548" name="Rectangle 20"/>
          <p:cNvSpPr>
            <a:spLocks noChangeArrowheads="1"/>
          </p:cNvSpPr>
          <p:nvPr/>
        </p:nvSpPr>
        <p:spPr bwMode="auto">
          <a:xfrm>
            <a:off x="755650" y="22701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741363" y="4724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8" grpId="0"/>
      <p:bldP spid="150550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全屏显示(4:3)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MingLiU_HKSCS</vt:lpstr>
      <vt:lpstr>MS Mincho</vt:lpstr>
      <vt:lpstr>黑体</vt:lpstr>
      <vt:lpstr>华文行楷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2023-01-17T02:01:01Z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AE56C71369EA4CBDB762FE7D3BAAE69F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