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47" r:id="rId3"/>
    <p:sldId id="348" r:id="rId4"/>
    <p:sldId id="367" r:id="rId5"/>
    <p:sldId id="280" r:id="rId6"/>
    <p:sldId id="259" r:id="rId7"/>
    <p:sldId id="368" r:id="rId8"/>
    <p:sldId id="369" r:id="rId9"/>
    <p:sldId id="302" r:id="rId10"/>
    <p:sldId id="279" r:id="rId11"/>
    <p:sldId id="363" r:id="rId12"/>
    <p:sldId id="265" r:id="rId13"/>
    <p:sldId id="365" r:id="rId14"/>
    <p:sldId id="366" r:id="rId15"/>
    <p:sldId id="320" r:id="rId16"/>
    <p:sldId id="271" r:id="rId17"/>
    <p:sldId id="339" r:id="rId18"/>
    <p:sldId id="272" r:id="rId19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4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083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 autoAdjust="0"/>
    <p:restoredTop sz="99852" autoAdjust="0"/>
  </p:normalViewPr>
  <p:slideViewPr>
    <p:cSldViewPr>
      <p:cViewPr varScale="1">
        <p:scale>
          <a:sx n="154" d="100"/>
          <a:sy n="154" d="100"/>
        </p:scale>
        <p:origin x="-570" y="-96"/>
      </p:cViewPr>
      <p:guideLst>
        <p:guide orient="horz" pos="154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785" y="2914650"/>
            <a:ext cx="6400443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18.xml"/><Relationship Id="rId5" Type="http://schemas.openxmlformats.org/officeDocument/2006/relationships/slide" Target="slide16.xml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3491880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2185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冀教版  数学  六年级  上册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/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/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/>
          <p:cNvSpPr/>
          <p:nvPr/>
        </p:nvSpPr>
        <p:spPr>
          <a:xfrm>
            <a:off x="594015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/>
          <p:cNvSpPr/>
          <p:nvPr/>
        </p:nvSpPr>
        <p:spPr>
          <a:xfrm>
            <a:off x="3564328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/>
          <p:cNvSpPr/>
          <p:nvPr/>
        </p:nvSpPr>
        <p:spPr>
          <a:xfrm>
            <a:off x="1187624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1347616"/>
            <a:ext cx="9144000" cy="1177245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zh-CN" sz="7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折</a:t>
            </a:r>
            <a:r>
              <a:rPr lang="en-US" altLang="zh-CN" sz="7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lang="zh-CN" altLang="zh-CN" sz="7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扣</a:t>
            </a:r>
            <a:endParaRPr lang="zh-CN" altLang="zh-CN" sz="72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6" name="圆角矩形 15">
            <a:hlinkClick r:id="rId3" action="ppaction://hlinksldjump"/>
          </p:cNvPr>
          <p:cNvSpPr/>
          <p:nvPr/>
        </p:nvSpPr>
        <p:spPr>
          <a:xfrm>
            <a:off x="1209945" y="2952109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课前导入</a:t>
            </a:r>
          </a:p>
        </p:txBody>
      </p:sp>
      <p:sp>
        <p:nvSpPr>
          <p:cNvPr id="17" name="圆角矩形 16">
            <a:hlinkClick r:id="rId4" action="ppaction://hlinksldjump"/>
          </p:cNvPr>
          <p:cNvSpPr/>
          <p:nvPr/>
        </p:nvSpPr>
        <p:spPr>
          <a:xfrm>
            <a:off x="3624893" y="29322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8" name="圆角矩形 17">
            <a:hlinkClick r:id="rId5" action="ppaction://hlinksldjump"/>
          </p:cNvPr>
          <p:cNvSpPr/>
          <p:nvPr/>
        </p:nvSpPr>
        <p:spPr>
          <a:xfrm>
            <a:off x="2247861" y="36490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9" name="圆角矩形 18">
            <a:hlinkClick r:id="rId6" action="ppaction://hlinksldjump"/>
          </p:cNvPr>
          <p:cNvSpPr/>
          <p:nvPr/>
        </p:nvSpPr>
        <p:spPr>
          <a:xfrm>
            <a:off x="5073757" y="36490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0" name="矩形 19"/>
          <p:cNvSpPr/>
          <p:nvPr/>
        </p:nvSpPr>
        <p:spPr>
          <a:xfrm>
            <a:off x="914670" y="550071"/>
            <a:ext cx="2908489" cy="6232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3600" dirty="0">
                <a:solidFill>
                  <a:srgbClr val="0050A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百分数的应用</a:t>
            </a:r>
          </a:p>
        </p:txBody>
      </p:sp>
      <p:sp>
        <p:nvSpPr>
          <p:cNvPr id="21" name="圆角矩形 20">
            <a:hlinkClick r:id="rId7" action="ppaction://hlinksldjump"/>
          </p:cNvPr>
          <p:cNvSpPr/>
          <p:nvPr/>
        </p:nvSpPr>
        <p:spPr>
          <a:xfrm>
            <a:off x="6048388" y="29322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sp>
        <p:nvSpPr>
          <p:cNvPr id="3" name="椭圆 2"/>
          <p:cNvSpPr/>
          <p:nvPr/>
        </p:nvSpPr>
        <p:spPr>
          <a:xfrm>
            <a:off x="271145" y="573405"/>
            <a:ext cx="576580" cy="576580"/>
          </a:xfrm>
          <a:prstGeom prst="ellipse">
            <a:avLst/>
          </a:prstGeom>
          <a:gradFill>
            <a:gsLst>
              <a:gs pos="100000">
                <a:srgbClr val="FBFB11">
                  <a:alpha val="47000"/>
                </a:srgbClr>
              </a:gs>
              <a:gs pos="100000">
                <a:srgbClr val="83830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379095" y="60071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4" name="矩形 23"/>
          <p:cNvSpPr/>
          <p:nvPr/>
        </p:nvSpPr>
        <p:spPr>
          <a:xfrm>
            <a:off x="0" y="4443960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49"/>
          <p:cNvPicPr>
            <a:picLocks noChangeAspect="1"/>
          </p:cNvPicPr>
          <p:nvPr/>
        </p:nvPicPr>
        <p:blipFill>
          <a:blip r:embed="rId2" cstate="email"/>
          <a:srcRect l="11692" t="5345" r="9101" b="5345"/>
          <a:stretch>
            <a:fillRect/>
          </a:stretch>
        </p:blipFill>
        <p:spPr>
          <a:xfrm>
            <a:off x="7219950" y="3893820"/>
            <a:ext cx="928370" cy="8382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35639" y="631827"/>
            <a:ext cx="7512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提问题并解答。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683260" y="3626487"/>
            <a:ext cx="5659120" cy="110553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35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×（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1-15%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=29.75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（元）</a:t>
            </a:r>
          </a:p>
          <a:p>
            <a:pPr algn="l"/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答：买这双儿童凉鞋应付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29.75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元。</a:t>
            </a:r>
          </a:p>
        </p:txBody>
      </p:sp>
      <p:pic>
        <p:nvPicPr>
          <p:cNvPr id="2" name="图片 1" descr="~YP%O5%QT@~PUCR%D1`JRQ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4" y="1092200"/>
            <a:ext cx="4371975" cy="2105025"/>
          </a:xfrm>
          <a:prstGeom prst="rect">
            <a:avLst/>
          </a:prstGeom>
        </p:spPr>
      </p:pic>
      <p:sp>
        <p:nvSpPr>
          <p:cNvPr id="4" name="云形 3"/>
          <p:cNvSpPr/>
          <p:nvPr/>
        </p:nvSpPr>
        <p:spPr>
          <a:xfrm>
            <a:off x="5462270" y="631825"/>
            <a:ext cx="2686050" cy="173736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你还能提出什么问题？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49"/>
          <p:cNvPicPr>
            <a:picLocks noChangeAspect="1"/>
          </p:cNvPicPr>
          <p:nvPr/>
        </p:nvPicPr>
        <p:blipFill>
          <a:blip r:embed="rId2" cstate="email"/>
          <a:srcRect l="11692" t="5345" r="9101" b="5345"/>
          <a:stretch>
            <a:fillRect/>
          </a:stretch>
        </p:blipFill>
        <p:spPr>
          <a:xfrm>
            <a:off x="7585075" y="3894455"/>
            <a:ext cx="928370" cy="838200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882018" y="2952117"/>
            <a:ext cx="6337935" cy="17805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例如：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（答案不唯一）</a:t>
            </a:r>
          </a:p>
          <a:p>
            <a:pPr algn="l"/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买一双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150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的鞋子可以优惠多少钱？</a:t>
            </a:r>
          </a:p>
          <a:p>
            <a:pPr algn="l"/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150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×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15%=22.5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（元）</a:t>
            </a:r>
          </a:p>
          <a:p>
            <a:pPr algn="l"/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答：可以优惠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22.5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元。</a:t>
            </a:r>
          </a:p>
        </p:txBody>
      </p:sp>
      <p:pic>
        <p:nvPicPr>
          <p:cNvPr id="2" name="图片 1" descr="~YP%O5%QT@~PUCR%D1`JRQ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019" y="561341"/>
            <a:ext cx="4371975" cy="2105025"/>
          </a:xfrm>
          <a:prstGeom prst="rect">
            <a:avLst/>
          </a:prstGeom>
        </p:spPr>
      </p:pic>
      <p:sp>
        <p:nvSpPr>
          <p:cNvPr id="4" name="云形 3"/>
          <p:cNvSpPr/>
          <p:nvPr/>
        </p:nvSpPr>
        <p:spPr>
          <a:xfrm>
            <a:off x="5462270" y="631825"/>
            <a:ext cx="2686050" cy="173736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你还能提出什么问题？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71"/>
          <p:cNvSpPr txBox="1">
            <a:spLocks noChangeArrowheads="1"/>
          </p:cNvSpPr>
          <p:nvPr/>
        </p:nvSpPr>
        <p:spPr bwMode="auto">
          <a:xfrm>
            <a:off x="690880" y="564607"/>
            <a:ext cx="477901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一种方便面有下面三种包装。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409406" y="2835868"/>
            <a:ext cx="7272655" cy="693420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两家商店对这种方便面分别推出不同的优惠政策。</a:t>
            </a:r>
          </a:p>
        </p:txBody>
      </p:sp>
      <p:sp>
        <p:nvSpPr>
          <p:cNvPr id="9" name="圆角矩形 3"/>
          <p:cNvSpPr/>
          <p:nvPr/>
        </p:nvSpPr>
        <p:spPr>
          <a:xfrm>
            <a:off x="2012559" y="3369226"/>
            <a:ext cx="2252058" cy="109914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甲店：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买一包送一袋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买一箱送一包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圆角矩形 3"/>
          <p:cNvSpPr/>
          <p:nvPr/>
        </p:nvSpPr>
        <p:spPr>
          <a:xfrm>
            <a:off x="4283972" y="3529288"/>
            <a:ext cx="1723767" cy="93407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乙店：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一律九折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7544" y="1121502"/>
            <a:ext cx="7524338" cy="1791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4" y="514724"/>
            <a:ext cx="6866031" cy="1634769"/>
          </a:xfrm>
          <a:prstGeom prst="rect">
            <a:avLst/>
          </a:prstGeom>
        </p:spPr>
      </p:pic>
      <p:sp>
        <p:nvSpPr>
          <p:cNvPr id="4" name="AutoShape 3"/>
          <p:cNvSpPr/>
          <p:nvPr/>
        </p:nvSpPr>
        <p:spPr>
          <a:xfrm>
            <a:off x="971604" y="2421537"/>
            <a:ext cx="6680361" cy="2207242"/>
          </a:xfrm>
          <a:prstGeom prst="wedgeRoundRectCallout">
            <a:avLst>
              <a:gd name="adj1" fmla="val -49725"/>
              <a:gd name="adj2" fmla="val -17181"/>
              <a:gd name="adj3" fmla="val 16667"/>
            </a:avLst>
          </a:prstGeom>
          <a:solidFill>
            <a:srgbClr val="FFF3CD"/>
          </a:solidFill>
          <a:ln w="28575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/>
          <a:lstStyle/>
          <a:p>
            <a:pPr latinLnBrk="1">
              <a:spcBef>
                <a:spcPct val="50000"/>
              </a:spcBef>
              <a:defRPr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（</a:t>
            </a:r>
            <a:r>
              <a:rPr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1)买1袋这种方便面去哪家商店合适?买2袋、3袋呢?</a:t>
            </a:r>
          </a:p>
        </p:txBody>
      </p:sp>
      <p:sp>
        <p:nvSpPr>
          <p:cNvPr id="6" name="矩形 5"/>
          <p:cNvSpPr/>
          <p:nvPr/>
        </p:nvSpPr>
        <p:spPr>
          <a:xfrm>
            <a:off x="1179432" y="3620667"/>
            <a:ext cx="6264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1"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买五袋以下时，甲店没有优惠，每袋都是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2.5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元，而乙店都是九折，所以一到三袋去乙店。</a:t>
            </a:r>
          </a:p>
        </p:txBody>
      </p:sp>
      <p:sp>
        <p:nvSpPr>
          <p:cNvPr id="7" name="圆角矩形 3"/>
          <p:cNvSpPr/>
          <p:nvPr/>
        </p:nvSpPr>
        <p:spPr>
          <a:xfrm>
            <a:off x="6804248" y="514723"/>
            <a:ext cx="2160240" cy="109914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甲店：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买一包送一袋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买一箱送一包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圆角矩形 3"/>
          <p:cNvSpPr/>
          <p:nvPr/>
        </p:nvSpPr>
        <p:spPr>
          <a:xfrm>
            <a:off x="7068394" y="1613864"/>
            <a:ext cx="1653488" cy="93407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乙店：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一律九折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/>
          <p:nvPr/>
        </p:nvSpPr>
        <p:spPr>
          <a:xfrm>
            <a:off x="971600" y="2418232"/>
            <a:ext cx="6768752" cy="2183840"/>
          </a:xfrm>
          <a:prstGeom prst="wedgeRoundRectCallout">
            <a:avLst>
              <a:gd name="adj1" fmla="val -49725"/>
              <a:gd name="adj2" fmla="val -17181"/>
              <a:gd name="adj3" fmla="val 16667"/>
            </a:avLst>
          </a:prstGeom>
          <a:solidFill>
            <a:srgbClr val="FFF3CD"/>
          </a:solidFill>
          <a:ln w="28575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/>
          <a:lstStyle/>
          <a:p>
            <a:pPr latinLnBrk="1">
              <a:spcBef>
                <a:spcPct val="50000"/>
              </a:spcBef>
              <a:defRPr/>
            </a:pPr>
            <a:r>
              <a:rPr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(2)买7袋这种方便面去哪家商店合适?买8袋、9袋、10袋呢?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4" y="514724"/>
            <a:ext cx="6866031" cy="1634769"/>
          </a:xfrm>
          <a:prstGeom prst="rect">
            <a:avLst/>
          </a:prstGeom>
        </p:spPr>
      </p:pic>
      <p:sp>
        <p:nvSpPr>
          <p:cNvPr id="5" name="圆角矩形 3"/>
          <p:cNvSpPr/>
          <p:nvPr/>
        </p:nvSpPr>
        <p:spPr>
          <a:xfrm>
            <a:off x="6804248" y="514723"/>
            <a:ext cx="2160240" cy="109914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甲店：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买一包送一袋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买一箱送一包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圆角矩形 3"/>
          <p:cNvSpPr/>
          <p:nvPr/>
        </p:nvSpPr>
        <p:spPr>
          <a:xfrm>
            <a:off x="7068394" y="1613864"/>
            <a:ext cx="1653488" cy="93407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乙店：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一律九折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63688" y="3401741"/>
            <a:ext cx="5616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1"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甲店买一包送一袋，买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7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到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10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包可以省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lvl="0" latinLnBrk="1"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2.5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元，而乙店买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10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袋才少花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2.5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元，因此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7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到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9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袋去甲店，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10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袋两家都可。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/>
          <p:nvPr/>
        </p:nvSpPr>
        <p:spPr>
          <a:xfrm>
            <a:off x="755576" y="2427736"/>
            <a:ext cx="7776864" cy="2182237"/>
          </a:xfrm>
          <a:prstGeom prst="wedgeRoundRectCallout">
            <a:avLst>
              <a:gd name="adj1" fmla="val -49725"/>
              <a:gd name="adj2" fmla="val -17181"/>
              <a:gd name="adj3" fmla="val 16667"/>
            </a:avLst>
          </a:prstGeom>
          <a:solidFill>
            <a:srgbClr val="FFF3CD"/>
          </a:solidFill>
          <a:ln w="28575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/>
          <a:lstStyle/>
          <a:p>
            <a:pPr latinLnBrk="1">
              <a:spcBef>
                <a:spcPct val="50000"/>
              </a:spcBef>
              <a:defRPr/>
            </a:pPr>
            <a:r>
              <a:rPr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(3)如果买35袋这种方便面，怎样买比较合适?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4" y="514724"/>
            <a:ext cx="6866031" cy="1634769"/>
          </a:xfrm>
          <a:prstGeom prst="rect">
            <a:avLst/>
          </a:prstGeom>
        </p:spPr>
      </p:pic>
      <p:sp>
        <p:nvSpPr>
          <p:cNvPr id="5" name="圆角矩形 3"/>
          <p:cNvSpPr/>
          <p:nvPr/>
        </p:nvSpPr>
        <p:spPr>
          <a:xfrm>
            <a:off x="6804248" y="514723"/>
            <a:ext cx="2160240" cy="109914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甲店：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买一包送一袋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买一箱送一包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圆角矩形 3"/>
          <p:cNvSpPr/>
          <p:nvPr/>
        </p:nvSpPr>
        <p:spPr>
          <a:xfrm>
            <a:off x="7068394" y="1613864"/>
            <a:ext cx="1653488" cy="93407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乙店：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一律九折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31640" y="3147816"/>
            <a:ext cx="6768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1"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买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35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袋：甲店买一箱加赠一包，再买一包加赠一袋，正好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35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袋，一共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29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×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2.5=72.5</a:t>
            </a:r>
          </a:p>
          <a:p>
            <a:pPr lvl="0" latinLnBrk="1"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乙店则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35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×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2.5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×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90%=78.5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，所以去甲店。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72" y="1751774"/>
            <a:ext cx="7500895" cy="2620176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83817" y="1059584"/>
            <a:ext cx="5187959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</a:p>
        </p:txBody>
      </p:sp>
      <p:sp>
        <p:nvSpPr>
          <p:cNvPr id="39" name="文本框 16"/>
          <p:cNvSpPr txBox="1"/>
          <p:nvPr/>
        </p:nvSpPr>
        <p:spPr>
          <a:xfrm>
            <a:off x="1043309" y="2005965"/>
            <a:ext cx="69234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折扣，指买卖货物时按原价的若干成计价，如按九成，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或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九折。</a:t>
            </a:r>
          </a:p>
          <a:p>
            <a:endParaRPr lang="zh-CN" sz="24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折扣、打折的意义:几折就是十分之几也就是百分之几十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zh-CN" sz="24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84150" y="948691"/>
            <a:ext cx="8931910" cy="37325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</a:p>
        </p:txBody>
      </p:sp>
      <p:graphicFrame>
        <p:nvGraphicFramePr>
          <p:cNvPr id="4" name="表格 3"/>
          <p:cNvGraphicFramePr/>
          <p:nvPr/>
        </p:nvGraphicFramePr>
        <p:xfrm>
          <a:off x="509621" y="1357513"/>
          <a:ext cx="8280975" cy="3197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0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1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04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19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61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872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1"/>
                        <a:t>折扣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1"/>
                        <a:t>几分之几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1"/>
                        <a:t>百分之几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1" dirty="0"/>
                        <a:t>小数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1"/>
                        <a:t>通用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1"/>
                        <a:t>八折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1" dirty="0"/>
                        <a:t>十分之八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1"/>
                        <a:t>百分之八十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 b="1"/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1"/>
                        <a:t>八五折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1"/>
                        <a:t>十分之八点五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1" dirty="0"/>
                        <a:t>百分之八十五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 b="1"/>
                        <a:t>0.85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1"/>
                        <a:t>五折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1"/>
                        <a:t>十分之五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1" dirty="0"/>
                        <a:t>百分之五十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 b="1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1" dirty="0"/>
                        <a:t>半价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92" y="1059582"/>
            <a:ext cx="5437285" cy="4130864"/>
          </a:xfrm>
          <a:prstGeom prst="rect">
            <a:avLst/>
          </a:prstGeom>
        </p:spPr>
      </p:pic>
      <p:sp>
        <p:nvSpPr>
          <p:cNvPr id="3" name="矩形 4"/>
          <p:cNvSpPr>
            <a:spLocks noChangeArrowheads="1"/>
          </p:cNvSpPr>
          <p:nvPr/>
        </p:nvSpPr>
        <p:spPr bwMode="auto">
          <a:xfrm>
            <a:off x="2123728" y="1601239"/>
            <a:ext cx="4824536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从教材课后习题中选取；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从课时练中选取。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7" y="494144"/>
            <a:ext cx="366861" cy="456339"/>
          </a:xfrm>
          <a:prstGeom prst="rect">
            <a:avLst/>
          </a:prstGeom>
        </p:spPr>
      </p:pic>
      <p:sp>
        <p:nvSpPr>
          <p:cNvPr id="8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课前导入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3"/>
            <a:ext cx="366860" cy="45633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7789505" y="3278369"/>
            <a:ext cx="882898" cy="1265255"/>
          </a:xfrm>
          <a:prstGeom prst="rect">
            <a:avLst/>
          </a:prstGeom>
        </p:spPr>
      </p:pic>
      <p:sp>
        <p:nvSpPr>
          <p:cNvPr id="2" name="文本框 16"/>
          <p:cNvSpPr txBox="1"/>
          <p:nvPr/>
        </p:nvSpPr>
        <p:spPr>
          <a:xfrm>
            <a:off x="899593" y="1220999"/>
            <a:ext cx="170055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sz="2400" b="1" dirty="0">
                <a:ea typeface="楷体" panose="02010609060101010101" pitchFamily="49" charset="-122"/>
              </a:rPr>
              <a:t>商场开业。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5299079" y="2578737"/>
            <a:ext cx="2270125" cy="18180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“八五折”就是按原价的85%出售</a:t>
            </a:r>
          </a:p>
        </p:txBody>
      </p:sp>
      <p:pic>
        <p:nvPicPr>
          <p:cNvPr id="3" name="图片 2" descr="6VC~F0`YFSM(O2{W9Y16%C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945" y="1933577"/>
            <a:ext cx="4596130" cy="2610485"/>
          </a:xfrm>
          <a:prstGeom prst="rect">
            <a:avLst/>
          </a:prstGeom>
        </p:spPr>
      </p:pic>
      <p:sp>
        <p:nvSpPr>
          <p:cNvPr id="8" name="云形 7"/>
          <p:cNvSpPr/>
          <p:nvPr/>
        </p:nvSpPr>
        <p:spPr>
          <a:xfrm flipH="1">
            <a:off x="5417820" y="714317"/>
            <a:ext cx="2599690" cy="1247775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八五折是什么意思？</a:t>
            </a:r>
            <a:endParaRPr lang="zh-CN" sz="28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5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10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</a:p>
        </p:txBody>
      </p:sp>
      <p:sp>
        <p:nvSpPr>
          <p:cNvPr id="11" name="圆角矩形 4"/>
          <p:cNvSpPr/>
          <p:nvPr/>
        </p:nvSpPr>
        <p:spPr>
          <a:xfrm>
            <a:off x="5868147" y="979295"/>
            <a:ext cx="2270125" cy="18180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“八五折”就是按原价的85%出售</a:t>
            </a:r>
          </a:p>
        </p:txBody>
      </p:sp>
      <p:pic>
        <p:nvPicPr>
          <p:cNvPr id="12" name="图片 11" descr="6VC~F0`YFSM(O2{W9Y16%C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950" y="1028264"/>
            <a:ext cx="4596130" cy="2610485"/>
          </a:xfrm>
          <a:prstGeom prst="rect">
            <a:avLst/>
          </a:prstGeom>
        </p:spPr>
      </p:pic>
      <p:sp>
        <p:nvSpPr>
          <p:cNvPr id="3" name="云形 2"/>
          <p:cNvSpPr/>
          <p:nvPr/>
        </p:nvSpPr>
        <p:spPr>
          <a:xfrm>
            <a:off x="1979712" y="3568648"/>
            <a:ext cx="4392488" cy="1135459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sz="2800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买一台电视机比原来便宜多少钱</a:t>
            </a:r>
            <a:r>
              <a:rPr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云形 2"/>
          <p:cNvSpPr/>
          <p:nvPr/>
        </p:nvSpPr>
        <p:spPr>
          <a:xfrm>
            <a:off x="1126490" y="417195"/>
            <a:ext cx="4381614" cy="161163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sz="2800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买一台电视机比原来便宜多少钱</a:t>
            </a:r>
            <a:r>
              <a:rPr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?</a:t>
            </a:r>
          </a:p>
        </p:txBody>
      </p:sp>
      <p:sp>
        <p:nvSpPr>
          <p:cNvPr id="7" name="云形 6"/>
          <p:cNvSpPr/>
          <p:nvPr/>
        </p:nvSpPr>
        <p:spPr>
          <a:xfrm flipH="1">
            <a:off x="5417820" y="714317"/>
            <a:ext cx="2599690" cy="1247775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还可以这样算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899285" y="2258062"/>
            <a:ext cx="3263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1580</a:t>
            </a:r>
            <a:r>
              <a:rPr 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×</a:t>
            </a:r>
            <a:r>
              <a:rPr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85%=1343 (元)</a:t>
            </a:r>
          </a:p>
          <a:p>
            <a:r>
              <a:rPr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1580-1343=237（元）</a:t>
            </a:r>
          </a:p>
          <a:p>
            <a:r>
              <a:rPr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1331644" y="3761372"/>
            <a:ext cx="6821805" cy="6477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答:</a:t>
            </a:r>
            <a:r>
              <a:rPr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买一台电视机比原来便宜</a:t>
            </a:r>
            <a:r>
              <a:rPr 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237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元。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308172" y="2214836"/>
            <a:ext cx="32638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1580</a:t>
            </a:r>
            <a:r>
              <a:rPr 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×</a:t>
            </a:r>
            <a:r>
              <a:rPr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(1-85%)</a:t>
            </a:r>
            <a:endParaRPr 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=1580</a:t>
            </a:r>
            <a:r>
              <a:rPr 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×</a:t>
            </a:r>
            <a:r>
              <a:rPr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15%</a:t>
            </a:r>
            <a:endParaRPr 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=237 (元）</a:t>
            </a:r>
          </a:p>
          <a:p>
            <a:r>
              <a:rPr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uild="p"/>
      <p:bldP spid="13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448349" y="467722"/>
            <a:ext cx="7358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自己提出问题并解答</a:t>
            </a:r>
            <a:r>
              <a:rPr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（答案不唯一）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71600" y="2254925"/>
            <a:ext cx="40557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120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×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85%=102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（元）</a:t>
            </a:r>
          </a:p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120-102=18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（元）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436884" y="3636647"/>
            <a:ext cx="3570605" cy="101663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答: 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风扇现价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102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元，比原来便宜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18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元。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671234" y="989694"/>
            <a:ext cx="6269355" cy="61023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风扇的现价是多少？比原来便宜多少？</a:t>
            </a:r>
          </a:p>
        </p:txBody>
      </p:sp>
      <p:pic>
        <p:nvPicPr>
          <p:cNvPr id="3" name="图片 2" descr="6VC~F0`YFSM(O2{W9Y16%C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2625" y="2143188"/>
            <a:ext cx="4596130" cy="2610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/>
      <p:bldP spid="13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4"/>
          <p:cNvSpPr>
            <a:spLocks noChangeArrowheads="1"/>
          </p:cNvSpPr>
          <p:nvPr/>
        </p:nvSpPr>
        <p:spPr bwMode="auto">
          <a:xfrm>
            <a:off x="467544" y="1061691"/>
            <a:ext cx="8407400" cy="138499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(1)打折后，每种体育用品的单价是多少元?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(2)小明买1副羽毛球拍和2个羽毛球，比原来便宜多少元?</a:t>
            </a:r>
          </a:p>
        </p:txBody>
      </p:sp>
      <p:pic>
        <p:nvPicPr>
          <p:cNvPr id="5" name="图片 4" descr="43(6EGPCVRYZ4GYYLILGBQ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420" y="2211710"/>
            <a:ext cx="5283200" cy="25234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7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4"/>
          <p:cNvSpPr>
            <a:spLocks noChangeArrowheads="1"/>
          </p:cNvSpPr>
          <p:nvPr/>
        </p:nvSpPr>
        <p:spPr bwMode="auto">
          <a:xfrm>
            <a:off x="368300" y="499392"/>
            <a:ext cx="8407400" cy="52322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(1)</a:t>
            </a:r>
            <a:r>
              <a:rPr b="1" dirty="0" err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打折后，每种体育用品的单价是多少元</a:t>
            </a:r>
            <a:r>
              <a:rPr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</a:p>
        </p:txBody>
      </p:sp>
      <p:pic>
        <p:nvPicPr>
          <p:cNvPr id="5" name="图片 4" descr="43(6EGPCVRYZ4GYYLILGBQ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840" y="1130300"/>
            <a:ext cx="4829860" cy="230695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16" y="2307230"/>
            <a:ext cx="53003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足球：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60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×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80%=48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（元）</a:t>
            </a:r>
          </a:p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乒乓球拍：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20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×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80%=16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（元）</a:t>
            </a:r>
          </a:p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排球：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72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×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80%=57.6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（元）</a:t>
            </a:r>
          </a:p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羽毛球拍：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62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×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80%=49.6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（元）</a:t>
            </a:r>
          </a:p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羽毛球：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2.5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×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80%=2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（元）</a:t>
            </a:r>
          </a:p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篮球：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84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×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80%=67.2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（元）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4"/>
          <p:cNvSpPr>
            <a:spLocks noChangeArrowheads="1"/>
          </p:cNvSpPr>
          <p:nvPr/>
        </p:nvSpPr>
        <p:spPr bwMode="auto">
          <a:xfrm>
            <a:off x="368300" y="499394"/>
            <a:ext cx="8407400" cy="95410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(2)</a:t>
            </a:r>
            <a:r>
              <a: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小明买</a:t>
            </a:r>
            <a:r>
              <a:rPr lang="en-US" altLang="zh-CN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副羽毛球拍和</a:t>
            </a:r>
            <a:r>
              <a:rPr lang="en-US" altLang="zh-CN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个羽毛球，比原来便宜多少元</a:t>
            </a:r>
            <a:r>
              <a:rPr lang="en-US" altLang="zh-CN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</a:p>
        </p:txBody>
      </p:sp>
      <p:pic>
        <p:nvPicPr>
          <p:cNvPr id="5" name="图片 4" descr="43(6EGPCVRYZ4GYYLILGBQ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840" y="1130300"/>
            <a:ext cx="4829860" cy="23069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402719" y="3829687"/>
            <a:ext cx="6339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62+2.5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×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）×（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1-80%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=13.4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（元）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6"/>
          <p:cNvSpPr txBox="1"/>
          <p:nvPr/>
        </p:nvSpPr>
        <p:spPr>
          <a:xfrm>
            <a:off x="647700" y="469267"/>
            <a:ext cx="208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试一试。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755653" y="1017907"/>
            <a:ext cx="7229475" cy="461645"/>
            <a:chOff x="1208" y="1760"/>
            <a:chExt cx="11385" cy="727"/>
          </a:xfrm>
        </p:grpSpPr>
        <p:sp>
          <p:nvSpPr>
            <p:cNvPr id="9" name="AutoShape 3"/>
            <p:cNvSpPr/>
            <p:nvPr/>
          </p:nvSpPr>
          <p:spPr>
            <a:xfrm>
              <a:off x="1208" y="1760"/>
              <a:ext cx="11385" cy="724"/>
            </a:xfrm>
            <a:prstGeom prst="wedgeRoundRectCallout">
              <a:avLst>
                <a:gd name="adj1" fmla="val -48449"/>
                <a:gd name="adj2" fmla="val 32463"/>
                <a:gd name="adj3" fmla="val 16667"/>
              </a:avLst>
            </a:prstGeom>
            <a:solidFill>
              <a:srgbClr val="FFF3CD"/>
            </a:solidFill>
            <a:ln w="28575" cap="flat" cmpd="sng">
              <a:solidFill>
                <a:srgbClr val="00B0F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0000" tIns="46800" rIns="90000" bIns="46800"/>
            <a:lstStyle/>
            <a:p>
              <a:pPr latinLnBrk="1">
                <a:spcBef>
                  <a:spcPct val="50000"/>
                </a:spcBef>
                <a:defRPr/>
              </a:pP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" name="文本框 16"/>
            <p:cNvSpPr txBox="1"/>
            <p:nvPr/>
          </p:nvSpPr>
          <p:spPr>
            <a:xfrm>
              <a:off x="1696" y="1760"/>
              <a:ext cx="10037" cy="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现价应是多少钱？</a:t>
              </a:r>
            </a:p>
          </p:txBody>
        </p:sp>
      </p:grpSp>
      <p:pic>
        <p:nvPicPr>
          <p:cNvPr id="3" name="图片 2" descr="S`BNZPK9@X}R(W`DFZN2VK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495" y="1701802"/>
            <a:ext cx="5669280" cy="1408430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1397639" y="3110231"/>
            <a:ext cx="2663825" cy="108013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原价：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368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元</a:t>
            </a:r>
          </a:p>
          <a:p>
            <a:pPr algn="ctr"/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现价：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_____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4552954" y="3110231"/>
            <a:ext cx="2663825" cy="108013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原价：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480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元</a:t>
            </a:r>
          </a:p>
          <a:p>
            <a:pPr algn="ctr"/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现价：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_____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1403354" y="4371975"/>
            <a:ext cx="2736215" cy="50419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altLang="zh-CN" sz="2000" dirty="0"/>
              <a:t>368</a:t>
            </a:r>
            <a:r>
              <a:rPr lang="zh-CN" altLang="en-US" sz="2000" dirty="0"/>
              <a:t>×</a:t>
            </a:r>
            <a:r>
              <a:rPr lang="en-US" altLang="zh-CN" sz="2000" dirty="0"/>
              <a:t>75%=276</a:t>
            </a:r>
            <a:r>
              <a:rPr lang="zh-CN" altLang="en-US" sz="2000" dirty="0"/>
              <a:t>（元）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4552954" y="4371975"/>
            <a:ext cx="2736215" cy="50419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altLang="zh-CN" sz="2000"/>
              <a:t>480</a:t>
            </a:r>
            <a:r>
              <a:rPr lang="zh-CN" altLang="en-US" sz="2000"/>
              <a:t>×</a:t>
            </a:r>
            <a:r>
              <a:rPr lang="en-US" altLang="zh-CN" sz="2000"/>
              <a:t>85%=408</a:t>
            </a:r>
            <a:r>
              <a:rPr lang="zh-CN" altLang="en-US" sz="2000"/>
              <a:t>（元）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763524" y="3627120"/>
            <a:ext cx="1298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276</a:t>
            </a:r>
            <a:r>
              <a:rPr lang="zh-CN" altLang="en-US" sz="2800" b="1">
                <a:solidFill>
                  <a:srgbClr val="FF0000"/>
                </a:solidFill>
              </a:rPr>
              <a:t>元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918204" y="3627120"/>
            <a:ext cx="1298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408</a:t>
            </a:r>
            <a:r>
              <a:rPr lang="zh-CN" altLang="en-US" sz="2800" b="1">
                <a:solidFill>
                  <a:srgbClr val="FF0000"/>
                </a:solidFill>
              </a:rPr>
              <a:t>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11" grpId="0" animBg="1"/>
      <p:bldP spid="12" grpId="0" animBg="1"/>
      <p:bldP spid="13" grpId="0"/>
      <p:bldP spid="14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761</Words>
  <Application>Microsoft Office PowerPoint</Application>
  <PresentationFormat>全屏显示(16:9)</PresentationFormat>
  <Paragraphs>120</Paragraphs>
  <Slides>18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7" baseType="lpstr">
      <vt:lpstr>黑体</vt:lpstr>
      <vt:lpstr>楷体</vt:lpstr>
      <vt:lpstr>宋体</vt:lpstr>
      <vt:lpstr>微软雅黑</vt:lpstr>
      <vt:lpstr>幼圆</vt:lpstr>
      <vt:lpstr>Arial</vt:lpstr>
      <vt:lpstr>Calibri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2018-09-11T05:46:00Z</dcterms:created>
  <dcterms:modified xsi:type="dcterms:W3CDTF">2023-01-17T02:01:12Z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7623283ACE7A4CE8B2F47FBEA978E4DE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