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E638FE-1A6D-49B8-B122-BFE58E5199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434F6C7-516A-45F9-B540-26B6E0D2D1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D674-C411-4705-8714-8E1357CDB4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6BC7-5B6E-4008-9D06-F4FCE76A20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8515-FB11-4965-B38E-3945733150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6A76-2C39-47AE-A17D-7D945859D3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1450-EDB7-443A-9F6E-AC0F7B7512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C797-C374-40A4-9477-0166975CCF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4DEB-4B92-461F-B8CE-EE2100EC32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1922-89B3-4AAB-8F16-A54C19160D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7948-B26A-42EA-B0B8-482C94C9AC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27E2-A155-45DE-A076-4A4E939C9C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886B-7D55-457C-91EA-D5D8077F650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042F5C-EB83-4346-9BDD-D9160B602187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7.jpe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108325" y="1163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标题 2"/>
          <p:cNvSpPr txBox="1">
            <a:spLocks noChangeArrowheads="1"/>
          </p:cNvSpPr>
          <p:nvPr/>
        </p:nvSpPr>
        <p:spPr bwMode="auto">
          <a:xfrm>
            <a:off x="4211638" y="4162915"/>
            <a:ext cx="4932362" cy="10191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Section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（第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课时）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172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prstClr val="white">
                    <a:lumMod val="95000"/>
                    <a:alpha val="0"/>
                  </a:prst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prstClr val="white">
                  <a:lumMod val="95000"/>
                  <a:alpha val="0"/>
                </a:prst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202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标题 2"/>
          <p:cNvSpPr txBox="1">
            <a:spLocks noChangeArrowheads="1"/>
          </p:cNvSpPr>
          <p:nvPr/>
        </p:nvSpPr>
        <p:spPr bwMode="auto">
          <a:xfrm>
            <a:off x="0" y="1038078"/>
            <a:ext cx="9144000" cy="7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人教版八年级上册</a:t>
            </a:r>
          </a:p>
        </p:txBody>
      </p:sp>
      <p:sp>
        <p:nvSpPr>
          <p:cNvPr id="7204" name="标题 2"/>
          <p:cNvSpPr txBox="1">
            <a:spLocks noChangeArrowheads="1"/>
          </p:cNvSpPr>
          <p:nvPr/>
        </p:nvSpPr>
        <p:spPr bwMode="auto">
          <a:xfrm>
            <a:off x="4211638" y="2325088"/>
            <a:ext cx="4932362" cy="172878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Unit6 </a:t>
            </a:r>
          </a:p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going to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study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computer science.</a:t>
            </a:r>
          </a:p>
        </p:txBody>
      </p:sp>
      <p:pic>
        <p:nvPicPr>
          <p:cNvPr id="7205" name="Picture 2" descr="C:\Users\Administrator\Desktop\0019b91ec9441424c40609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0" y="2229339"/>
            <a:ext cx="42386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0" y="597423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39750" y="2347913"/>
            <a:ext cx="81375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Resolutions _______ promises to yourself. They may _________ to make you a better person and to make your life easier. I am going to ________ four resolutions.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468313" y="1411288"/>
            <a:ext cx="8101012" cy="7921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take, listen, make, is, help, learn, are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627313" y="2349500"/>
            <a:ext cx="143986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900113" y="2781300"/>
            <a:ext cx="122396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64163" y="3357563"/>
            <a:ext cx="14763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make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/>
      <p:bldP spid="15365" grpId="0"/>
      <p:bldP spid="15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188" y="668338"/>
            <a:ext cx="81375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The first resolution is about my own personal improvement. Next year, or maybe sooner, I am going to _______ up a new hobby. I think singing ________ a great activity so I am going to _______ to sing. I think this will also make my family happy because they love to ______ to music and sing together. 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6350" y="3184525"/>
            <a:ext cx="14763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124075" y="1700213"/>
            <a:ext cx="122396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116013" y="2205038"/>
            <a:ext cx="6477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164388" y="2205038"/>
            <a:ext cx="13684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learn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50825" y="1844675"/>
            <a:ext cx="85328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 Ideas for improving my physical health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 Ideas for improving my relationships with my family and friends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___________________________________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825500" y="2276475"/>
            <a:ext cx="3386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 more exercise;  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55650" y="3860800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 mom cook meals; do the dishes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116013" y="549275"/>
            <a:ext cx="7632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Write your resolutions under the following headings.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4067175" y="2276475"/>
            <a:ext cx="4249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eat more vegetables</a:t>
            </a: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755650" y="4365625"/>
            <a:ext cx="49688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play games with friends</a:t>
            </a: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23850" y="692150"/>
            <a:ext cx="790575" cy="5572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3b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3" grpId="0"/>
      <p:bldP spid="194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95288" y="966788"/>
            <a:ext cx="84248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 Ideas for doing better at school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___________________________________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684213" y="1379538"/>
            <a:ext cx="79930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make a weekly plan for schoolwork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4213" y="1955800"/>
            <a:ext cx="6553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work hard at math and English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187450" y="2249488"/>
            <a:ext cx="81724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The second resolution is about improving my physical health. ____________________________________________________________________</a:t>
            </a:r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1152525" y="260350"/>
            <a:ext cx="7956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Use your notes to write three more paragraphs about your resolutions. In each paragraph, write what you are going to do and why.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8" name="Oval 2"/>
          <p:cNvSpPr>
            <a:spLocks noChangeArrowheads="1"/>
          </p:cNvSpPr>
          <p:nvPr/>
        </p:nvSpPr>
        <p:spPr bwMode="auto">
          <a:xfrm>
            <a:off x="430213" y="692150"/>
            <a:ext cx="685800" cy="5349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3c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260475" y="3184525"/>
            <a:ext cx="8064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going to get more exercise and eat more vegetables.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 animBg="1"/>
      <p:bldP spid="21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1724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The third resolution is about improving my relationships with my family and friends.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________________________________________________________________________________________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68313" y="1773238"/>
            <a:ext cx="83915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going to help mom cook meal and do the dishes. I’m going to play games with my friends.    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1724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The last resolutions is about how to do better at school. ________________________________________________________________________________________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12775" y="1846263"/>
            <a:ext cx="79200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going to make a weekly plan for schoolwork. I’m going to work hard at English and math. 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68313" y="2420938"/>
            <a:ext cx="8640762" cy="3149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We’re going to make subway better. Then people don’t have to drive to work.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</a:t>
            </a: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1187450" y="1268413"/>
            <a:ext cx="7451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Imagine you work for your city. Think of plan to make it cleaner and greener. </a:t>
            </a:r>
            <a:endParaRPr lang="zh-CN" altLang="zh-CN" sz="2800" b="1" i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0" name="Oval 2"/>
          <p:cNvSpPr>
            <a:spLocks noChangeArrowheads="1"/>
          </p:cNvSpPr>
          <p:nvPr/>
        </p:nvSpPr>
        <p:spPr bwMode="auto">
          <a:xfrm>
            <a:off x="466725" y="1341438"/>
            <a:ext cx="649288" cy="5746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26654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Discussion </a:t>
            </a: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1546225" cy="1584325"/>
          </a:xfrm>
          <a:prstGeom prst="ellipse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12976"/>
            <a:ext cx="1512168" cy="1584176"/>
          </a:xfrm>
          <a:prstGeom prst="ellipse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" name="圆角矩形标注 6"/>
          <p:cNvSpPr>
            <a:spLocks noChangeArrowheads="1"/>
          </p:cNvSpPr>
          <p:nvPr/>
        </p:nvSpPr>
        <p:spPr bwMode="auto">
          <a:xfrm>
            <a:off x="2124075" y="3357563"/>
            <a:ext cx="6551613" cy="1223962"/>
          </a:xfrm>
          <a:prstGeom prst="wedgeRoundRectCallout">
            <a:avLst>
              <a:gd name="adj1" fmla="val -43653"/>
              <a:gd name="adj2" fmla="val 50167"/>
              <a:gd name="adj3" fmla="val 16667"/>
            </a:avLst>
          </a:prstGeom>
          <a:solidFill>
            <a:schemeClr val="bg1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We’re going to help clean the streets and parks on the weekends. 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圆角矩形标注 5"/>
          <p:cNvSpPr>
            <a:spLocks noChangeArrowheads="1"/>
          </p:cNvSpPr>
          <p:nvPr/>
        </p:nvSpPr>
        <p:spPr bwMode="auto">
          <a:xfrm>
            <a:off x="1835150" y="1052513"/>
            <a:ext cx="6589713" cy="1150937"/>
          </a:xfrm>
          <a:prstGeom prst="wedgeRoundRectCallout">
            <a:avLst>
              <a:gd name="adj1" fmla="val -49523"/>
              <a:gd name="adj2" fmla="val 3185"/>
              <a:gd name="adj3" fmla="val 16667"/>
            </a:avLst>
          </a:prstGeom>
          <a:solidFill>
            <a:schemeClr val="bg1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We’re going to plant more trees and flowers around the city.  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1" y="4437112"/>
            <a:ext cx="2403475" cy="180022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768" y="1627981"/>
            <a:ext cx="1852095" cy="14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663" y="3689573"/>
            <a:ext cx="1583855" cy="1504288"/>
          </a:xfrm>
          <a:prstGeom prst="ellipse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7657" name="圆角矩形标注 7"/>
          <p:cNvSpPr>
            <a:spLocks noChangeArrowheads="1"/>
          </p:cNvSpPr>
          <p:nvPr/>
        </p:nvSpPr>
        <p:spPr bwMode="auto">
          <a:xfrm>
            <a:off x="1997075" y="3833813"/>
            <a:ext cx="6049963" cy="1152525"/>
          </a:xfrm>
          <a:prstGeom prst="wedgeRoundRectCallout">
            <a:avLst>
              <a:gd name="adj1" fmla="val -39745"/>
              <a:gd name="adj2" fmla="val 49968"/>
              <a:gd name="adj3" fmla="val 16667"/>
            </a:avLst>
          </a:prstGeom>
          <a:solidFill>
            <a:schemeClr val="bg1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We’re going to use more cleaner energy. 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80728"/>
            <a:ext cx="1657350" cy="1439863"/>
          </a:xfrm>
          <a:prstGeom prst="ellipse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圆角矩形标注 6"/>
          <p:cNvSpPr>
            <a:spLocks noChangeArrowheads="1"/>
          </p:cNvSpPr>
          <p:nvPr/>
        </p:nvSpPr>
        <p:spPr bwMode="auto">
          <a:xfrm flipH="1">
            <a:off x="2051050" y="1052513"/>
            <a:ext cx="6337300" cy="1152525"/>
          </a:xfrm>
          <a:prstGeom prst="wedgeRoundRectCallout">
            <a:avLst>
              <a:gd name="adj1" fmla="val 50199"/>
              <a:gd name="adj2" fmla="val -11532"/>
              <a:gd name="adj3" fmla="val 16667"/>
            </a:avLst>
          </a:prstGeom>
          <a:solidFill>
            <a:schemeClr val="bg1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We’re going to go to school or work by electric-bike.  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772815"/>
            <a:ext cx="2238086" cy="165618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18327" y="4553669"/>
            <a:ext cx="1854073" cy="1395611"/>
          </a:xfrm>
          <a:prstGeom prst="cloud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 noChangeArrowheads="1"/>
          </p:cNvSpPr>
          <p:nvPr>
            <p:ph type="title"/>
          </p:nvPr>
        </p:nvSpPr>
        <p:spPr>
          <a:xfrm>
            <a:off x="539750" y="1592263"/>
            <a:ext cx="8351838" cy="36734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能掌握本单元的目标词汇和句型。</a:t>
            </a: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能够综合运用所学的知识来学习写作自己的新年决心。 </a:t>
            </a:r>
            <a:r>
              <a:rPr lang="en-US" altLang="zh-CN" sz="3200" dirty="0" smtClean="0">
                <a:ea typeface="黑体" panose="02010609060101010101" pitchFamily="49" charset="-122"/>
              </a:rPr>
              <a:t/>
            </a:r>
            <a:br>
              <a:rPr lang="en-US" altLang="zh-CN" sz="3200" dirty="0" smtClean="0">
                <a:ea typeface="黑体" panose="02010609060101010101" pitchFamily="49" charset="-122"/>
              </a:rPr>
            </a:br>
            <a:endParaRPr lang="zh-CN" altLang="en-US" sz="3200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2500" y="620713"/>
            <a:ext cx="2036763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755650" y="1125538"/>
            <a:ext cx="8388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41325" indent="-441325"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Match the jobs with the school subjects.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95288" y="1831975"/>
            <a:ext cx="8748712" cy="26765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computer programmer 		medicine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engineer			                     computer science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doctor					math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basketball player			science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scientist 					P.E. 	</a:t>
            </a:r>
          </a:p>
        </p:txBody>
      </p:sp>
      <p:cxnSp>
        <p:nvCxnSpPr>
          <p:cNvPr id="28677" name="直接连接符 8"/>
          <p:cNvCxnSpPr>
            <a:cxnSpLocks noChangeShapeType="1"/>
          </p:cNvCxnSpPr>
          <p:nvPr/>
        </p:nvCxnSpPr>
        <p:spPr bwMode="auto">
          <a:xfrm flipH="1" flipV="1">
            <a:off x="4248150" y="2205038"/>
            <a:ext cx="1763713" cy="5032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直接连接符 10"/>
          <p:cNvCxnSpPr>
            <a:cxnSpLocks noChangeShapeType="1"/>
          </p:cNvCxnSpPr>
          <p:nvPr/>
        </p:nvCxnSpPr>
        <p:spPr bwMode="auto">
          <a:xfrm flipH="1" flipV="1">
            <a:off x="2124075" y="2781300"/>
            <a:ext cx="3816350" cy="431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直接连接符 12"/>
          <p:cNvCxnSpPr>
            <a:cxnSpLocks noChangeShapeType="1"/>
          </p:cNvCxnSpPr>
          <p:nvPr/>
        </p:nvCxnSpPr>
        <p:spPr bwMode="auto">
          <a:xfrm flipH="1">
            <a:off x="1763713" y="2205038"/>
            <a:ext cx="4176712" cy="10652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直接连接符 14"/>
          <p:cNvCxnSpPr>
            <a:cxnSpLocks noChangeShapeType="1"/>
          </p:cNvCxnSpPr>
          <p:nvPr/>
        </p:nvCxnSpPr>
        <p:spPr bwMode="auto">
          <a:xfrm flipH="1" flipV="1">
            <a:off x="3419475" y="3716338"/>
            <a:ext cx="2520950" cy="4333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直接连接符 16"/>
          <p:cNvCxnSpPr>
            <a:cxnSpLocks noChangeShapeType="1"/>
          </p:cNvCxnSpPr>
          <p:nvPr/>
        </p:nvCxnSpPr>
        <p:spPr bwMode="auto">
          <a:xfrm flipH="1">
            <a:off x="2051050" y="3716338"/>
            <a:ext cx="3889375" cy="5032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椭圆 9"/>
          <p:cNvSpPr/>
          <p:nvPr/>
        </p:nvSpPr>
        <p:spPr>
          <a:xfrm>
            <a:off x="250825" y="1196975"/>
            <a:ext cx="612775" cy="431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0" y="692150"/>
            <a:ext cx="3203575" cy="431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3200" dirty="0">
                <a:solidFill>
                  <a:schemeClr val="tx1"/>
                </a:solidFill>
                <a:sym typeface="+mn-ea"/>
              </a:rPr>
              <a:t>Self Check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8280400" cy="5262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What do you ______ to be when you grow up?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B: I want _________ a scientist.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Wow! That sounds cool. But it’s also difficult. _____ are you _____ to do that?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B: After I finish high school, I’m ______ to go to university.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______ are you ______ to study?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B: In Hefei. I’m ______ to study there for four years.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I think I want ______ a teacher. I’m ______ to teach in Wuhan.</a:t>
            </a: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1008063" y="692150"/>
            <a:ext cx="8101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Fill in the blanks in the conversation.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zh-CN" sz="2800" b="1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67063" y="1196975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want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339975" y="1700213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 be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76263" y="2727325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700338" y="2708275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going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651500" y="3213100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going</a:t>
            </a:r>
          </a:p>
        </p:txBody>
      </p:sp>
      <p:sp>
        <p:nvSpPr>
          <p:cNvPr id="9" name="椭圆 8"/>
          <p:cNvSpPr/>
          <p:nvPr/>
        </p:nvSpPr>
        <p:spPr>
          <a:xfrm>
            <a:off x="431800" y="692150"/>
            <a:ext cx="539750" cy="431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71550" y="42926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Where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92500" y="4240213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going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32138" y="4745038"/>
            <a:ext cx="252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going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48038" y="5319713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 be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88125" y="5248275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31751" grpId="0"/>
      <p:bldP spid="31752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353425" cy="4229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Tomorrow, I’m going to _______________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____________________________________.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Next week, ___________________________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____________________________________.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Next month, _________________________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____________________________________.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Next year, ___________________________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___________________________________. 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8604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play soccer with 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friends in the park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11188" y="2446338"/>
            <a:ext cx="86042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I’m going to visit my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grandparents in Shanghai with my family </a:t>
            </a:r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1042988" y="692150"/>
            <a:ext cx="7418387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Write about your plans.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84213" y="3500438"/>
            <a:ext cx="82994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I’m going to take up chess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our school chess club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86042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I’m going to learn to swim with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uncle. He’s a great swimming player </a:t>
            </a:r>
          </a:p>
        </p:txBody>
      </p:sp>
      <p:sp>
        <p:nvSpPr>
          <p:cNvPr id="8" name="椭圆 7"/>
          <p:cNvSpPr/>
          <p:nvPr/>
        </p:nvSpPr>
        <p:spPr>
          <a:xfrm>
            <a:off x="431800" y="692150"/>
            <a:ext cx="539750" cy="431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70" grpId="0"/>
      <p:bldP spid="368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Line 7"/>
          <p:cNvSpPr>
            <a:spLocks noChangeShapeType="1"/>
          </p:cNvSpPr>
          <p:nvPr/>
        </p:nvSpPr>
        <p:spPr bwMode="auto">
          <a:xfrm>
            <a:off x="4211638" y="1268413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5364163" y="1268413"/>
            <a:ext cx="720725" cy="360362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2771775" y="1268413"/>
            <a:ext cx="360363" cy="3603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916238" y="692150"/>
            <a:ext cx="2463800" cy="5984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FF"/>
            </a:solidFill>
            <a:miter lim="800000"/>
          </a:ln>
        </p:spPr>
        <p:txBody>
          <a:bodyPr lIns="62518" tIns="31259" rIns="62518" bIns="3125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Life goals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908175" y="1628775"/>
            <a:ext cx="935038" cy="4064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9900"/>
            </a:solidFill>
            <a:miter lim="800000"/>
          </a:ln>
        </p:spPr>
        <p:txBody>
          <a:bodyPr lIns="62518" tIns="31259" rIns="62518" bIns="3125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Jobs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916238" y="2060575"/>
            <a:ext cx="3008312" cy="465138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lIns="62518" tIns="31259" rIns="62518" bIns="3125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Phases and other words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084888" y="1628775"/>
            <a:ext cx="140335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993366"/>
            </a:solidFill>
            <a:miter lim="800000"/>
          </a:ln>
        </p:spPr>
        <p:txBody>
          <a:bodyPr lIns="62518" tIns="31259" rIns="62518" bIns="3125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Structures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 flipH="1">
            <a:off x="1500188" y="2060575"/>
            <a:ext cx="695325" cy="11636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 flipH="1">
            <a:off x="3700463" y="2557463"/>
            <a:ext cx="12700" cy="696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 flipH="1">
            <a:off x="6000750" y="2060575"/>
            <a:ext cx="658813" cy="13382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85750" y="3214688"/>
            <a:ext cx="1885950" cy="23018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9900"/>
            </a:solidFill>
            <a:miter lim="800000"/>
          </a:ln>
        </p:spPr>
        <p:txBody>
          <a:bodyPr lIns="62518" tIns="31259" rIns="62518" bIns="3125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computer programmer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cook, doctor engineer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violinist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pilot, pianist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  <a:endParaRPr lang="en-US" altLang="zh-CN" sz="19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2484438" y="3284538"/>
            <a:ext cx="2225675" cy="280828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lIns="62518" tIns="31259" rIns="62518" bIns="3125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grow up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make sure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 sure about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to do with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write down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take up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college, university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medicine, foreign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question, meaning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</a:p>
          <a:p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4929188" y="3429000"/>
            <a:ext cx="4071937" cy="2592388"/>
          </a:xfrm>
          <a:prstGeom prst="rect">
            <a:avLst/>
          </a:prstGeom>
          <a:solidFill>
            <a:srgbClr val="FFFFFF"/>
          </a:solidFill>
          <a:ln w="19050">
            <a:solidFill>
              <a:srgbClr val="993366"/>
            </a:solidFill>
            <a:miter lim="800000"/>
          </a:ln>
        </p:spPr>
        <p:txBody>
          <a:bodyPr lIns="62518" tIns="31259" rIns="62518" bIns="3125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1.—What do you want to be ?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—I want to be a computer programmer.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2.—How are you going to do that ?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—I’m going to study computer science.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3.—When are you going to start?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—I’m going to stat when I finish high  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school  and college.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4.—Where are you going to work?</a:t>
            </a:r>
          </a:p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—I’m going to move to Shanghai.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  <p:bldP spid="44036" grpId="0" animBg="1"/>
      <p:bldP spid="61449" grpId="0" animBg="1"/>
      <p:bldP spid="61450" grpId="0" animBg="1"/>
      <p:bldP spid="61451" grpId="0" animBg="1"/>
      <p:bldP spid="44042" grpId="0" animBg="1"/>
      <p:bldP spid="44043" grpId="0" animBg="1"/>
      <p:bldP spid="44044" grpId="0" animBg="1"/>
      <p:bldP spid="61456" grpId="0" animBg="1"/>
      <p:bldP spid="61457" grpId="0" animBg="1"/>
      <p:bldP spid="614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620713"/>
            <a:ext cx="2124075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</a:rPr>
              <a:t>问题探究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0" y="1341438"/>
            <a:ext cx="8893175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/>
              <a:t>▲</a:t>
            </a:r>
            <a:r>
              <a:rPr lang="en-US" altLang="zh-CN" sz="2800"/>
              <a:t>promise</a:t>
            </a:r>
          </a:p>
          <a:p>
            <a:r>
              <a:rPr lang="en-US" altLang="zh-CN" sz="2800"/>
              <a:t>1</a:t>
            </a:r>
            <a:r>
              <a:rPr lang="zh-CN" altLang="en-US" sz="2800"/>
              <a:t>）</a:t>
            </a:r>
            <a:r>
              <a:rPr lang="en-US" altLang="zh-CN" sz="2800"/>
              <a:t>n. </a:t>
            </a:r>
            <a:r>
              <a:rPr lang="zh-CN" altLang="en-US" sz="2800"/>
              <a:t>承诺；诺言</a:t>
            </a:r>
            <a:endParaRPr lang="en-US" altLang="zh-CN" sz="2800"/>
          </a:p>
          <a:p>
            <a:r>
              <a:rPr lang="en-US" altLang="zh-CN" sz="2800"/>
              <a:t>make a promise to sb./ make promises to sb.</a:t>
            </a:r>
            <a:r>
              <a:rPr lang="zh-CN" altLang="en-US" sz="2800"/>
              <a:t>向某人许诺；</a:t>
            </a:r>
            <a:r>
              <a:rPr lang="en-US" altLang="zh-CN" sz="2800"/>
              <a:t>keep/break one’s promise</a:t>
            </a:r>
            <a:r>
              <a:rPr lang="zh-CN" altLang="en-US" sz="2800"/>
              <a:t>保守</a:t>
            </a:r>
            <a:r>
              <a:rPr lang="en-US" altLang="zh-CN" sz="2800"/>
              <a:t>/</a:t>
            </a:r>
            <a:r>
              <a:rPr lang="zh-CN" altLang="en-US" sz="2800"/>
              <a:t>打破诺言 </a:t>
            </a:r>
            <a:endParaRPr lang="en-US" altLang="zh-CN" sz="2800"/>
          </a:p>
          <a:p>
            <a:r>
              <a:rPr lang="en-US" altLang="zh-CN" sz="2800"/>
              <a:t>2</a:t>
            </a:r>
            <a:r>
              <a:rPr lang="zh-CN" altLang="en-US" sz="2800"/>
              <a:t>）</a:t>
            </a:r>
            <a:r>
              <a:rPr lang="en-US" altLang="zh-CN" sz="2800"/>
              <a:t>v. </a:t>
            </a:r>
            <a:r>
              <a:rPr lang="zh-CN" altLang="en-US" sz="2800"/>
              <a:t>许诺；承诺</a:t>
            </a:r>
            <a:endParaRPr lang="en-US" altLang="zh-CN" sz="2800"/>
          </a:p>
          <a:p>
            <a:r>
              <a:rPr lang="en-US" altLang="zh-CN" sz="2800"/>
              <a:t>promise sb. to do sth </a:t>
            </a:r>
            <a:r>
              <a:rPr lang="zh-CN" altLang="en-US" sz="2800"/>
              <a:t>答应某人做某事；</a:t>
            </a:r>
            <a:r>
              <a:rPr lang="en-US" altLang="zh-CN" sz="2800"/>
              <a:t>promise+ that </a:t>
            </a:r>
            <a:r>
              <a:rPr lang="zh-CN" altLang="en-US" sz="2800"/>
              <a:t>宾语从句。许诺（答应）</a:t>
            </a:r>
            <a:r>
              <a:rPr lang="en-US" altLang="zh-CN" sz="2800"/>
              <a:t>…</a:t>
            </a:r>
          </a:p>
          <a:p>
            <a:r>
              <a:rPr lang="zh-CN" altLang="en-US" sz="2800"/>
              <a:t>▲ </a:t>
            </a:r>
            <a:r>
              <a:rPr lang="en-US" altLang="zh-CN" sz="2800"/>
              <a:t>improve</a:t>
            </a:r>
            <a:r>
              <a:rPr lang="zh-CN" altLang="en-US" sz="2800"/>
              <a:t>的用法</a:t>
            </a:r>
            <a:endParaRPr lang="en-US" altLang="zh-CN" sz="2800"/>
          </a:p>
          <a:p>
            <a:r>
              <a:rPr lang="en-US" altLang="zh-CN" sz="2800"/>
              <a:t>1</a:t>
            </a:r>
            <a:r>
              <a:rPr lang="zh-CN" altLang="en-US" sz="2800"/>
              <a:t>）用作动词，意为“改进；改善”。如：</a:t>
            </a:r>
            <a:r>
              <a:rPr lang="en-US" altLang="zh-CN" sz="2800"/>
              <a:t>improve my spoken English</a:t>
            </a:r>
            <a:r>
              <a:rPr lang="zh-CN" altLang="en-US" sz="2800"/>
              <a:t>提高我的英语口语。</a:t>
            </a:r>
            <a:endParaRPr lang="en-US" altLang="zh-CN" sz="2800"/>
          </a:p>
          <a:p>
            <a:r>
              <a:rPr lang="en-US" altLang="zh-CN" sz="2800"/>
              <a:t>2</a:t>
            </a:r>
            <a:r>
              <a:rPr lang="zh-CN" altLang="en-US" sz="2800"/>
              <a:t>）名词形式为</a:t>
            </a:r>
            <a:r>
              <a:rPr lang="en-US" altLang="zh-CN" sz="2800"/>
              <a:t>improvement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188" y="692150"/>
            <a:ext cx="8281987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ym typeface="+mn-ea"/>
              </a:rPr>
              <a:t>▲</a:t>
            </a:r>
            <a:r>
              <a:rPr lang="en-US" altLang="zh-CN" sz="2400" dirty="0">
                <a:sym typeface="+mn-ea"/>
              </a:rPr>
              <a:t>make </a:t>
            </a:r>
            <a:r>
              <a:rPr lang="zh-CN" altLang="en-US" sz="2400" dirty="0">
                <a:sym typeface="+mn-ea"/>
              </a:rPr>
              <a:t>做及物动词，表示“做；制造；赚钱；成功”；做使役动词，表示“使得</a:t>
            </a:r>
            <a:r>
              <a:rPr lang="en-US" altLang="zh-CN" sz="2400" dirty="0">
                <a:sym typeface="+mn-ea"/>
              </a:rPr>
              <a:t>…</a:t>
            </a:r>
            <a:r>
              <a:rPr lang="zh-CN" altLang="en-US" sz="2400" dirty="0">
                <a:sym typeface="+mn-ea"/>
              </a:rPr>
              <a:t>”</a:t>
            </a:r>
            <a:r>
              <a:rPr lang="en-US" altLang="zh-CN" sz="2400" dirty="0">
                <a:sym typeface="+mn-ea"/>
              </a:rPr>
              <a:t>.</a:t>
            </a:r>
          </a:p>
          <a:p>
            <a:pPr eaLnBrk="0" hangingPunct="0">
              <a:defRPr/>
            </a:pPr>
            <a:r>
              <a:rPr lang="en-US" altLang="zh-CN" sz="2400" dirty="0">
                <a:sym typeface="+mn-ea"/>
              </a:rPr>
              <a:t>make</a:t>
            </a:r>
            <a:r>
              <a:rPr lang="zh-CN" altLang="en-US" sz="2400" dirty="0">
                <a:sym typeface="+mn-ea"/>
              </a:rPr>
              <a:t>的常见用法</a:t>
            </a:r>
            <a:r>
              <a:rPr lang="en-US" altLang="zh-CN" sz="2400" dirty="0">
                <a:sym typeface="+mn-ea"/>
              </a:rPr>
              <a:t>:</a:t>
            </a:r>
          </a:p>
          <a:p>
            <a:pPr marL="342900" indent="-342900" eaLnBrk="0" hangingPunct="0">
              <a:buFontTx/>
              <a:buAutoNum type="arabicParenR"/>
              <a:defRPr/>
            </a:pPr>
            <a:r>
              <a:rPr lang="en-US" altLang="zh-CN" sz="2400" dirty="0" err="1">
                <a:sym typeface="+mn-ea"/>
              </a:rPr>
              <a:t>make+n</a:t>
            </a:r>
            <a:r>
              <a:rPr lang="en-US" altLang="zh-CN" sz="2400" dirty="0">
                <a:sym typeface="+mn-ea"/>
              </a:rPr>
              <a:t>. </a:t>
            </a:r>
            <a:r>
              <a:rPr lang="zh-CN" altLang="en-US" sz="2400" dirty="0">
                <a:sym typeface="+mn-ea"/>
              </a:rPr>
              <a:t>或 </a:t>
            </a:r>
            <a:r>
              <a:rPr lang="en-US" altLang="zh-CN" sz="2400" dirty="0">
                <a:sym typeface="+mn-ea"/>
              </a:rPr>
              <a:t>make sb. </a:t>
            </a:r>
            <a:r>
              <a:rPr lang="en-US" altLang="zh-CN" sz="2400" dirty="0" err="1">
                <a:sym typeface="+mn-ea"/>
              </a:rPr>
              <a:t>sth</a:t>
            </a:r>
            <a:r>
              <a:rPr lang="en-US" altLang="zh-CN" sz="2400" dirty="0">
                <a:sym typeface="+mn-ea"/>
              </a:rPr>
              <a:t>.=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make </a:t>
            </a:r>
            <a:r>
              <a:rPr lang="en-US" altLang="zh-CN" sz="2400" dirty="0" err="1">
                <a:solidFill>
                  <a:srgbClr val="FF0000"/>
                </a:solidFill>
                <a:sym typeface="+mn-ea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. for </a:t>
            </a:r>
            <a:r>
              <a:rPr lang="en-US" altLang="zh-CN" sz="2400" dirty="0" err="1">
                <a:solidFill>
                  <a:srgbClr val="FF0000"/>
                </a:solidFill>
                <a:sym typeface="+mn-ea"/>
              </a:rPr>
              <a:t>sb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意为“制作”。如：</a:t>
            </a:r>
            <a:r>
              <a:rPr lang="en-US" altLang="zh-CN" sz="2400" dirty="0">
                <a:sym typeface="+mn-ea"/>
              </a:rPr>
              <a:t>make food</a:t>
            </a:r>
            <a:r>
              <a:rPr lang="zh-CN" altLang="en-US" sz="2400" dirty="0">
                <a:sym typeface="+mn-ea"/>
              </a:rPr>
              <a:t>做饭 ；</a:t>
            </a:r>
            <a:r>
              <a:rPr lang="en-US" altLang="zh-CN" sz="2400" dirty="0">
                <a:sym typeface="+mn-ea"/>
              </a:rPr>
              <a:t>make the bed </a:t>
            </a:r>
            <a:r>
              <a:rPr lang="zh-CN" altLang="en-US" sz="2400" dirty="0">
                <a:sym typeface="+mn-ea"/>
              </a:rPr>
              <a:t>整理床铺；</a:t>
            </a:r>
            <a:r>
              <a:rPr lang="en-US" altLang="zh-CN" sz="2400" dirty="0">
                <a:sym typeface="+mn-ea"/>
              </a:rPr>
              <a:t>make him a kite= </a:t>
            </a:r>
            <a:r>
              <a:rPr lang="en-US" altLang="zh-CN" sz="2400" u="sng" dirty="0">
                <a:solidFill>
                  <a:srgbClr val="FF0000"/>
                </a:solidFill>
                <a:sym typeface="+mn-ea"/>
              </a:rPr>
              <a:t>make a kite for him</a:t>
            </a:r>
          </a:p>
          <a:p>
            <a:pPr marL="342900" indent="-342900" eaLnBrk="0" hangingPunct="0">
              <a:buFontTx/>
              <a:buAutoNum type="arabicParenR"/>
              <a:defRPr/>
            </a:pPr>
            <a:r>
              <a:rPr lang="en-US" altLang="zh-CN" sz="2400" dirty="0">
                <a:sym typeface="+mn-ea"/>
              </a:rPr>
              <a:t>Make sb./</a:t>
            </a:r>
            <a:r>
              <a:rPr lang="en-US" altLang="zh-CN" sz="2400" dirty="0" err="1">
                <a:sym typeface="+mn-ea"/>
              </a:rPr>
              <a:t>sth.+adj</a:t>
            </a:r>
            <a:r>
              <a:rPr lang="en-US" altLang="zh-CN" sz="24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意为“使</a:t>
            </a:r>
            <a:r>
              <a:rPr lang="en-US" altLang="zh-CN" sz="2400" dirty="0">
                <a:sym typeface="+mn-ea"/>
              </a:rPr>
              <a:t>…</a:t>
            </a:r>
            <a:r>
              <a:rPr lang="zh-CN" altLang="en-US" sz="2400" dirty="0">
                <a:sym typeface="+mn-ea"/>
              </a:rPr>
              <a:t>处于</a:t>
            </a:r>
            <a:r>
              <a:rPr lang="en-US" altLang="zh-CN" sz="2400" dirty="0">
                <a:sym typeface="+mn-ea"/>
              </a:rPr>
              <a:t>…</a:t>
            </a:r>
            <a:r>
              <a:rPr lang="zh-CN" altLang="en-US" sz="2400" dirty="0">
                <a:sym typeface="+mn-ea"/>
              </a:rPr>
              <a:t>状态”。如：</a:t>
            </a:r>
            <a:endParaRPr lang="en-US" altLang="zh-CN" sz="2400" dirty="0">
              <a:sym typeface="+mn-ea"/>
            </a:endParaRPr>
          </a:p>
          <a:p>
            <a:pPr marL="342900" indent="-342900" eaLnBrk="0" hangingPunct="0">
              <a:defRPr/>
            </a:pPr>
            <a:r>
              <a:rPr lang="en-US" altLang="zh-CN" sz="2400" dirty="0">
                <a:sym typeface="+mn-ea"/>
              </a:rPr>
              <a:t>The news made him happy.</a:t>
            </a:r>
            <a:r>
              <a:rPr lang="zh-CN" altLang="en-US" sz="2400" dirty="0">
                <a:sym typeface="+mn-ea"/>
              </a:rPr>
              <a:t>这个消息使他很开心。</a:t>
            </a:r>
            <a:endParaRPr lang="en-US" altLang="zh-CN" sz="2400" dirty="0">
              <a:sym typeface="+mn-ea"/>
            </a:endParaRPr>
          </a:p>
          <a:p>
            <a:pPr marL="342900" indent="-342900" eaLnBrk="0" hangingPunct="0">
              <a:defRPr/>
            </a:pPr>
            <a:r>
              <a:rPr lang="en-US" altLang="zh-CN" sz="2400" dirty="0">
                <a:sym typeface="+mn-ea"/>
              </a:rPr>
              <a:t>3</a:t>
            </a:r>
            <a:r>
              <a:rPr lang="zh-CN" altLang="en-US" sz="2400" dirty="0">
                <a:sym typeface="+mn-ea"/>
              </a:rPr>
              <a:t>）</a:t>
            </a:r>
            <a:r>
              <a:rPr lang="en-US" altLang="zh-CN" sz="2400" dirty="0">
                <a:sym typeface="+mn-ea"/>
              </a:rPr>
              <a:t>make sb./ </a:t>
            </a:r>
            <a:r>
              <a:rPr lang="en-US" altLang="zh-CN" sz="2400" dirty="0" err="1">
                <a:sym typeface="+mn-ea"/>
              </a:rPr>
              <a:t>sth</a:t>
            </a:r>
            <a:r>
              <a:rPr lang="en-US" altLang="zh-CN" sz="2400" dirty="0">
                <a:sym typeface="+mn-ea"/>
              </a:rPr>
              <a:t>. +</a:t>
            </a:r>
            <a:r>
              <a:rPr lang="zh-CN" altLang="en-US" sz="2400" dirty="0">
                <a:sym typeface="+mn-ea"/>
              </a:rPr>
              <a:t>名词 意为“使</a:t>
            </a:r>
            <a:r>
              <a:rPr lang="en-US" altLang="zh-CN" sz="2400" dirty="0">
                <a:sym typeface="+mn-ea"/>
              </a:rPr>
              <a:t>…</a:t>
            </a:r>
            <a:r>
              <a:rPr lang="zh-CN" altLang="en-US" sz="2400" dirty="0">
                <a:sym typeface="+mn-ea"/>
              </a:rPr>
              <a:t>成为</a:t>
            </a:r>
            <a:r>
              <a:rPr lang="en-US" altLang="zh-CN" sz="2400" dirty="0">
                <a:sym typeface="+mn-ea"/>
              </a:rPr>
              <a:t>…</a:t>
            </a:r>
            <a:r>
              <a:rPr lang="zh-CN" altLang="en-US" sz="2400" dirty="0">
                <a:sym typeface="+mn-ea"/>
              </a:rPr>
              <a:t>”</a:t>
            </a:r>
            <a:r>
              <a:rPr lang="en-US" altLang="zh-CN" sz="2400" dirty="0">
                <a:sym typeface="+mn-ea"/>
              </a:rPr>
              <a:t>.</a:t>
            </a:r>
            <a:r>
              <a:rPr lang="zh-CN" altLang="en-US" sz="2400" dirty="0">
                <a:sym typeface="+mn-ea"/>
              </a:rPr>
              <a:t>如 ：</a:t>
            </a:r>
            <a:r>
              <a:rPr lang="en-US" altLang="zh-CN" sz="2400" dirty="0">
                <a:sym typeface="+mn-ea"/>
              </a:rPr>
              <a:t>They all want to make Jim monitor.</a:t>
            </a:r>
            <a:r>
              <a:rPr lang="zh-CN" altLang="en-US" sz="2400" dirty="0">
                <a:sym typeface="+mn-ea"/>
              </a:rPr>
              <a:t>他们都想让吉姆当班长。</a:t>
            </a:r>
            <a:endParaRPr lang="en-US" altLang="zh-CN" sz="2400" dirty="0">
              <a:sym typeface="+mn-ea"/>
            </a:endParaRPr>
          </a:p>
          <a:p>
            <a:pPr marL="342900" indent="-342900" eaLnBrk="0" hangingPunct="0">
              <a:defRPr/>
            </a:pPr>
            <a:r>
              <a:rPr lang="en-US" altLang="zh-CN" sz="2400" dirty="0">
                <a:sym typeface="+mn-ea"/>
              </a:rPr>
              <a:t>4</a:t>
            </a:r>
            <a:r>
              <a:rPr lang="zh-CN" altLang="en-US" sz="2400" dirty="0">
                <a:sym typeface="+mn-ea"/>
              </a:rPr>
              <a:t>）</a:t>
            </a:r>
            <a:r>
              <a:rPr lang="en-US" altLang="zh-CN" sz="2400" dirty="0">
                <a:sym typeface="+mn-ea"/>
              </a:rPr>
              <a:t>make </a:t>
            </a:r>
            <a:r>
              <a:rPr lang="en-US" altLang="zh-CN" sz="2400" dirty="0" err="1">
                <a:sym typeface="+mn-ea"/>
              </a:rPr>
              <a:t>sb.do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dirty="0" err="1">
                <a:sym typeface="+mn-ea"/>
              </a:rPr>
              <a:t>sth</a:t>
            </a:r>
            <a:r>
              <a:rPr lang="zh-CN" altLang="en-US" sz="2400" dirty="0">
                <a:sym typeface="+mn-ea"/>
              </a:rPr>
              <a:t>“使</a:t>
            </a:r>
            <a:r>
              <a:rPr lang="en-US" altLang="zh-CN" sz="2400" dirty="0">
                <a:sym typeface="+mn-ea"/>
              </a:rPr>
              <a:t>…</a:t>
            </a:r>
            <a:r>
              <a:rPr lang="zh-CN" altLang="en-US" sz="2400" dirty="0">
                <a:sym typeface="+mn-ea"/>
              </a:rPr>
              <a:t>做</a:t>
            </a:r>
            <a:r>
              <a:rPr lang="en-US" altLang="zh-CN" sz="2400" dirty="0">
                <a:sym typeface="+mn-ea"/>
              </a:rPr>
              <a:t>…</a:t>
            </a:r>
            <a:r>
              <a:rPr lang="zh-CN" altLang="en-US" sz="2400" dirty="0">
                <a:sym typeface="+mn-ea"/>
              </a:rPr>
              <a:t>”。在此结构中</a:t>
            </a:r>
            <a:r>
              <a:rPr lang="en-US" altLang="zh-CN" sz="2400" dirty="0">
                <a:sym typeface="+mn-ea"/>
              </a:rPr>
              <a:t>do </a:t>
            </a:r>
            <a:r>
              <a:rPr lang="zh-CN" altLang="en-US" sz="2400" dirty="0">
                <a:sym typeface="+mn-ea"/>
              </a:rPr>
              <a:t>前面不能带</a:t>
            </a:r>
            <a:r>
              <a:rPr lang="en-US" altLang="zh-CN" sz="2400" dirty="0">
                <a:sym typeface="+mn-ea"/>
              </a:rPr>
              <a:t>to</a:t>
            </a:r>
            <a:r>
              <a:rPr lang="zh-CN" altLang="en-US" sz="2400" dirty="0">
                <a:sym typeface="+mn-ea"/>
              </a:rPr>
              <a:t>，但当</a:t>
            </a:r>
            <a:r>
              <a:rPr lang="en-US" altLang="zh-CN" sz="2400" dirty="0">
                <a:sym typeface="+mn-ea"/>
              </a:rPr>
              <a:t>make</a:t>
            </a:r>
            <a:r>
              <a:rPr lang="zh-CN" altLang="en-US" sz="2400" dirty="0">
                <a:sym typeface="+mn-ea"/>
              </a:rPr>
              <a:t>用于被动语态时，必须带上</a:t>
            </a:r>
            <a:r>
              <a:rPr lang="en-US" altLang="zh-CN" sz="2400" dirty="0">
                <a:sym typeface="+mn-ea"/>
              </a:rPr>
              <a:t>to</a:t>
            </a:r>
          </a:p>
          <a:p>
            <a:pPr marL="342900" indent="-342900" eaLnBrk="0" hangingPunct="0">
              <a:defRPr/>
            </a:pPr>
            <a:r>
              <a:rPr lang="zh-CN" altLang="en-US" sz="2400" dirty="0">
                <a:sym typeface="+mn-ea"/>
              </a:rPr>
              <a:t>导练：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）</a:t>
            </a:r>
            <a:r>
              <a:rPr lang="en-US" altLang="zh-CN" sz="2400" dirty="0">
                <a:sym typeface="+mn-ea"/>
              </a:rPr>
              <a:t>It makes me </a:t>
            </a:r>
            <a:r>
              <a:rPr lang="en-US" altLang="zh-CN" sz="2400" u="sng" dirty="0">
                <a:solidFill>
                  <a:srgbClr val="FF0000"/>
                </a:solidFill>
                <a:sym typeface="+mn-ea"/>
              </a:rPr>
              <a:t>laugh</a:t>
            </a:r>
            <a:r>
              <a:rPr lang="en-US" altLang="zh-CN" sz="2400" dirty="0">
                <a:sym typeface="+mn-ea"/>
              </a:rPr>
              <a:t> (laugh) every day.</a:t>
            </a:r>
          </a:p>
          <a:p>
            <a:pPr marL="342900" indent="-342900" eaLnBrk="0" hangingPunct="0">
              <a:defRPr/>
            </a:pPr>
            <a:r>
              <a:rPr lang="en-US" altLang="zh-CN" sz="2400" dirty="0">
                <a:sym typeface="+mn-ea"/>
              </a:rPr>
              <a:t>2) I am made </a:t>
            </a:r>
            <a:r>
              <a:rPr lang="en-US" altLang="zh-CN" sz="2400" u="sng" dirty="0">
                <a:solidFill>
                  <a:srgbClr val="FF0000"/>
                </a:solidFill>
                <a:sym typeface="+mn-ea"/>
              </a:rPr>
              <a:t>to laugh</a:t>
            </a:r>
            <a:r>
              <a:rPr lang="en-US" altLang="zh-CN" sz="2400" dirty="0">
                <a:sym typeface="+mn-ea"/>
              </a:rPr>
              <a:t>(laugh) every day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620713"/>
            <a:ext cx="1908175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</a:rPr>
              <a:t>课堂评价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1268413"/>
            <a:ext cx="87122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一、单项选择</a:t>
            </a:r>
            <a:endParaRPr lang="en-US" altLang="zh-CN" sz="2800" dirty="0"/>
          </a:p>
          <a:p>
            <a:r>
              <a:rPr lang="zh-CN" altLang="en-US" sz="2800" dirty="0"/>
              <a:t>（）</a:t>
            </a:r>
            <a:r>
              <a:rPr lang="en-US" altLang="zh-CN" sz="2800" dirty="0"/>
              <a:t>1.- How will you spend your summer vacation?</a:t>
            </a:r>
          </a:p>
          <a:p>
            <a:r>
              <a:rPr lang="en-US" altLang="zh-CN" sz="2800" dirty="0"/>
              <a:t>           - My mother____ to take me to Mount Huang three days ago.</a:t>
            </a:r>
          </a:p>
          <a:p>
            <a:r>
              <a:rPr lang="en-US" altLang="zh-CN" sz="2800" dirty="0"/>
              <a:t>A asked B promised C answered D moved</a:t>
            </a:r>
          </a:p>
          <a:p>
            <a:r>
              <a:rPr lang="zh-CN" altLang="en-US" sz="2800" dirty="0"/>
              <a:t>（ ）</a:t>
            </a:r>
            <a:r>
              <a:rPr lang="en-US" altLang="zh-CN" sz="2800" dirty="0"/>
              <a:t>2. You promised that you were going to work hard yesterday. Can you ___ it?</a:t>
            </a:r>
          </a:p>
          <a:p>
            <a:r>
              <a:rPr lang="en-US" altLang="zh-CN" sz="2800" dirty="0"/>
              <a:t>A take B bring C keep D listen</a:t>
            </a:r>
          </a:p>
          <a:p>
            <a:r>
              <a:rPr lang="zh-CN" altLang="en-US" sz="2800" dirty="0"/>
              <a:t>（ ）</a:t>
            </a:r>
            <a:r>
              <a:rPr lang="en-US" altLang="zh-CN" sz="2800" dirty="0"/>
              <a:t>3. –I won’t have time to go shopping with you this afternoon.</a:t>
            </a:r>
          </a:p>
          <a:p>
            <a:r>
              <a:rPr lang="en-US" altLang="zh-CN" sz="2800" dirty="0"/>
              <a:t>           - But you _____me yesterday.</a:t>
            </a:r>
          </a:p>
          <a:p>
            <a:r>
              <a:rPr lang="en-US" altLang="zh-CN" sz="2800" dirty="0"/>
              <a:t>A ordered B knew C let D promised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0825" y="1773238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B </a:t>
            </a:r>
            <a:endParaRPr lang="zh-CN" altLang="en-US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3429000"/>
            <a:ext cx="36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4652963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611188" y="1125538"/>
            <a:ext cx="835342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/>
              <a:t>二、根据汉语意思完成句子。</a:t>
            </a:r>
            <a:endParaRPr lang="en-US" altLang="zh-CN" sz="2800"/>
          </a:p>
          <a:p>
            <a:pPr eaLnBrk="0" hangingPunct="0"/>
            <a:r>
              <a:rPr lang="en-US" altLang="zh-CN" sz="2800"/>
              <a:t>4.</a:t>
            </a:r>
            <a:r>
              <a:rPr lang="zh-CN" altLang="en-US" sz="2800"/>
              <a:t>你最好不要向你儿子许太多的诺言。</a:t>
            </a:r>
            <a:endParaRPr lang="en-US" altLang="zh-CN" sz="2800"/>
          </a:p>
          <a:p>
            <a:pPr eaLnBrk="0" hangingPunct="0"/>
            <a:r>
              <a:rPr lang="en-US" altLang="zh-CN" sz="2800"/>
              <a:t>You’d better not </a:t>
            </a:r>
            <a:r>
              <a:rPr lang="en-US" altLang="zh-CN" sz="2800" u="sng">
                <a:solidFill>
                  <a:srgbClr val="FF0000"/>
                </a:solidFill>
              </a:rPr>
              <a:t>______________________</a:t>
            </a:r>
            <a:r>
              <a:rPr lang="en-US" altLang="zh-CN" sz="2800"/>
              <a:t>to your son.</a:t>
            </a:r>
          </a:p>
          <a:p>
            <a:pPr eaLnBrk="0" hangingPunct="0"/>
            <a:r>
              <a:rPr lang="en-US" altLang="zh-CN" sz="2800"/>
              <a:t>5.</a:t>
            </a:r>
            <a:r>
              <a:rPr lang="zh-CN" altLang="en-US" sz="2800"/>
              <a:t>妈妈给我许诺一件生日礼物。</a:t>
            </a:r>
            <a:endParaRPr lang="en-US" altLang="zh-CN" sz="2800"/>
          </a:p>
          <a:p>
            <a:pPr eaLnBrk="0" hangingPunct="0"/>
            <a:r>
              <a:rPr lang="en-US" altLang="zh-CN" sz="2800"/>
              <a:t>My mother </a:t>
            </a:r>
            <a:r>
              <a:rPr lang="en-US" altLang="zh-CN" sz="2800" u="sng">
                <a:solidFill>
                  <a:srgbClr val="FF0000"/>
                </a:solidFill>
              </a:rPr>
              <a:t>__________________ </a:t>
            </a:r>
            <a:r>
              <a:rPr lang="en-US" altLang="zh-CN" sz="2800"/>
              <a:t>for my birthday.</a:t>
            </a:r>
          </a:p>
          <a:p>
            <a:pPr eaLnBrk="0" hangingPunct="0"/>
            <a:r>
              <a:rPr lang="en-US" altLang="zh-CN" sz="2800"/>
              <a:t>6. </a:t>
            </a:r>
            <a:r>
              <a:rPr lang="zh-CN" altLang="en-US" sz="2800"/>
              <a:t>别担心，我按照你说的做就是了。</a:t>
            </a:r>
            <a:endParaRPr lang="en-US" altLang="zh-CN" sz="2800"/>
          </a:p>
          <a:p>
            <a:pPr eaLnBrk="0" hangingPunct="0"/>
            <a:r>
              <a:rPr lang="en-US" altLang="zh-CN" sz="2800"/>
              <a:t>Don’t worry, I </a:t>
            </a:r>
            <a:r>
              <a:rPr lang="en-US" altLang="zh-CN" sz="2800" u="sng">
                <a:solidFill>
                  <a:srgbClr val="FF0000"/>
                </a:solidFill>
              </a:rPr>
              <a:t>__________________</a:t>
            </a:r>
            <a:r>
              <a:rPr lang="en-US" altLang="zh-CN" sz="2800"/>
              <a:t>just as you say</a:t>
            </a:r>
            <a:endParaRPr lang="zh-CN" altLang="en-US" sz="280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76600" y="1916113"/>
            <a:ext cx="370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make too many promises </a:t>
            </a:r>
            <a:endParaRPr lang="zh-CN" altLang="en-US" sz="24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3284538"/>
            <a:ext cx="356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promised me a gift </a:t>
            </a:r>
            <a:endParaRPr lang="zh-CN" alt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4149725"/>
            <a:ext cx="2808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promised to do 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7755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Review section B.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Continue to improve your own passages.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92500" y="620713"/>
            <a:ext cx="2036763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自学互研</a:t>
            </a:r>
          </a:p>
        </p:txBody>
      </p:sp>
      <p:sp>
        <p:nvSpPr>
          <p:cNvPr id="4" name="矩形 3"/>
          <p:cNvSpPr/>
          <p:nvPr/>
        </p:nvSpPr>
        <p:spPr>
          <a:xfrm>
            <a:off x="684213" y="1125538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新词自查</a:t>
            </a:r>
          </a:p>
        </p:txBody>
      </p:sp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457200" y="1722438"/>
            <a:ext cx="64912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根据句意及首字母或汉语提示完成句子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39750" y="2276475"/>
            <a:ext cx="81899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dirty="0">
                <a:latin typeface="Times New Roman" panose="02020603050405020304" pitchFamily="18" charset="0"/>
              </a:rPr>
              <a:t>1. I hope I will have my o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wn</a:t>
            </a:r>
            <a:r>
              <a:rPr lang="en-US" altLang="zh-CN" sz="2600" dirty="0">
                <a:latin typeface="Times New Roman" panose="02020603050405020304" pitchFamily="18" charset="0"/>
              </a:rPr>
              <a:t> office.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2. Don’t open p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ersonal</a:t>
            </a:r>
            <a:r>
              <a:rPr lang="en-US" altLang="zh-CN" sz="2600" dirty="0">
                <a:latin typeface="Times New Roman" panose="02020603050405020304" pitchFamily="18" charset="0"/>
              </a:rPr>
              <a:t> letters without others’ permission.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3. What’s the r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elationship</a:t>
            </a:r>
            <a:r>
              <a:rPr lang="en-US" altLang="zh-CN" sz="2600" dirty="0">
                <a:latin typeface="Times New Roman" panose="02020603050405020304" pitchFamily="18" charset="0"/>
              </a:rPr>
              <a:t> between them?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4. If you want to be healthier, you should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get more exercise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    (</a:t>
            </a:r>
            <a:r>
              <a:rPr lang="zh-CN" altLang="en-US" sz="2600" dirty="0">
                <a:latin typeface="Times New Roman" panose="02020603050405020304" pitchFamily="18" charset="0"/>
              </a:rPr>
              <a:t>做更多运动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5. The book is about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physical health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身体健康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6. I want to be a computer programmer. So I am going to </a:t>
            </a:r>
            <a:r>
              <a:rPr lang="en-US" altLang="zh-CN" sz="2600" dirty="0" err="1">
                <a:latin typeface="Times New Roman" panose="02020603050405020304" pitchFamily="18" charset="0"/>
              </a:rPr>
              <a:t>st</a:t>
            </a:r>
            <a:r>
              <a:rPr lang="en-US" altLang="zh-CN" sz="2600" dirty="0">
                <a:latin typeface="Times New Roman" panose="02020603050405020304" pitchFamily="18" charset="0"/>
              </a:rPr>
              <a:t>-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en-US" altLang="zh-CN" sz="2600" dirty="0" err="1">
                <a:latin typeface="Times New Roman" panose="02020603050405020304" pitchFamily="18" charset="0"/>
              </a:rPr>
              <a:t>udy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computer science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计算机科学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7.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600" dirty="0">
                <a:latin typeface="Times New Roman" panose="02020603050405020304" pitchFamily="18" charset="0"/>
              </a:rPr>
              <a:t>How long are you going to study there?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600" dirty="0">
                <a:latin typeface="Times New Roman" panose="02020603050405020304" pitchFamily="18" charset="0"/>
              </a:rPr>
              <a:t>I’m going to study there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for four days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四天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2708275"/>
            <a:ext cx="4683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71775" y="3141663"/>
            <a:ext cx="10080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27313" y="3573463"/>
            <a:ext cx="1439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84888" y="4005263"/>
            <a:ext cx="2374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84550" y="4797425"/>
            <a:ext cx="20510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511300" y="5516563"/>
            <a:ext cx="23399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2000" y="6381750"/>
            <a:ext cx="17637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减号 20"/>
          <p:cNvSpPr/>
          <p:nvPr/>
        </p:nvSpPr>
        <p:spPr bwMode="auto">
          <a:xfrm>
            <a:off x="3924300" y="1628775"/>
            <a:ext cx="719138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减号 21"/>
          <p:cNvSpPr/>
          <p:nvPr/>
        </p:nvSpPr>
        <p:spPr bwMode="auto">
          <a:xfrm>
            <a:off x="2555875" y="2060575"/>
            <a:ext cx="1368425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减号 22"/>
          <p:cNvSpPr/>
          <p:nvPr/>
        </p:nvSpPr>
        <p:spPr bwMode="auto">
          <a:xfrm>
            <a:off x="2339975" y="2565400"/>
            <a:ext cx="2087563" cy="1603375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减号 23"/>
          <p:cNvSpPr/>
          <p:nvPr/>
        </p:nvSpPr>
        <p:spPr bwMode="auto">
          <a:xfrm>
            <a:off x="5651500" y="2924175"/>
            <a:ext cx="3313113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5" name="减号 24"/>
          <p:cNvSpPr/>
          <p:nvPr/>
        </p:nvSpPr>
        <p:spPr bwMode="auto">
          <a:xfrm>
            <a:off x="2987675" y="3716338"/>
            <a:ext cx="2808288" cy="1604962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6" name="减号 25"/>
          <p:cNvSpPr/>
          <p:nvPr/>
        </p:nvSpPr>
        <p:spPr bwMode="auto">
          <a:xfrm>
            <a:off x="1116013" y="4508500"/>
            <a:ext cx="3095625" cy="1604963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减号 26"/>
          <p:cNvSpPr/>
          <p:nvPr/>
        </p:nvSpPr>
        <p:spPr bwMode="auto">
          <a:xfrm>
            <a:off x="4211638" y="5281613"/>
            <a:ext cx="2376487" cy="1603375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23850" y="1744663"/>
            <a:ext cx="8424863" cy="5318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Do you have any New Year’s Resolutions? What is it?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979613" y="2406650"/>
            <a:ext cx="6950075" cy="18145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New Year’s Resolution has to do with self-improvement.  I’m going to take up the violin. I’m going to take violin lessons every weekends.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51050" y="4581525"/>
            <a:ext cx="6697663" cy="1384300"/>
          </a:xfrm>
          <a:prstGeom prst="rect">
            <a:avLst/>
          </a:prstGeom>
          <a:noFill/>
          <a:ln w="9525">
            <a:solidFill>
              <a:srgbClr val="C55A1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My New Year’s Resolution has to do with physical health. I’m going to eat less fast food and get lots of exercise.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477839"/>
            <a:ext cx="1835150" cy="1598414"/>
          </a:xfrm>
          <a:prstGeom prst="ellipse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293096"/>
            <a:ext cx="1781175" cy="1728192"/>
          </a:xfrm>
          <a:prstGeom prst="ellipse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59113" y="1071563"/>
            <a:ext cx="352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Ask and answer</a:t>
            </a:r>
          </a:p>
        </p:txBody>
      </p:sp>
      <p:sp>
        <p:nvSpPr>
          <p:cNvPr id="13" name="矩形 12"/>
          <p:cNvSpPr/>
          <p:nvPr/>
        </p:nvSpPr>
        <p:spPr>
          <a:xfrm>
            <a:off x="684213" y="620713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情景导入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0" y="3860800"/>
            <a:ext cx="88931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e.g. This is my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own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camera. I bought it with my own money. </a:t>
            </a:r>
          </a:p>
          <a:p>
            <a:pPr>
              <a:lnSpc>
                <a:spcPct val="11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这是我自己的照像机，是我用自己的钱买的。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23850" y="1701800"/>
            <a:ext cx="83169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1. own 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adj. &amp; adv.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自己的；私人的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87388" y="2466975"/>
            <a:ext cx="7777162" cy="1001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常用结构：“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one’s own + 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事物”某人自己的事物</a:t>
            </a:r>
            <a:endParaRPr lang="en-US" sz="2800" b="1" dirty="0">
              <a:solidFill>
                <a:srgbClr val="C00000"/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35375" y="836613"/>
            <a:ext cx="266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New words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79388" y="620713"/>
            <a:ext cx="1728787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</a:rPr>
              <a:t>present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79388" y="2420938"/>
            <a:ext cx="66960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e.g.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Personal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health is necessary for this job. </a:t>
            </a:r>
          </a:p>
          <a:p>
            <a:pPr>
              <a:lnSpc>
                <a:spcPct val="11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做此工作需要健康身体。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79388" y="908050"/>
            <a:ext cx="831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2. personal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个人的；私人的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116013" y="4076700"/>
            <a:ext cx="53276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This kind of dog can guide the blind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person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这种狗能引导盲人行走。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47700" y="1635125"/>
            <a:ext cx="8316913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名词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person (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人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) + al → personal 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个人的</a:t>
            </a:r>
            <a:endParaRPr lang="en-US" sz="2800" b="1" dirty="0">
              <a:solidFill>
                <a:srgbClr val="C00000"/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4087" y="4149080"/>
            <a:ext cx="2840401" cy="1824881"/>
          </a:xfrm>
          <a:prstGeom prst="round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50825" y="3297238"/>
            <a:ext cx="60499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e.g. The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relationship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between Mr. Smith and his son is very close.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史密斯和他儿子的关系很亲密。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244600"/>
            <a:ext cx="521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3. relationship 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关系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47700" y="1985963"/>
            <a:ext cx="817245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名词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relation + ship → relationship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关系</a:t>
            </a:r>
            <a:endParaRPr lang="en-US" sz="2800" b="1" dirty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25" y="4076700"/>
            <a:ext cx="2724150" cy="2019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11188" y="2492375"/>
            <a:ext cx="81375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Resolutions _______ promises to yourself. They may _________ to make you a better person and to make your life easier. I am going to ________ four resolutions.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The first resolution is about my own personal improvement. Next year, or maybe sooner, I am going to _______ up a new hobby. I think singing ________ a great activity so I am going to _______ to sing. I think this will also make my family happy because they love to ______ to music and sing together.  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1331913" y="1700213"/>
            <a:ext cx="6408737" cy="7191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take, listen, make, is, help, learn, are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1116013" y="549275"/>
            <a:ext cx="78120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b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Complete the first two paragraphs about resolutions with the words in the box. </a:t>
            </a:r>
            <a:endParaRPr lang="zh-CN" altLang="zh-CN" sz="2800" b="1">
              <a:solidFill>
                <a:srgbClr val="CC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5" name="Oval 2"/>
          <p:cNvSpPr>
            <a:spLocks noChangeArrowheads="1"/>
          </p:cNvSpPr>
          <p:nvPr/>
        </p:nvSpPr>
        <p:spPr bwMode="auto">
          <a:xfrm>
            <a:off x="357188" y="692150"/>
            <a:ext cx="685800" cy="6492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 descr="A000220151119A08PPI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557338"/>
            <a:ext cx="667226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275856" y="1268760"/>
            <a:ext cx="2088232" cy="641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3600" b="1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写作指导</a:t>
            </a:r>
            <a:endParaRPr lang="en-US" sz="3600" b="1" dirty="0"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47813" y="1989138"/>
            <a:ext cx="6192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首先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，掌握方框中单词的含义；并阅读短文，整体把握短文大意。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其次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，分析有空格的每个句子，根据上下文意及固定搭配来确定空格处的意思，从而确定空格处所用的单词。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最后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，再通读一遍短文，检查是否正确。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1778</Words>
  <Application>Microsoft Office PowerPoint</Application>
  <PresentationFormat>全屏显示(4:3)</PresentationFormat>
  <Paragraphs>216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黑体</vt:lpstr>
      <vt:lpstr>华文楷体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 2</vt:lpstr>
      <vt:lpstr>WWW.2PPT.COM
</vt:lpstr>
      <vt:lpstr>PowerPoint 演示文稿</vt:lpstr>
      <vt:lpstr>1.能掌握本单元的目标词汇和句型。 2.能够综合运用所学的知识来学习写作自己的新年决心。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2023-01-17T02:01:37Z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42084CDC31374180B39DDE389377307B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