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99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4660"/>
  </p:normalViewPr>
  <p:slideViewPr>
    <p:cSldViewPr>
      <p:cViewPr>
        <p:scale>
          <a:sx n="100" d="100"/>
          <a:sy n="100" d="100"/>
        </p:scale>
        <p:origin x="-366" y="-264"/>
      </p:cViewPr>
      <p:guideLst>
        <p:guide orient="horz" pos="2160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7E841-D870-4F4C-9D7D-4E95F5C7C2D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5D2DA-C8A3-4D31-A5D3-F5F512FEF1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D2DA-C8A3-4D31-A5D3-F5F512FEF12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20864;&#25945;&#19971;&#19979;%20Unit%206\Lesson%2033\L33&#35838;&#25991;&#26391;&#35835;.mp3" TargetMode="External"/><Relationship Id="rId1" Type="http://schemas.microsoft.com/office/2007/relationships/media" Target="file:///C:\Documents%20and%20Settings\Administrator\&#26700;&#38754;\&#20864;&#25945;&#19971;&#19979;%20Unit%206\Lesson%2033\L33&#35838;&#25991;&#26391;&#35835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20864;&#25945;&#19971;&#19979;%20Unit%206\Lesson%2033\L33-No.1.mp3" TargetMode="External"/><Relationship Id="rId1" Type="http://schemas.microsoft.com/office/2007/relationships/media" Target="file:///C:\Documents%20and%20Settings\Administrator\&#26700;&#38754;\&#20864;&#25945;&#19971;&#19979;%20Unit%206\Lesson%2033\L33-No.1.mp3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0" y="278930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Kim's 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Favourite Season</a:t>
            </a:r>
            <a:endParaRPr lang="zh-CN" altLang="en-US" sz="4800" b="1" dirty="0">
              <a:solidFill>
                <a:srgbClr val="0000FF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0" y="13976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6  Seasons</a:t>
            </a:r>
            <a:endParaRPr lang="zh-CN" altLang="en-US" sz="4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43415" y="543477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1758950" y="325438"/>
            <a:ext cx="64531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Words and Expressions</a:t>
            </a:r>
          </a:p>
        </p:txBody>
      </p:sp>
      <p:pic>
        <p:nvPicPr>
          <p:cNvPr id="4" name="图片 3" descr="timgK6XUMD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1481138"/>
            <a:ext cx="4246562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706938" y="3013075"/>
            <a:ext cx="44386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We'd better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take his temperature</a:t>
            </a:r>
            <a:r>
              <a:rPr lang="zh-CN" altLang="en-US" sz="3200" b="1" dirty="0">
                <a:latin typeface="Times New Roman" panose="02020603050405020304" pitchFamily="18" charset="0"/>
              </a:rPr>
              <a:t> first. 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我们最好先测一下他的体温。</a:t>
            </a:r>
          </a:p>
        </p:txBody>
      </p:sp>
      <p:sp>
        <p:nvSpPr>
          <p:cNvPr id="13316" name="文本框 1"/>
          <p:cNvSpPr txBox="1">
            <a:spLocks noChangeArrowheads="1"/>
          </p:cNvSpPr>
          <p:nvPr/>
        </p:nvSpPr>
        <p:spPr bwMode="auto">
          <a:xfrm>
            <a:off x="4706938" y="2038350"/>
            <a:ext cx="4217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temperature 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温度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AJ3OL5I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1638" y="646113"/>
            <a:ext cx="3344862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文本框 2"/>
          <p:cNvSpPr txBox="1">
            <a:spLocks noChangeArrowheads="1"/>
          </p:cNvSpPr>
          <p:nvPr/>
        </p:nvSpPr>
        <p:spPr bwMode="auto">
          <a:xfrm>
            <a:off x="1263650" y="1509713"/>
            <a:ext cx="421798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pie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n.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馅饼</a:t>
            </a:r>
          </a:p>
        </p:txBody>
      </p:sp>
      <p:pic>
        <p:nvPicPr>
          <p:cNvPr id="14337" name="图片 2" descr="201804010857097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763" y="3251200"/>
            <a:ext cx="43703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735513" y="4643438"/>
            <a:ext cx="38846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pie</a:t>
            </a:r>
            <a:r>
              <a:rPr lang="en-US" altLang="zh-CN" sz="3200" b="1" dirty="0">
                <a:latin typeface="Times New Roman" panose="02020603050405020304" pitchFamily="18" charset="0"/>
              </a:rPr>
              <a:t> in the sky</a:t>
            </a: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不切实际的想法</a:t>
            </a:r>
            <a:endParaRPr lang="zh-CN" altLang="en-US" sz="32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 descr="58ee3d6d55fbb2fbe1d3e79a454a20a44723dcb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1988" y="609600"/>
            <a:ext cx="5018087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314450" y="5110163"/>
            <a:ext cx="67468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You're great. We should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clap for</a:t>
            </a:r>
            <a:r>
              <a:rPr lang="zh-CN" altLang="en-US" sz="3200" b="1" dirty="0">
                <a:latin typeface="Times New Roman" panose="02020603050405020304" pitchFamily="18" charset="0"/>
              </a:rPr>
              <a:t> you.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你很棒。我们应该为你鼓掌。</a:t>
            </a:r>
          </a:p>
        </p:txBody>
      </p:sp>
      <p:sp>
        <p:nvSpPr>
          <p:cNvPr id="14340" name="文本框 2"/>
          <p:cNvSpPr txBox="1">
            <a:spLocks noChangeArrowheads="1"/>
          </p:cNvSpPr>
          <p:nvPr/>
        </p:nvSpPr>
        <p:spPr bwMode="auto">
          <a:xfrm>
            <a:off x="2462213" y="4525963"/>
            <a:ext cx="5278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clap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v. &amp;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n.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拍手；鼓掌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 descr="a8773912b31bb051e8e2760e3c7adab44bede0d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4100" y="2501900"/>
            <a:ext cx="538480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46100" y="728663"/>
            <a:ext cx="8051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The children are playing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happily.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孩子们正在高兴地玩耍。</a:t>
            </a:r>
          </a:p>
        </p:txBody>
      </p:sp>
      <p:sp>
        <p:nvSpPr>
          <p:cNvPr id="15364" name="文本框 1"/>
          <p:cNvSpPr txBox="1">
            <a:spLocks noChangeArrowheads="1"/>
          </p:cNvSpPr>
          <p:nvPr/>
        </p:nvSpPr>
        <p:spPr bwMode="auto">
          <a:xfrm>
            <a:off x="152400" y="3781425"/>
            <a:ext cx="32496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happily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adv.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幸福地；满足地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3553"/>
          <p:cNvSpPr txBox="1">
            <a:spLocks noChangeArrowheads="1"/>
          </p:cNvSpPr>
          <p:nvPr/>
        </p:nvSpPr>
        <p:spPr bwMode="auto">
          <a:xfrm>
            <a:off x="342900" y="1120775"/>
            <a:ext cx="37179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in front of</a:t>
            </a:r>
          </a:p>
          <a:p>
            <a:pPr algn="r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on weekends</a:t>
            </a:r>
          </a:p>
          <a:p>
            <a:pPr algn="r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pick apples</a:t>
            </a:r>
          </a:p>
          <a:p>
            <a:pPr algn="r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make apple pie</a:t>
            </a:r>
          </a:p>
          <a:p>
            <a:pPr algn="r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clap for sb.</a:t>
            </a:r>
          </a:p>
          <a:p>
            <a:pPr algn="r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be filled with</a:t>
            </a:r>
          </a:p>
          <a:p>
            <a:pPr algn="r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go for walks</a:t>
            </a:r>
            <a:endParaRPr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555" name="矩形 23554"/>
          <p:cNvSpPr>
            <a:spLocks noChangeArrowheads="1"/>
          </p:cNvSpPr>
          <p:nvPr/>
        </p:nvSpPr>
        <p:spPr bwMode="auto">
          <a:xfrm>
            <a:off x="4144963" y="1120775"/>
            <a:ext cx="52228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 b="1">
                <a:solidFill>
                  <a:srgbClr val="0745D3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在</a:t>
            </a:r>
            <a:r>
              <a:rPr lang="en-US" altLang="zh-CN" sz="2800" b="1">
                <a:solidFill>
                  <a:srgbClr val="0745D3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……</a:t>
            </a:r>
            <a:r>
              <a:rPr lang="zh-CN" altLang="en-US" sz="2800" b="1">
                <a:solidFill>
                  <a:srgbClr val="0745D3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前面</a:t>
            </a:r>
          </a:p>
          <a:p>
            <a:pPr eaLnBrk="0" hangingPunct="0"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 b="1">
                <a:solidFill>
                  <a:srgbClr val="0745D3"/>
                </a:solidFill>
                <a:latin typeface="宋体" panose="02010600030101010101" pitchFamily="2" charset="-122"/>
              </a:rPr>
              <a:t>在周末</a:t>
            </a:r>
          </a:p>
          <a:p>
            <a:pPr eaLnBrk="0" hangingPunct="0"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 b="1">
                <a:solidFill>
                  <a:srgbClr val="0745D3"/>
                </a:solidFill>
                <a:latin typeface="宋体" panose="02010600030101010101" pitchFamily="2" charset="-122"/>
              </a:rPr>
              <a:t>摘苹果</a:t>
            </a:r>
          </a:p>
          <a:p>
            <a:pPr eaLnBrk="0" hangingPunct="0"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 b="1">
                <a:solidFill>
                  <a:srgbClr val="0745D3"/>
                </a:solidFill>
                <a:latin typeface="宋体" panose="02010600030101010101" pitchFamily="2" charset="-122"/>
              </a:rPr>
              <a:t>制作苹果馅饼</a:t>
            </a:r>
          </a:p>
          <a:p>
            <a:pPr eaLnBrk="0" hangingPunct="0"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 b="1">
                <a:solidFill>
                  <a:srgbClr val="0745D3"/>
                </a:solidFill>
                <a:latin typeface="宋体" panose="02010600030101010101" pitchFamily="2" charset="-122"/>
              </a:rPr>
              <a:t>为某人鼓掌</a:t>
            </a:r>
          </a:p>
          <a:p>
            <a:pPr eaLnBrk="0" hangingPunct="0"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 b="1">
                <a:solidFill>
                  <a:srgbClr val="0745D3"/>
                </a:solidFill>
                <a:latin typeface="宋体" panose="02010600030101010101" pitchFamily="2" charset="-122"/>
              </a:rPr>
              <a:t>填充；装满</a:t>
            </a:r>
          </a:p>
          <a:p>
            <a:pPr eaLnBrk="0" hangingPunct="0"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 b="1">
                <a:solidFill>
                  <a:srgbClr val="0745D3"/>
                </a:solidFill>
                <a:latin typeface="宋体" panose="02010600030101010101" pitchFamily="2" charset="-122"/>
              </a:rPr>
              <a:t>去散步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1547813" y="620713"/>
            <a:ext cx="64531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>
                <a:solidFill>
                  <a:srgbClr val="6600FF"/>
                </a:solidFill>
                <a:latin typeface="Times New Roman" panose="02020603050405020304" pitchFamily="18" charset="0"/>
              </a:rPr>
              <a:t>Presentation</a:t>
            </a:r>
          </a:p>
        </p:txBody>
      </p:sp>
      <p:pic>
        <p:nvPicPr>
          <p:cNvPr id="17411" name="图片 14338" descr="图片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420938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L33课文朗读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83661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53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90500" y="1331913"/>
            <a:ext cx="876141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1. Listen and answer the questions.</a:t>
            </a:r>
          </a:p>
        </p:txBody>
      </p:sp>
      <p:sp>
        <p:nvSpPr>
          <p:cNvPr id="18435" name="Text Box 13"/>
          <p:cNvSpPr txBox="1">
            <a:spLocks noChangeArrowheads="1"/>
          </p:cNvSpPr>
          <p:nvPr/>
        </p:nvSpPr>
        <p:spPr bwMode="auto">
          <a:xfrm>
            <a:off x="381000" y="160020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3600">
              <a:latin typeface="Times New Roman" panose="02020603050405020304" pitchFamily="18" charset="0"/>
            </a:endParaRPr>
          </a:p>
        </p:txBody>
      </p:sp>
      <p:sp>
        <p:nvSpPr>
          <p:cNvPr id="18436" name="文本框 40961"/>
          <p:cNvSpPr txBox="1">
            <a:spLocks noChangeArrowheads="1"/>
          </p:cNvSpPr>
          <p:nvPr/>
        </p:nvSpPr>
        <p:spPr bwMode="auto">
          <a:xfrm>
            <a:off x="3308350" y="687388"/>
            <a:ext cx="2527300" cy="644525"/>
          </a:xfrm>
          <a:prstGeom prst="rect">
            <a:avLst/>
          </a:prstGeom>
          <a:solidFill>
            <a:srgbClr val="D39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/>
              <a:t>Let’s Do It!</a:t>
            </a:r>
          </a:p>
        </p:txBody>
      </p:sp>
      <p:sp>
        <p:nvSpPr>
          <p:cNvPr id="12291" name="Text Box 34"/>
          <p:cNvSpPr txBox="1">
            <a:spLocks noChangeArrowheads="1"/>
          </p:cNvSpPr>
          <p:nvPr/>
        </p:nvSpPr>
        <p:spPr bwMode="auto">
          <a:xfrm>
            <a:off x="200025" y="2098675"/>
            <a:ext cx="8458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1.What is Kim’s favourite season?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Autumn.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2. What does Kim like to wear during this season?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Sweaters and scarves.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3.What does Kim often do on weekends during this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season?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Kim and her family go to the farm and pick apples.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4.What’s in Kim’s big black bag?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Apples.</a:t>
            </a:r>
          </a:p>
        </p:txBody>
      </p:sp>
      <p:pic>
        <p:nvPicPr>
          <p:cNvPr id="19462" name="L33-No.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52082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33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charRg st="33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charRg st="33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94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charRg st="94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charRg st="94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76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charRg st="176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charRg st="176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266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charRg st="266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charRg st="266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9079" fill="hold"/>
                                        <p:tgtEl>
                                          <p:spTgt spid="194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4"/>
          <p:cNvSpPr txBox="1">
            <a:spLocks noChangeArrowheads="1"/>
          </p:cNvSpPr>
          <p:nvPr/>
        </p:nvSpPr>
        <p:spPr bwMode="auto">
          <a:xfrm>
            <a:off x="209550" y="812800"/>
            <a:ext cx="8724900" cy="11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2. What does Kim like about her favourite season？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Read the lesson and tick the sentences that DO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NOT belong.</a:t>
            </a:r>
          </a:p>
        </p:txBody>
      </p:sp>
      <p:sp>
        <p:nvSpPr>
          <p:cNvPr id="19459" name="Text Box 15"/>
          <p:cNvSpPr txBox="1">
            <a:spLocks noChangeArrowheads="1"/>
          </p:cNvSpPr>
          <p:nvPr/>
        </p:nvSpPr>
        <p:spPr bwMode="auto">
          <a:xfrm>
            <a:off x="209550" y="1966913"/>
            <a:ext cx="8724900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25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en-US" altLang="zh-CN" sz="2800" b="1" dirty="0">
                <a:latin typeface="Times New Roman" panose="02020603050405020304" pitchFamily="18" charset="0"/>
              </a:rPr>
              <a:t>The weather is warm and windy.</a:t>
            </a:r>
          </a:p>
          <a:p>
            <a:pPr>
              <a:lnSpc>
                <a:spcPct val="130000"/>
              </a:lnSpc>
              <a:spcBef>
                <a:spcPts val="25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en-US" altLang="zh-CN" sz="2800" b="1" dirty="0">
                <a:latin typeface="Times New Roman" panose="02020603050405020304" pitchFamily="18" charset="0"/>
              </a:rPr>
              <a:t>The temperature is cool.</a:t>
            </a:r>
          </a:p>
          <a:p>
            <a:pPr>
              <a:lnSpc>
                <a:spcPct val="130000"/>
              </a:lnSpc>
              <a:spcBef>
                <a:spcPts val="25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en-US" altLang="zh-CN" sz="2800" b="1" dirty="0">
                <a:latin typeface="Times New Roman" panose="02020603050405020304" pitchFamily="18" charset="0"/>
              </a:rPr>
              <a:t>It's fun to go for walks in the park.</a:t>
            </a:r>
          </a:p>
          <a:p>
            <a:pPr>
              <a:lnSpc>
                <a:spcPct val="130000"/>
              </a:lnSpc>
              <a:spcBef>
                <a:spcPts val="25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en-US" altLang="zh-CN" sz="2800" b="1" dirty="0">
                <a:latin typeface="Times New Roman" panose="02020603050405020304" pitchFamily="18" charset="0"/>
              </a:rPr>
              <a:t>Kim can wear scarves.</a:t>
            </a:r>
          </a:p>
          <a:p>
            <a:pPr>
              <a:lnSpc>
                <a:spcPct val="130000"/>
              </a:lnSpc>
              <a:spcBef>
                <a:spcPts val="25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en-US" altLang="zh-CN" sz="2800" b="1" dirty="0">
                <a:latin typeface="Times New Roman" panose="02020603050405020304" pitchFamily="18" charset="0"/>
              </a:rPr>
              <a:t>Kim can wear her favourite jacket.</a:t>
            </a:r>
          </a:p>
          <a:p>
            <a:pPr>
              <a:lnSpc>
                <a:spcPct val="130000"/>
              </a:lnSpc>
              <a:spcBef>
                <a:spcPts val="25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en-US" altLang="zh-CN" sz="2800" b="1" dirty="0">
                <a:latin typeface="Times New Roman" panose="02020603050405020304" pitchFamily="18" charset="0"/>
              </a:rPr>
              <a:t>Kim enjoys looking at the different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colours</a:t>
            </a:r>
            <a:r>
              <a:rPr lang="en-US" altLang="zh-CN" sz="2800" b="1" dirty="0">
                <a:latin typeface="Times New Roman" panose="02020603050405020304" pitchFamily="18" charset="0"/>
              </a:rPr>
              <a:t> of the</a:t>
            </a:r>
          </a:p>
          <a:p>
            <a:pPr>
              <a:lnSpc>
                <a:spcPct val="130000"/>
              </a:lnSpc>
              <a:spcBef>
                <a:spcPts val="25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 leaves.</a:t>
            </a:r>
          </a:p>
          <a:p>
            <a:pPr>
              <a:lnSpc>
                <a:spcPct val="130000"/>
              </a:lnSpc>
              <a:spcBef>
                <a:spcPts val="25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en-US" altLang="zh-CN" sz="2800" b="1" dirty="0">
                <a:latin typeface="Times New Roman" panose="02020603050405020304" pitchFamily="18" charset="0"/>
              </a:rPr>
              <a:t>Kim likes to play in the leaves with her friends.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09550" y="1968500"/>
            <a:ext cx="4064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9550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09550" y="425926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81000" y="782638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6600"/>
                </a:solidFill>
                <a:latin typeface="Times New Roman" panose="02020603050405020304" pitchFamily="18" charset="0"/>
              </a:rPr>
              <a:t>3. Match the words with the correct meanings.</a:t>
            </a:r>
          </a:p>
        </p:txBody>
      </p:sp>
      <p:sp>
        <p:nvSpPr>
          <p:cNvPr id="20483" name="文本框 5"/>
          <p:cNvSpPr txBox="1">
            <a:spLocks noChangeArrowheads="1"/>
          </p:cNvSpPr>
          <p:nvPr/>
        </p:nvSpPr>
        <p:spPr bwMode="auto">
          <a:xfrm>
            <a:off x="215900" y="1536700"/>
            <a:ext cx="261461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pie</a:t>
            </a:r>
          </a:p>
          <a:p>
            <a:pPr algn="r">
              <a:lnSpc>
                <a:spcPct val="150000"/>
              </a:lnSpc>
            </a:pPr>
            <a:endParaRPr lang="zh-CN" altLang="en-US" sz="2800" b="1">
              <a:latin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bright</a:t>
            </a:r>
          </a:p>
          <a:p>
            <a:pPr algn="r">
              <a:lnSpc>
                <a:spcPct val="150000"/>
              </a:lnSpc>
            </a:pPr>
            <a:endParaRPr lang="zh-CN" altLang="en-US" sz="2800" b="1">
              <a:latin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different</a:t>
            </a:r>
          </a:p>
          <a:p>
            <a:pPr algn="r">
              <a:lnSpc>
                <a:spcPct val="150000"/>
              </a:lnSpc>
            </a:pPr>
            <a:endParaRPr lang="zh-CN" altLang="en-US" sz="2800" b="1">
              <a:latin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temperature</a:t>
            </a:r>
          </a:p>
        </p:txBody>
      </p:sp>
      <p:sp>
        <p:nvSpPr>
          <p:cNvPr id="20484" name="文本框 7"/>
          <p:cNvSpPr txBox="1">
            <a:spLocks noChangeArrowheads="1"/>
          </p:cNvSpPr>
          <p:nvPr/>
        </p:nvSpPr>
        <p:spPr bwMode="auto">
          <a:xfrm>
            <a:off x="3871913" y="1536700"/>
            <a:ext cx="501015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a measure of how cold or how hot a place or thing is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a kind of cake filled with fruit</a:t>
            </a:r>
          </a:p>
          <a:p>
            <a:pPr>
              <a:lnSpc>
                <a:spcPct val="150000"/>
              </a:lnSpc>
            </a:pP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filled with light</a:t>
            </a:r>
          </a:p>
          <a:p>
            <a:pPr>
              <a:lnSpc>
                <a:spcPct val="150000"/>
              </a:lnSpc>
            </a:pP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not the same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741613" y="2027238"/>
            <a:ext cx="1182687" cy="13303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741613" y="3255963"/>
            <a:ext cx="1182687" cy="13303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741613" y="4586288"/>
            <a:ext cx="1182687" cy="12906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700338" y="2276475"/>
            <a:ext cx="1295400" cy="36004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81000" y="776288"/>
            <a:ext cx="83820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4. Work in groups. Talk about some fun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activities you can do during autumn. Then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draw a picture and write about your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favourite autumn activity.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5113" y="2590800"/>
            <a:ext cx="3409950" cy="396875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8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Picture</a:t>
            </a:r>
          </a:p>
          <a:p>
            <a:pPr algn="ctr" eaLnBrk="0" hangingPunct="0">
              <a:defRPr/>
            </a:pPr>
            <a:endParaRPr lang="zh-CN" altLang="en-US" sz="2800" noProof="1"/>
          </a:p>
          <a:p>
            <a:pPr algn="ctr" eaLnBrk="0" hangingPunct="0">
              <a:defRPr/>
            </a:pPr>
            <a:endParaRPr lang="zh-CN" altLang="en-US" sz="2800" noProof="1"/>
          </a:p>
          <a:p>
            <a:pPr algn="ctr" eaLnBrk="0" hangingPunct="0">
              <a:defRPr/>
            </a:pPr>
            <a:endParaRPr lang="zh-CN" altLang="en-US" sz="2800" noProof="1"/>
          </a:p>
          <a:p>
            <a:pPr algn="ctr" eaLnBrk="0" hangingPunct="0">
              <a:defRPr/>
            </a:pPr>
            <a:endParaRPr lang="zh-CN" altLang="en-US" sz="2800" noProof="1"/>
          </a:p>
          <a:p>
            <a:pPr algn="ctr" eaLnBrk="0" hangingPunct="0">
              <a:defRPr/>
            </a:pPr>
            <a:endParaRPr lang="zh-CN" altLang="en-US" sz="2800" noProof="1"/>
          </a:p>
          <a:p>
            <a:pPr algn="ctr" eaLnBrk="0" hangingPunct="0">
              <a:defRPr/>
            </a:pPr>
            <a:endParaRPr lang="zh-CN" altLang="en-US" sz="2800" noProof="1"/>
          </a:p>
          <a:p>
            <a:pPr algn="ctr" eaLnBrk="0" hangingPunct="0">
              <a:defRPr/>
            </a:pPr>
            <a:endParaRPr lang="zh-CN" altLang="en-US" sz="2800" noProof="1"/>
          </a:p>
          <a:p>
            <a:pPr algn="ctr" eaLnBrk="0" hangingPunct="0">
              <a:defRPr/>
            </a:pPr>
            <a:endParaRPr lang="zh-CN" altLang="en-US" sz="2800" noProof="1"/>
          </a:p>
        </p:txBody>
      </p:sp>
      <p:sp>
        <p:nvSpPr>
          <p:cNvPr id="22531" name="文本框 4"/>
          <p:cNvSpPr txBox="1">
            <a:spLocks noChangeArrowheads="1"/>
          </p:cNvSpPr>
          <p:nvPr/>
        </p:nvSpPr>
        <p:spPr bwMode="auto">
          <a:xfrm>
            <a:off x="4083050" y="2590800"/>
            <a:ext cx="4486275" cy="3968750"/>
          </a:xfrm>
          <a:prstGeom prst="rect">
            <a:avLst/>
          </a:prstGeom>
          <a:solidFill>
            <a:srgbClr val="D1D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/>
              <a:t>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53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QQ截图201409011149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5438" y="977900"/>
            <a:ext cx="6111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36625" y="809625"/>
            <a:ext cx="8051800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 Be able to use the words and phrases: 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temperature, pie,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clap,happily</a:t>
            </a:r>
            <a:r>
              <a:rPr lang="en-US" altLang="zh-CN" sz="2800" b="1" dirty="0">
                <a:latin typeface="Times New Roman" panose="02020603050405020304" pitchFamily="18" charset="0"/>
              </a:rPr>
              <a:t>, 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 front of, on 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weekends, pick apples, make apple pie, clap for 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sb., be filled with, go for walks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 Learn to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talk about y</a:t>
            </a:r>
            <a:r>
              <a:rPr lang="en-US" altLang="zh-CN" sz="2800" b="1" dirty="0">
                <a:latin typeface="Times New Roman" panose="02020603050405020304" pitchFamily="18" charset="0"/>
              </a:rPr>
              <a:t>our favourite season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and 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  w</a:t>
            </a:r>
            <a:r>
              <a:rPr lang="en-US" altLang="zh-CN" sz="2800" b="1" dirty="0">
                <a:latin typeface="Times New Roman" panose="02020603050405020304" pitchFamily="18" charset="0"/>
              </a:rPr>
              <a:t>hat you like to do in the season. </a:t>
            </a:r>
            <a:endParaRPr lang="en-US" altLang="zh-CN" sz="2800" b="1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3. Learn some key sentences: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</a:t>
            </a: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(1)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She stands in front of the class with a very big </a:t>
            </a: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black bag.</a:t>
            </a:r>
          </a:p>
        </p:txBody>
      </p:sp>
      <p:pic>
        <p:nvPicPr>
          <p:cNvPr id="6148" name="Picture 6" descr="QQ截图201409011149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5438" y="3551238"/>
            <a:ext cx="612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QQ截图201409011149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025" y="4940300"/>
            <a:ext cx="61118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2427288" y="366713"/>
            <a:ext cx="50720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Learning Targets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61925" y="1069975"/>
            <a:ext cx="866298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 She stands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front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</a:t>
            </a:r>
            <a:r>
              <a:rPr lang="en-US" altLang="zh-CN" sz="2800" b="1" dirty="0">
                <a:latin typeface="Times New Roman" panose="02020603050405020304" pitchFamily="18" charset="0"/>
              </a:rPr>
              <a:t> the class with a very big black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bag.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85750" y="1892300"/>
            <a:ext cx="84169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4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【辨析】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front of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the front of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1266825" y="422275"/>
            <a:ext cx="64547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2550" y="2630488"/>
          <a:ext cx="8742363" cy="3927475"/>
        </p:xfrm>
        <a:graphic>
          <a:graphicData uri="http://schemas.openxmlformats.org/drawingml/2006/table">
            <a:tbl>
              <a:tblPr/>
              <a:tblGrid>
                <a:gridCol w="177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 front of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意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“在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前面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”，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指甲物在乙物之前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且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两者互不包含；其反义词是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behind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的后面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 walked in front of 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me.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他走在我的前面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 the front of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意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在某一空间内的前部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”，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即甲物在乙物的范围之内；其反义词组是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the back of...(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范围内的后部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There is a big desk and a blackboard in the front of our 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classroom.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我们的教室前边有一张大桌子和一块黑板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44475" y="387350"/>
            <a:ext cx="86550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 The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temperature</a:t>
            </a:r>
            <a:r>
              <a:rPr lang="en-US" altLang="zh-CN" sz="2800" b="1" dirty="0">
                <a:latin typeface="Times New Roman" panose="02020603050405020304" pitchFamily="18" charset="0"/>
              </a:rPr>
              <a:t> outside is cool and the sky is blue.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4475" y="1201738"/>
            <a:ext cx="8783638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temperature</a:t>
            </a:r>
            <a:r>
              <a:rPr lang="zh-CN" altLang="en-US" sz="2800" b="1" dirty="0">
                <a:latin typeface="Times New Roman" panose="02020603050405020304" pitchFamily="18" charset="0"/>
              </a:rPr>
              <a:t>是名词，意为“温度”。当询问温度是多少时，要用</a:t>
            </a:r>
            <a:r>
              <a:rPr lang="en-US" altLang="zh-CN" sz="2800" b="1" dirty="0">
                <a:latin typeface="Times New Roman" panose="02020603050405020304" pitchFamily="18" charset="0"/>
              </a:rPr>
              <a:t>what</a:t>
            </a:r>
            <a:r>
              <a:rPr lang="zh-CN" altLang="en-US" sz="2800" b="1" dirty="0">
                <a:latin typeface="Times New Roman" panose="02020603050405020304" pitchFamily="18" charset="0"/>
              </a:rPr>
              <a:t>，不能用</a:t>
            </a:r>
            <a:r>
              <a:rPr lang="en-US" altLang="zh-CN" sz="2800" b="1" dirty="0">
                <a:latin typeface="Times New Roman" panose="02020603050405020304" pitchFamily="18" charset="0"/>
              </a:rPr>
              <a:t>how much</a:t>
            </a:r>
            <a:r>
              <a:rPr lang="zh-CN" altLang="en-US" sz="2800" b="1" dirty="0">
                <a:latin typeface="Times New Roman" panose="02020603050405020304" pitchFamily="18" charset="0"/>
              </a:rPr>
              <a:t>或</a:t>
            </a:r>
            <a:r>
              <a:rPr lang="en-US" altLang="zh-CN" sz="2800" b="1" dirty="0">
                <a:latin typeface="Times New Roman" panose="02020603050405020304" pitchFamily="18" charset="0"/>
              </a:rPr>
              <a:t>how many</a:t>
            </a:r>
            <a:r>
              <a:rPr lang="zh-CN" altLang="en-US" sz="2800" b="1" dirty="0">
                <a:latin typeface="Times New Roman" panose="02020603050405020304" pitchFamily="18" charset="0"/>
              </a:rPr>
              <a:t>；回答时可用“基数词＋</a:t>
            </a:r>
            <a:r>
              <a:rPr lang="en-US" altLang="zh-CN" sz="2800" b="1" dirty="0">
                <a:latin typeface="Times New Roman" panose="02020603050405020304" pitchFamily="18" charset="0"/>
              </a:rPr>
              <a:t>degree(s)”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例：</a:t>
            </a:r>
            <a:r>
              <a:rPr lang="en-US" altLang="zh-CN" sz="2800" b="1" dirty="0">
                <a:latin typeface="Times New Roman" panose="02020603050405020304" pitchFamily="18" charset="0"/>
              </a:rPr>
              <a:t>—What is the temperature today</a:t>
            </a:r>
            <a:r>
              <a:rPr lang="zh-CN" altLang="en-US" sz="2800" b="1" dirty="0">
                <a:latin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今天的温度是多少？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—It's 30 degrees. 30</a:t>
            </a:r>
            <a:r>
              <a:rPr lang="zh-CN" altLang="en-US" sz="2800" b="1" dirty="0">
                <a:latin typeface="Times New Roman" panose="02020603050405020304" pitchFamily="18" charset="0"/>
              </a:rPr>
              <a:t>度。</a:t>
            </a:r>
          </a:p>
        </p:txBody>
      </p:sp>
      <p:pic>
        <p:nvPicPr>
          <p:cNvPr id="23556" name="图片 24579" descr="M[97LII)%8[WLGATF]MR0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8438" y="3278188"/>
            <a:ext cx="2351087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charRg st="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charRg st="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5"/>
          <p:cNvSpPr txBox="1">
            <a:spLocks noChangeArrowheads="1"/>
          </p:cNvSpPr>
          <p:nvPr/>
        </p:nvSpPr>
        <p:spPr bwMode="auto">
          <a:xfrm>
            <a:off x="209550" y="558800"/>
            <a:ext cx="848677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On weekends</a:t>
            </a:r>
            <a:r>
              <a:rPr lang="en-US" altLang="zh-CN" sz="2800" b="1" dirty="0">
                <a:latin typeface="Times New Roman" panose="02020603050405020304" pitchFamily="18" charset="0"/>
              </a:rPr>
              <a:t>, my family goes to the farm and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picks apples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(1)on weekends在周末，也可以表达为at weekends。例：We often play football on weekends.我们经常在周末踢足球。</a:t>
            </a: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(2)pick apples意为“摘苹果”，其中pick意为“摘(花、果实等)”。</a:t>
            </a:r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例：The students helped the farmer pick fruit.学生们帮助这个农民摘了水果。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73063" y="328613"/>
            <a:ext cx="78501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4.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is a great season for</a:t>
            </a:r>
            <a:r>
              <a:rPr lang="en-US" altLang="zh-CN" sz="2800" b="1" dirty="0">
                <a:latin typeface="Times New Roman" panose="02020603050405020304" pitchFamily="18" charset="0"/>
              </a:rPr>
              <a:t> apple picking.</a:t>
            </a:r>
            <a:r>
              <a:rPr lang="en-US" altLang="zh-CN" sz="28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87325" y="1187450"/>
            <a:ext cx="87709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is a great season for... </a:t>
            </a:r>
            <a:r>
              <a:rPr lang="zh-CN" altLang="en-US" sz="2800" b="1" dirty="0">
                <a:latin typeface="Times New Roman" panose="02020603050405020304" pitchFamily="18" charset="0"/>
              </a:rPr>
              <a:t>这是</a:t>
            </a:r>
            <a:r>
              <a:rPr lang="en-US" altLang="zh-CN" sz="2800" b="1" dirty="0">
                <a:latin typeface="Times New Roman" panose="02020603050405020304" pitchFamily="18" charset="0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</a:rPr>
              <a:t>的好季节。</a:t>
            </a:r>
            <a:r>
              <a:rPr lang="en-US" altLang="zh-CN" sz="2800" b="1" dirty="0">
                <a:latin typeface="Times New Roman" panose="02020603050405020304" pitchFamily="18" charset="0"/>
              </a:rPr>
              <a:t>for</a:t>
            </a:r>
            <a:r>
              <a:rPr lang="zh-CN" altLang="en-US" sz="2800" b="1" dirty="0">
                <a:latin typeface="Times New Roman" panose="02020603050405020304" pitchFamily="18" charset="0"/>
              </a:rPr>
              <a:t>是介词，后面跟代词或动名词。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例：</a:t>
            </a:r>
            <a:r>
              <a:rPr lang="en-US" altLang="zh-CN" sz="2800" b="1" dirty="0">
                <a:latin typeface="Times New Roman" panose="02020603050405020304" pitchFamily="18" charset="0"/>
              </a:rPr>
              <a:t>It is a great season for harvest.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这是收获的好季节。</a:t>
            </a:r>
          </a:p>
        </p:txBody>
      </p:sp>
      <p:pic>
        <p:nvPicPr>
          <p:cNvPr id="25604" name="图片 26627" descr="91 截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4005263"/>
            <a:ext cx="48577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58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>
                                            <p:txEl>
                                              <p:charRg st="58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>
                                            <p:txEl>
                                              <p:charRg st="58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94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>
                                            <p:txEl>
                                              <p:charRg st="94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6">
                                            <p:txEl>
                                              <p:charRg st="94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1"/>
          <p:cNvSpPr txBox="1">
            <a:spLocks noChangeArrowheads="1"/>
          </p:cNvSpPr>
          <p:nvPr/>
        </p:nvSpPr>
        <p:spPr bwMode="auto">
          <a:xfrm>
            <a:off x="200025" y="709613"/>
            <a:ext cx="8799513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5. </a:t>
            </a:r>
            <a:r>
              <a:rPr lang="zh-CN" altLang="en-US" sz="2800" b="1">
                <a:latin typeface="Times New Roman" panose="02020603050405020304" pitchFamily="18" charset="0"/>
              </a:rPr>
              <a:t>The class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claps for</a:t>
            </a:r>
            <a:r>
              <a:rPr lang="zh-CN" altLang="en-US" sz="2800" b="1">
                <a:latin typeface="Times New Roman" panose="02020603050405020304" pitchFamily="18" charset="0"/>
              </a:rPr>
              <a:t> Kim.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clap</a:t>
            </a:r>
            <a:r>
              <a:rPr lang="zh-CN" altLang="en-US" sz="2800" b="1">
                <a:latin typeface="Times New Roman" panose="02020603050405020304" pitchFamily="18" charset="0"/>
              </a:rPr>
              <a:t>是动词，意为“拍手，鼓掌”。常用短语：clap for为……鼓掌。该短语还可以转换为clap作为名词的时候的短语，give sb.a clap意为“为某人鼓掌”。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例：Let's clap for the hero.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＝Let's give the hero a clap.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我们为英雄鼓掌吧。</a:t>
            </a:r>
          </a:p>
        </p:txBody>
      </p:sp>
      <p:pic>
        <p:nvPicPr>
          <p:cNvPr id="26627" name="图片 27650" descr="7~F{VVJJ7R7K[2[J1DXT[P3_看图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5538" y="3881438"/>
            <a:ext cx="27940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charRg st="28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charRg st="28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charRg st="120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7649">
                                            <p:txEl>
                                              <p:charRg st="120" end="1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charRg st="147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7649">
                                            <p:txEl>
                                              <p:charRg st="147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charRg st="176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7649">
                                            <p:txEl>
                                              <p:charRg st="176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>
            <a:spLocks noChangeArrowheads="1"/>
          </p:cNvSpPr>
          <p:nvPr/>
        </p:nvSpPr>
        <p:spPr bwMode="auto">
          <a:xfrm>
            <a:off x="290513" y="644525"/>
            <a:ext cx="8062912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6.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It's fun to go</a:t>
            </a:r>
            <a:r>
              <a:rPr lang="en-US" altLang="zh-CN" sz="2800" b="1">
                <a:latin typeface="Times New Roman" panose="02020603050405020304" pitchFamily="18" charset="0"/>
              </a:rPr>
              <a:t> for walks in the park.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这个句子使用了一个固定句型：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It is＋形容词＋to do sth.</a:t>
            </a:r>
            <a:r>
              <a:rPr lang="en-US" altLang="zh-CN" sz="2800" b="1">
                <a:latin typeface="Times New Roman" panose="02020603050405020304" pitchFamily="18" charset="0"/>
              </a:rPr>
              <a:t>做某事是……的。其中的it是形式主语，真正的主语是后面的to do sth.。这个句型还可以扩展为另外两个句型：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①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It is＋形容词＋for sb.＋to do sth.</a:t>
            </a:r>
            <a:r>
              <a:rPr lang="en-US" altLang="zh-CN" sz="2800" b="1">
                <a:latin typeface="Times New Roman" panose="02020603050405020304" pitchFamily="18" charset="0"/>
              </a:rPr>
              <a:t>做某事对某人来说是……的。该句型中的形容词描述主语</a:t>
            </a:r>
            <a:r>
              <a:rPr lang="zh-CN" altLang="en-US" sz="2800" b="1"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</a:rPr>
              <a:t>动词不定式</a:t>
            </a:r>
            <a:r>
              <a:rPr lang="zh-CN" altLang="en-US" sz="2800" b="1">
                <a:latin typeface="Times New Roman" panose="02020603050405020304" pitchFamily="18" charset="0"/>
              </a:rPr>
              <a:t>）</a:t>
            </a:r>
            <a:r>
              <a:rPr lang="en-US" altLang="zh-CN" sz="2800" b="1">
                <a:latin typeface="Times New Roman" panose="02020603050405020304" pitchFamily="18" charset="0"/>
              </a:rPr>
              <a:t>，表示该动作的性质、特征；</a:t>
            </a:r>
            <a:r>
              <a:rPr lang="zh-CN" altLang="en-US" sz="2800" b="1">
                <a:latin typeface="Times New Roman" panose="02020603050405020304" pitchFamily="18" charset="0"/>
              </a:rPr>
              <a:t>此类</a:t>
            </a:r>
            <a:r>
              <a:rPr lang="en-US" altLang="zh-CN" sz="2800" b="1">
                <a:latin typeface="Times New Roman" panose="02020603050405020304" pitchFamily="18" charset="0"/>
              </a:rPr>
              <a:t>形容词主要有important、necessary、difficult、easy等。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charRg st="138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3">
                                            <p:txEl>
                                              <p:charRg st="138" end="2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1"/>
          <p:cNvSpPr txBox="1">
            <a:spLocks noChangeArrowheads="1"/>
          </p:cNvSpPr>
          <p:nvPr/>
        </p:nvSpPr>
        <p:spPr bwMode="auto">
          <a:xfrm>
            <a:off x="198438" y="1049338"/>
            <a:ext cx="8564562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例</a:t>
            </a:r>
            <a:r>
              <a:rPr lang="en-US" altLang="zh-CN" sz="2800" b="1">
                <a:latin typeface="Times New Roman" panose="02020603050405020304" pitchFamily="18" charset="0"/>
              </a:rPr>
              <a:t>：It is easy for her to answer this question.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对于她来说回答这个问题太容易了。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②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It is＋形容词＋of sb.＋to do sth.</a:t>
            </a:r>
            <a:r>
              <a:rPr lang="en-US" altLang="zh-CN" sz="2800" b="1">
                <a:latin typeface="Times New Roman" panose="02020603050405020304" pitchFamily="18" charset="0"/>
              </a:rPr>
              <a:t>某人做某事是……的。该句型中的形容词描述人(sb.)的品质</a:t>
            </a:r>
            <a:r>
              <a:rPr lang="zh-CN" altLang="en-US" sz="2800" b="1">
                <a:latin typeface="Times New Roman" panose="02020603050405020304" pitchFamily="18" charset="0"/>
              </a:rPr>
              <a:t>或</a:t>
            </a:r>
            <a:r>
              <a:rPr lang="en-US" altLang="zh-CN" sz="2800" b="1">
                <a:latin typeface="Times New Roman" panose="02020603050405020304" pitchFamily="18" charset="0"/>
              </a:rPr>
              <a:t>性格</a:t>
            </a:r>
            <a:r>
              <a:rPr lang="zh-CN" altLang="en-US" sz="2800" b="1">
                <a:latin typeface="Times New Roman" panose="02020603050405020304" pitchFamily="18" charset="0"/>
              </a:rPr>
              <a:t>特征</a:t>
            </a:r>
            <a:r>
              <a:rPr lang="en-US" altLang="zh-CN" sz="2800" b="1">
                <a:latin typeface="Times New Roman" panose="02020603050405020304" pitchFamily="18" charset="0"/>
              </a:rPr>
              <a:t>；</a:t>
            </a:r>
            <a:r>
              <a:rPr lang="zh-CN" altLang="en-US" sz="2800" b="1">
                <a:latin typeface="Times New Roman" panose="02020603050405020304" pitchFamily="18" charset="0"/>
              </a:rPr>
              <a:t>此类</a:t>
            </a:r>
            <a:r>
              <a:rPr lang="en-US" altLang="zh-CN" sz="2800" b="1">
                <a:latin typeface="Times New Roman" panose="02020603050405020304" pitchFamily="18" charset="0"/>
              </a:rPr>
              <a:t>形容词常有kind、helpful、polite、friendly等。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pic>
        <p:nvPicPr>
          <p:cNvPr id="28675" name="图片 29699" descr="timg (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4508500"/>
            <a:ext cx="3722687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8"/>
          <p:cNvSpPr txBox="1">
            <a:spLocks noChangeArrowheads="1"/>
          </p:cNvSpPr>
          <p:nvPr/>
        </p:nvSpPr>
        <p:spPr bwMode="auto">
          <a:xfrm>
            <a:off x="1344613" y="423863"/>
            <a:ext cx="645318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Exercises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454025" y="1366838"/>
            <a:ext cx="78771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AB03AD"/>
                </a:solidFill>
                <a:latin typeface="Times New Roman" panose="02020603050405020304" pitchFamily="18" charset="0"/>
              </a:rPr>
              <a:t>Ⅰ. </a:t>
            </a:r>
            <a:r>
              <a:rPr lang="zh-CN" altLang="en-US" sz="3200" b="1" dirty="0">
                <a:solidFill>
                  <a:srgbClr val="AB03AD"/>
                </a:solidFill>
                <a:latin typeface="Times New Roman" panose="02020603050405020304" pitchFamily="18" charset="0"/>
              </a:rPr>
              <a:t>选择适当的介词或介词短语填空。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Can you give a report __________ the 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class? 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Jim is standing there ______ a heavy 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schoolbag.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157288" y="2181225"/>
          <a:ext cx="6470650" cy="101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7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  of    in front of    for   during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38" name="Rectangle 3"/>
          <p:cNvSpPr>
            <a:spLocks noChangeArrowheads="1"/>
          </p:cNvSpPr>
          <p:nvPr/>
        </p:nvSpPr>
        <p:spPr bwMode="auto">
          <a:xfrm>
            <a:off x="4881563" y="3014663"/>
            <a:ext cx="2251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 front of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9" name="Rectangle 3"/>
          <p:cNvSpPr>
            <a:spLocks noChangeArrowheads="1"/>
          </p:cNvSpPr>
          <p:nvPr/>
        </p:nvSpPr>
        <p:spPr bwMode="auto">
          <a:xfrm>
            <a:off x="4657725" y="4679950"/>
            <a:ext cx="14620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with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225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31748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9638" y="4016375"/>
            <a:ext cx="370522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1"/>
          <p:cNvSpPr txBox="1">
            <a:spLocks noChangeArrowheads="1"/>
          </p:cNvSpPr>
          <p:nvPr/>
        </p:nvSpPr>
        <p:spPr bwMode="auto">
          <a:xfrm>
            <a:off x="361950" y="1066800"/>
            <a:ext cx="82391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______ this season, the weather is really hot 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and rainy. 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Did they clap ______ you? 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5. Pie is a kind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cake. </a:t>
            </a:r>
            <a:endParaRPr lang="zh-CN" altLang="en-US" sz="32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82638" y="1066800"/>
            <a:ext cx="1681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During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17900" y="2552700"/>
            <a:ext cx="803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for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17900" y="3282950"/>
            <a:ext cx="71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of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15913" y="889000"/>
            <a:ext cx="85121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AB03AD"/>
                </a:solidFill>
                <a:latin typeface="Times New Roman" panose="02020603050405020304" pitchFamily="18" charset="0"/>
              </a:rPr>
              <a:t>Ⅱ. </a:t>
            </a:r>
            <a:r>
              <a:rPr lang="zh-CN" altLang="en-US" sz="3200" b="1" dirty="0">
                <a:solidFill>
                  <a:srgbClr val="AB03AD"/>
                </a:solidFill>
                <a:latin typeface="Times New Roman" panose="02020603050405020304" pitchFamily="18" charset="0"/>
              </a:rPr>
              <a:t>句型转换。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What bright and sunny weather! 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写出同义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句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______ ______ ______ ______ the weather is! 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All the people clapped for the singer. 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写出同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义句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________ clapped ______ the singer. 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15963" y="3105150"/>
            <a:ext cx="533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How   bright    and     sunny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558800" y="5327650"/>
            <a:ext cx="46370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Everyone                   for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07588" y="28956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6145" name="文本框 1"/>
          <p:cNvSpPr txBox="1">
            <a:spLocks noChangeArrowheads="1"/>
          </p:cNvSpPr>
          <p:nvPr/>
        </p:nvSpPr>
        <p:spPr bwMode="auto">
          <a:xfrm>
            <a:off x="277813" y="696913"/>
            <a:ext cx="78533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(2)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On </a:t>
            </a:r>
            <a:r>
              <a:rPr lang="en-US" altLang="zh-CN" sz="2800" b="1" dirty="0" err="1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weekends，my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family goes to the farm and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   picks apples.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(3)It is a great season for apple picking.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(4)The class claps for Kim.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(5)The outside is crispy and the inside is usually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filled with different fruit like apples, cherries,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blueberries, strawberries, etc.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(6)It's fun to go for walks in the park.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76225" y="884238"/>
            <a:ext cx="85915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It is a great season for sports. 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写出同义句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It is a great season ______ ________ sports. 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Pie is full of different fruits inside. 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写出同义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句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Pie is ______ ______ different fruits inside.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Jenny was excited. 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改为感叹句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______ _______ Jenny was!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259263" y="1666875"/>
            <a:ext cx="3041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to       play/do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800225" y="3751263"/>
            <a:ext cx="24590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filled   with</a:t>
            </a: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730250" y="5316538"/>
            <a:ext cx="31861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How    excited</a:t>
            </a:r>
          </a:p>
        </p:txBody>
      </p:sp>
      <p:pic>
        <p:nvPicPr>
          <p:cNvPr id="32774" name="图片 33797" descr="201103150807046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4581525"/>
            <a:ext cx="21082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317500" y="760413"/>
            <a:ext cx="850741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AB03AD"/>
                </a:solidFill>
                <a:latin typeface="宋体" panose="02010600030101010101" pitchFamily="2" charset="-122"/>
              </a:rPr>
              <a:t>Ⅲ.</a:t>
            </a:r>
            <a:r>
              <a:rPr lang="zh-CN" altLang="en-US" sz="3200" b="1">
                <a:solidFill>
                  <a:srgbClr val="AB03AD"/>
                </a:solidFill>
                <a:latin typeface="Times New Roman" panose="02020603050405020304" pitchFamily="18" charset="0"/>
              </a:rPr>
              <a:t>翻译下列句子，每空一词。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1. </a:t>
            </a:r>
            <a:r>
              <a:rPr lang="zh-CN" altLang="en-US" sz="3200" b="1">
                <a:latin typeface="Times New Roman" panose="02020603050405020304" pitchFamily="18" charset="0"/>
              </a:rPr>
              <a:t>外面的温度有点低。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</a:rPr>
              <a:t>     </a:t>
            </a:r>
            <a:r>
              <a:rPr lang="en-US" altLang="zh-CN" sz="3200" b="1">
                <a:latin typeface="Times New Roman" panose="02020603050405020304" pitchFamily="18" charset="0"/>
              </a:rPr>
              <a:t>The ____________ _______ is a little low.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2. </a:t>
            </a:r>
            <a:r>
              <a:rPr lang="zh-CN" altLang="en-US" sz="3200" b="1">
                <a:latin typeface="Times New Roman" panose="02020603050405020304" pitchFamily="18" charset="0"/>
              </a:rPr>
              <a:t>你会做香蕉派吗</a:t>
            </a:r>
            <a:r>
              <a:rPr lang="en-US" altLang="zh-CN" sz="3200" b="1">
                <a:latin typeface="Times New Roman" panose="02020603050405020304" pitchFamily="18" charset="0"/>
              </a:rPr>
              <a:t>?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Can you _____ banana ______?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3. </a:t>
            </a:r>
            <a:r>
              <a:rPr lang="zh-CN" altLang="en-US" sz="3200" b="1">
                <a:latin typeface="Times New Roman" panose="02020603050405020304" pitchFamily="18" charset="0"/>
              </a:rPr>
              <a:t>在这个季节，我喜欢出去玩。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_______ this season, I like to go out _____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_____.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633538" y="2252663"/>
            <a:ext cx="411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temperature   outside</a:t>
            </a:r>
          </a:p>
        </p:txBody>
      </p:sp>
      <p:sp>
        <p:nvSpPr>
          <p:cNvPr id="26628" name="Text Box 12"/>
          <p:cNvSpPr txBox="1">
            <a:spLocks noChangeArrowheads="1"/>
          </p:cNvSpPr>
          <p:nvPr/>
        </p:nvSpPr>
        <p:spPr bwMode="auto">
          <a:xfrm>
            <a:off x="2249488" y="3657600"/>
            <a:ext cx="40290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make                   pie</a:t>
            </a:r>
          </a:p>
        </p:txBody>
      </p:sp>
      <p:sp>
        <p:nvSpPr>
          <p:cNvPr id="26629" name="Text Box 13"/>
          <p:cNvSpPr txBox="1">
            <a:spLocks noChangeArrowheads="1"/>
          </p:cNvSpPr>
          <p:nvPr/>
        </p:nvSpPr>
        <p:spPr bwMode="auto">
          <a:xfrm>
            <a:off x="900113" y="5159375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During</a:t>
            </a:r>
          </a:p>
        </p:txBody>
      </p:sp>
      <p:sp>
        <p:nvSpPr>
          <p:cNvPr id="26630" name="Text Box 14"/>
          <p:cNvSpPr txBox="1">
            <a:spLocks noChangeArrowheads="1"/>
          </p:cNvSpPr>
          <p:nvPr/>
        </p:nvSpPr>
        <p:spPr bwMode="auto">
          <a:xfrm>
            <a:off x="7192963" y="5067300"/>
            <a:ext cx="7064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to      </a:t>
            </a:r>
          </a:p>
        </p:txBody>
      </p:sp>
      <p:sp>
        <p:nvSpPr>
          <p:cNvPr id="26631" name="文本框 1"/>
          <p:cNvSpPr txBox="1">
            <a:spLocks noChangeArrowheads="1"/>
          </p:cNvSpPr>
          <p:nvPr/>
        </p:nvSpPr>
        <p:spPr bwMode="auto">
          <a:xfrm>
            <a:off x="900113" y="5838825"/>
            <a:ext cx="10207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play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/>
      <p:bldP spid="266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4819" descr="QQ图片201802021506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856932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文本框 2"/>
          <p:cNvSpPr txBox="1">
            <a:spLocks noChangeArrowheads="1"/>
          </p:cNvSpPr>
          <p:nvPr/>
        </p:nvSpPr>
        <p:spPr bwMode="auto">
          <a:xfrm>
            <a:off x="755650" y="2781300"/>
            <a:ext cx="6481763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 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Learned to talk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about y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our favourite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season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 and w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hat you like to do in the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season</a:t>
            </a:r>
            <a:r>
              <a:rPr lang="en-US" altLang="zh-CN" sz="2800" b="1" dirty="0">
                <a:latin typeface="Times New Roman" panose="02020603050405020304" pitchFamily="18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2. Be able to use the useful words and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phrases in this lesson.</a:t>
            </a:r>
          </a:p>
        </p:txBody>
      </p:sp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1042988" y="692150"/>
            <a:ext cx="64531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 descr="QQ图片20180202150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784225"/>
            <a:ext cx="88836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2043113" y="2392363"/>
            <a:ext cx="61309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1.What do you like doing in autumn?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Discuss the things you like doing and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share it with your friends. </a:t>
            </a:r>
            <a:r>
              <a:rPr lang="en-US" altLang="zh-CN" sz="2800" dirty="0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2. Finish the exercise of this lesson</a:t>
            </a:r>
            <a:r>
              <a:rPr lang="en-US" altLang="zh-CN" sz="2800" b="1" dirty="0" smtClean="0">
                <a:latin typeface="Times New Roman" panose="02020603050405020304" pitchFamily="18" charset="0"/>
                <a:sym typeface="宋体" panose="02010600030101010101" pitchFamily="2" charset="-122"/>
              </a:rPr>
              <a:t>. </a:t>
            </a:r>
            <a:endParaRPr lang="en-US" altLang="zh-CN" sz="28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5844" name="TextBox 8"/>
          <p:cNvSpPr txBox="1">
            <a:spLocks noChangeArrowheads="1"/>
          </p:cNvSpPr>
          <p:nvPr/>
        </p:nvSpPr>
        <p:spPr bwMode="auto">
          <a:xfrm>
            <a:off x="1325563" y="784225"/>
            <a:ext cx="645318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ChangeArrowheads="1"/>
          </p:cNvSpPr>
          <p:nvPr/>
        </p:nvSpPr>
        <p:spPr bwMode="auto">
          <a:xfrm>
            <a:off x="455613" y="1474788"/>
            <a:ext cx="823277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75000"/>
              </a:lnSpc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What’s your favourite season?</a:t>
            </a:r>
          </a:p>
          <a:p>
            <a:pPr eaLnBrk="0" hangingPunct="0">
              <a:lnSpc>
                <a:spcPct val="175000"/>
              </a:lnSpc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What do you like to do in the season?</a:t>
            </a:r>
          </a:p>
        </p:txBody>
      </p: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3371850" y="639763"/>
            <a:ext cx="32258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Lead In</a:t>
            </a:r>
          </a:p>
        </p:txBody>
      </p:sp>
      <p:pic>
        <p:nvPicPr>
          <p:cNvPr id="6148" name="图片 7171" descr="图片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2513" y="3402013"/>
            <a:ext cx="30384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WordArt 12"/>
          <p:cNvSpPr>
            <a:spLocks noChangeArrowheads="1" noChangeShapeType="1" noTextEdit="1"/>
          </p:cNvSpPr>
          <p:nvPr/>
        </p:nvSpPr>
        <p:spPr bwMode="auto">
          <a:xfrm>
            <a:off x="1939925" y="3033713"/>
            <a:ext cx="5864225" cy="779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9966"/>
                </a:solidFill>
                <a:latin typeface="Comic Sans MS" panose="030F0702030302020204"/>
              </a:rPr>
              <a:t>Guessing Game</a:t>
            </a:r>
            <a:endParaRPr lang="zh-CN" altLang="en-US" sz="3600" b="1" kern="10" dirty="0">
              <a:ln w="9525">
                <a:solidFill>
                  <a:srgbClr val="00FF00"/>
                </a:solidFill>
                <a:round/>
              </a:ln>
              <a:solidFill>
                <a:srgbClr val="339966"/>
              </a:solidFill>
              <a:latin typeface="Comic Sans MS" panose="030F0702030302020204"/>
            </a:endParaRPr>
          </a:p>
        </p:txBody>
      </p:sp>
      <p:pic>
        <p:nvPicPr>
          <p:cNvPr id="7171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9400" y="865188"/>
            <a:ext cx="399415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44992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709613"/>
            <a:ext cx="3725863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6" descr="45003_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9400" y="4327525"/>
            <a:ext cx="39417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SC20050713163856796"/>
          <p:cNvPicPr preferRelativeResize="0"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327525"/>
            <a:ext cx="3962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u=2146659928,441956812&amp;fm=21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2250" y="520700"/>
            <a:ext cx="46767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1"/>
          <p:cNvSpPr txBox="1">
            <a:spLocks noChangeArrowheads="1"/>
          </p:cNvSpPr>
          <p:nvPr/>
        </p:nvSpPr>
        <p:spPr bwMode="auto">
          <a:xfrm>
            <a:off x="884238" y="3892550"/>
            <a:ext cx="531812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It is ________.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The weather is _______.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We can __________________.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85938" y="3800475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spring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527425" y="4630738"/>
            <a:ext cx="152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warm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74888" y="5368925"/>
            <a:ext cx="434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enjoy the green trees </a:t>
            </a: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2250" y="520700"/>
            <a:ext cx="46767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811213" y="3971925"/>
            <a:ext cx="67405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It is ________.</a:t>
            </a:r>
          </a:p>
          <a:p>
            <a:endParaRPr lang="en-US" altLang="zh-CN" sz="3200" b="1" dirty="0"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The weather is _______.</a:t>
            </a:r>
          </a:p>
          <a:p>
            <a:endParaRPr lang="en-US" altLang="zh-CN" sz="3200" b="1" dirty="0"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We can _________________________.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9219" name="Picture 2" descr="冬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3050" y="542925"/>
            <a:ext cx="489108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90700" y="3949700"/>
            <a:ext cx="1524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winter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714750" y="4926013"/>
            <a:ext cx="1066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cold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335213" y="5876925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go skating/make a snowman</a:t>
            </a: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1125" y="542925"/>
            <a:ext cx="50530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"/>
          <p:cNvSpPr txBox="1">
            <a:spLocks noChangeArrowheads="1"/>
          </p:cNvSpPr>
          <p:nvPr/>
        </p:nvSpPr>
        <p:spPr bwMode="auto">
          <a:xfrm>
            <a:off x="4246563" y="4152900"/>
            <a:ext cx="435133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Times New Roman" panose="02020603050405020304" pitchFamily="18" charset="0"/>
              </a:rPr>
              <a:t>It is ________.</a:t>
            </a:r>
          </a:p>
          <a:p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The weather is _______.</a:t>
            </a:r>
          </a:p>
          <a:p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We can _____________.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pic>
        <p:nvPicPr>
          <p:cNvPr id="10243" name="Picture 9" descr="u=2911752351,1922698863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47700"/>
            <a:ext cx="51308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994275" y="4152900"/>
            <a:ext cx="18288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summer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121525" y="5137150"/>
            <a:ext cx="125253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hot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734050" y="5965825"/>
            <a:ext cx="3343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go swimming</a:t>
            </a: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647700"/>
            <a:ext cx="51308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646113" y="3932238"/>
            <a:ext cx="5486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Times New Roman" panose="02020603050405020304" pitchFamily="18" charset="0"/>
              </a:rPr>
              <a:t>It is ________.</a:t>
            </a:r>
          </a:p>
          <a:p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The weather is _______.</a:t>
            </a:r>
          </a:p>
          <a:p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We can _____________.</a:t>
            </a:r>
            <a:r>
              <a:rPr lang="en-US" altLang="zh-CN" sz="3200" b="1">
                <a:solidFill>
                  <a:srgbClr val="FF0000"/>
                </a:solidFill>
              </a:rPr>
              <a:t> 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pic>
        <p:nvPicPr>
          <p:cNvPr id="11267" name="Picture 5" descr="秋天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43413" y="614363"/>
            <a:ext cx="44958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84313" y="3932238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autumn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575050" y="4918075"/>
            <a:ext cx="10668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cool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246313" y="5902325"/>
            <a:ext cx="2286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pick fruit</a:t>
            </a: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3413" y="614363"/>
            <a:ext cx="44958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WWW.2PPT.COM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1584</Words>
  <Application>Microsoft Office PowerPoint</Application>
  <PresentationFormat>全屏显示(4:3)</PresentationFormat>
  <Paragraphs>241</Paragraphs>
  <Slides>33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楷体_GB2312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Wingdings 2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2018-05-17T01:32:00Z</dcterms:created>
  <dcterms:modified xsi:type="dcterms:W3CDTF">2023-01-17T02:02:08Z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2052-11.1.0.11294</vt:lpwstr>
  </property>
  <property fmtid="{D5CDD505-2E9C-101B-9397-08002B2CF9AE}" pid="4" name="ICV">
    <vt:lpwstr>F063283BBBA2405F92EBC8C7B6B5AE08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