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DD2C4-52CA-42F9-9589-6F088C96DB4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77A99-5931-4AB2-859E-057C381D5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7A99-5931-4AB2-859E-057C381D5D5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L47\L47&#35838;&#25991;&#26391;&#35835;.mp3" TargetMode="External"/><Relationship Id="rId1" Type="http://schemas.microsoft.com/office/2007/relationships/media" Target="file:///C:\Users\Administrator\Desktop\L47\L47&#35838;&#25991;&#26391;&#35835;.mp3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L47\L47-No.1.mp3" TargetMode="External"/><Relationship Id="rId1" Type="http://schemas.microsoft.com/office/2007/relationships/media" Target="file:///C:\Users\Administrator\Desktop\L47\L47-No.1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3"/>
          <p:cNvSpPr txBox="1">
            <a:spLocks noChangeArrowheads="1"/>
          </p:cNvSpPr>
          <p:nvPr/>
        </p:nvSpPr>
        <p:spPr bwMode="auto">
          <a:xfrm>
            <a:off x="4635500" y="914400"/>
            <a:ext cx="450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七年级英语（</a:t>
            </a:r>
            <a:r>
              <a:rPr lang="en-US" altLang="zh-CN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JJ</a:t>
            </a:r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下</a:t>
            </a:r>
            <a:r>
              <a:rPr lang="zh-CN" altLang="en-US" sz="2400" b="1" dirty="0" smtClean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）教</a:t>
            </a:r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学课件</a:t>
            </a:r>
          </a:p>
        </p:txBody>
      </p:sp>
      <p:sp>
        <p:nvSpPr>
          <p:cNvPr id="4099" name="Text Box 11"/>
          <p:cNvSpPr txBox="1"/>
          <p:nvPr/>
        </p:nvSpPr>
        <p:spPr>
          <a:xfrm>
            <a:off x="-9525" y="2362200"/>
            <a:ext cx="9144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7200" b="1" noProof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Summer </a:t>
            </a:r>
            <a:r>
              <a:rPr lang="en-US" altLang="zh-CN" sz="7200" b="1" noProof="1">
                <a:solidFill>
                  <a:srgbClr val="0000CC"/>
                </a:solidFill>
                <a:latin typeface="Times New Roman" panose="02020603050405020304" pitchFamily="18" charset="0"/>
              </a:rPr>
              <a:t>Plans</a:t>
            </a:r>
          </a:p>
        </p:txBody>
      </p:sp>
      <p:sp>
        <p:nvSpPr>
          <p:cNvPr id="6" name="矩形 5"/>
          <p:cNvSpPr/>
          <p:nvPr/>
        </p:nvSpPr>
        <p:spPr>
          <a:xfrm>
            <a:off x="2915229" y="54864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30338"/>
            <a:ext cx="5527675" cy="600075"/>
          </a:xfrm>
        </p:spPr>
        <p:txBody>
          <a:bodyPr anchor="t"/>
          <a:lstStyle/>
          <a:p>
            <a:pPr eaLnBrk="1" hangingPunct="1"/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the lesson in Page 122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525324"/>
            <a:ext cx="5562600" cy="76943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Presentation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294" name="Text Box 79"/>
          <p:cNvSpPr txBox="1">
            <a:spLocks noChangeArrowheads="1"/>
          </p:cNvSpPr>
          <p:nvPr/>
        </p:nvSpPr>
        <p:spPr bwMode="auto">
          <a:xfrm>
            <a:off x="304800" y="2011363"/>
            <a:ext cx="8763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Ms. Liu: </a:t>
            </a:r>
            <a:r>
              <a:rPr lang="en-US" altLang="zh-CN" sz="2800" b="1" dirty="0">
                <a:latin typeface="Times New Roman" panose="02020603050405020304" pitchFamily="18" charset="0"/>
              </a:rPr>
              <a:t>Do you have any plans for this summer?</a:t>
            </a:r>
          </a:p>
        </p:txBody>
      </p:sp>
      <p:sp>
        <p:nvSpPr>
          <p:cNvPr id="12295" name="Text Box 79"/>
          <p:cNvSpPr txBox="1">
            <a:spLocks noChangeArrowheads="1"/>
          </p:cNvSpPr>
          <p:nvPr/>
        </p:nvSpPr>
        <p:spPr bwMode="auto">
          <a:xfrm>
            <a:off x="304800" y="2608263"/>
            <a:ext cx="87630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Wang Mei: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Yes.I</a:t>
            </a:r>
            <a:r>
              <a:rPr lang="en-US" altLang="zh-CN" sz="2800" b="1" dirty="0">
                <a:latin typeface="Times New Roman" panose="02020603050405020304" pitchFamily="18" charset="0"/>
              </a:rPr>
              <a:t> am going to work at the library. I will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volunteer there for four weeks. I'm going to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read storybooks to young children.</a:t>
            </a:r>
          </a:p>
        </p:txBody>
      </p:sp>
      <p:sp>
        <p:nvSpPr>
          <p:cNvPr id="12296" name="Text Box 79"/>
          <p:cNvSpPr txBox="1">
            <a:spLocks noChangeArrowheads="1"/>
          </p:cNvSpPr>
          <p:nvPr/>
        </p:nvSpPr>
        <p:spPr bwMode="auto">
          <a:xfrm>
            <a:off x="190500" y="4122738"/>
            <a:ext cx="8763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Tao </a:t>
            </a:r>
            <a:r>
              <a:rPr lang="en-US" altLang="zh-CN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Xiaolin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My parents and I are planning a trip to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Germany this summer. I will take lots of  pictures.</a:t>
            </a:r>
          </a:p>
        </p:txBody>
      </p:sp>
      <p:sp>
        <p:nvSpPr>
          <p:cNvPr id="5" name="Text Box 79"/>
          <p:cNvSpPr txBox="1"/>
          <p:nvPr/>
        </p:nvSpPr>
        <p:spPr>
          <a:xfrm>
            <a:off x="190500" y="5246688"/>
            <a:ext cx="8763000" cy="1125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Li Lin: </a:t>
            </a:r>
            <a:r>
              <a:rPr lang="en-US" altLang="zh-CN" sz="2800" b="1" noProof="1">
                <a:latin typeface="Times New Roman" panose="02020603050405020304" pitchFamily="18" charset="0"/>
              </a:rPr>
              <a:t>I'm going to take swimming lessons. I will go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noProof="1">
                <a:latin typeface="Times New Roman" panose="02020603050405020304" pitchFamily="18" charset="0"/>
              </a:rPr>
              <a:t>             swimming three times a week.</a:t>
            </a:r>
          </a:p>
        </p:txBody>
      </p:sp>
      <p:pic>
        <p:nvPicPr>
          <p:cNvPr id="2" name="L47课文朗读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4303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1">
                  <p:stCondLst>
                    <p:cond delay="indefinite"/>
                  </p:stCondLst>
                  <p:endCondLst>
                    <p:cond evt="onNext" delay="indefinite">
                      <p:tgtEl>
                        <p:sldTgt/>
                      </p:tgtEl>
                    </p:cond>
                    <p:cond evt="onPrev" delay="indefinite">
                      <p:tgtEl>
                        <p:sldTgt/>
                      </p:tgtEl>
                    </p:cond>
                    <p:cond evt="onStopAudio" delay="indefinite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9"/>
          <p:cNvSpPr txBox="1">
            <a:spLocks noChangeArrowheads="1"/>
          </p:cNvSpPr>
          <p:nvPr/>
        </p:nvSpPr>
        <p:spPr bwMode="auto">
          <a:xfrm>
            <a:off x="290513" y="552450"/>
            <a:ext cx="87630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Li Ming: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</a:rPr>
              <a:t>I'm really excited about my summer plans. I'm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going to live with a family in the countryside. It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will be a good experience.</a:t>
            </a:r>
          </a:p>
        </p:txBody>
      </p:sp>
      <p:sp>
        <p:nvSpPr>
          <p:cNvPr id="13315" name="Text Box 79"/>
          <p:cNvSpPr txBox="1">
            <a:spLocks noChangeArrowheads="1"/>
          </p:cNvSpPr>
          <p:nvPr/>
        </p:nvSpPr>
        <p:spPr bwMode="auto">
          <a:xfrm>
            <a:off x="190500" y="2152650"/>
            <a:ext cx="8763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Ms. Liu: </a:t>
            </a:r>
            <a:r>
              <a:rPr lang="en-US" altLang="zh-CN" sz="2800" b="1">
                <a:latin typeface="Times New Roman" panose="02020603050405020304" pitchFamily="18" charset="0"/>
              </a:rPr>
              <a:t>It's going to be a fun summer. You all have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wonderful plans.</a:t>
            </a:r>
          </a:p>
        </p:txBody>
      </p:sp>
      <p:sp>
        <p:nvSpPr>
          <p:cNvPr id="13316" name="Text Box 79"/>
          <p:cNvSpPr txBox="1">
            <a:spLocks noChangeArrowheads="1"/>
          </p:cNvSpPr>
          <p:nvPr/>
        </p:nvSpPr>
        <p:spPr bwMode="auto">
          <a:xfrm>
            <a:off x="171450" y="3276600"/>
            <a:ext cx="8763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</a:rPr>
              <a:t>Tao Xiaolin: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</a:rPr>
              <a:t>How about you，Ms. Liu？What are your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plans for the summer?</a:t>
            </a:r>
          </a:p>
        </p:txBody>
      </p:sp>
      <p:sp>
        <p:nvSpPr>
          <p:cNvPr id="13317" name="Text Box 79"/>
          <p:cNvSpPr txBox="1">
            <a:spLocks noChangeArrowheads="1"/>
          </p:cNvSpPr>
          <p:nvPr/>
        </p:nvSpPr>
        <p:spPr bwMode="auto">
          <a:xfrm>
            <a:off x="171450" y="4333875"/>
            <a:ext cx="87630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Ms. Liu: </a:t>
            </a:r>
            <a:r>
              <a:rPr lang="en-US" altLang="zh-CN" sz="2800" b="1">
                <a:latin typeface="Times New Roman" panose="02020603050405020304" pitchFamily="18" charset="0"/>
              </a:rPr>
              <a:t>Well，I'm going back to school!</a:t>
            </a:r>
          </a:p>
        </p:txBody>
      </p:sp>
      <p:sp>
        <p:nvSpPr>
          <p:cNvPr id="13318" name="Text Box 79"/>
          <p:cNvSpPr txBox="1">
            <a:spLocks noChangeArrowheads="1"/>
          </p:cNvSpPr>
          <p:nvPr/>
        </p:nvSpPr>
        <p:spPr bwMode="auto">
          <a:xfrm>
            <a:off x="171450" y="4941888"/>
            <a:ext cx="8763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</a:rPr>
              <a:t>All the students: </a:t>
            </a:r>
            <a:r>
              <a:rPr lang="en-US" altLang="zh-CN" sz="2800" b="1">
                <a:latin typeface="Times New Roman" panose="02020603050405020304" pitchFamily="18" charset="0"/>
              </a:rPr>
              <a:t>Going back to school?</a:t>
            </a:r>
          </a:p>
        </p:txBody>
      </p:sp>
      <p:sp>
        <p:nvSpPr>
          <p:cNvPr id="13319" name="Text Box 79"/>
          <p:cNvSpPr txBox="1">
            <a:spLocks noChangeArrowheads="1"/>
          </p:cNvSpPr>
          <p:nvPr/>
        </p:nvSpPr>
        <p:spPr bwMode="auto">
          <a:xfrm>
            <a:off x="171450" y="5456238"/>
            <a:ext cx="9001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Ms. Liu: </a:t>
            </a:r>
            <a:r>
              <a:rPr lang="en-US" altLang="zh-CN" sz="2800" b="1">
                <a:latin typeface="Times New Roman" panose="02020603050405020304" pitchFamily="18" charset="0"/>
              </a:rPr>
              <a:t>Yes. I am going to take summer classes at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Beijing University. I want to keep learning.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4894263" y="3124200"/>
            <a:ext cx="4833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/>
            <a:r>
              <a:rPr lang="en-US" altLang="zh-CN" sz="3600" b="1">
                <a:latin typeface="Calibri" panose="020F0502020204030204" pitchFamily="34" charset="0"/>
              </a:rPr>
              <a:t> </a:t>
            </a:r>
            <a:endParaRPr lang="zh-CN" altLang="en-US" sz="3600" b="1">
              <a:latin typeface="Calibri" panose="020F0502020204030204" pitchFamily="34" charset="0"/>
            </a:endParaRPr>
          </a:p>
        </p:txBody>
      </p:sp>
      <p:pic>
        <p:nvPicPr>
          <p:cNvPr id="10" name="内容占位符 9" descr="u=3916873910,3890886599&amp;fm=23&amp;gp=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988" y="2449513"/>
            <a:ext cx="4486275" cy="3765550"/>
          </a:xfrm>
        </p:spPr>
      </p:pic>
      <p:grpSp>
        <p:nvGrpSpPr>
          <p:cNvPr id="14340" name="Group 11"/>
          <p:cNvGrpSpPr/>
          <p:nvPr/>
        </p:nvGrpSpPr>
        <p:grpSpPr bwMode="auto">
          <a:xfrm>
            <a:off x="6819900" y="465138"/>
            <a:ext cx="2130425" cy="2160587"/>
            <a:chOff x="1348" y="1008"/>
            <a:chExt cx="2060" cy="1439"/>
          </a:xfrm>
        </p:grpSpPr>
        <p:pic>
          <p:nvPicPr>
            <p:cNvPr id="2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76" y="1008"/>
              <a:ext cx="1584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Text Box 13"/>
            <p:cNvSpPr txBox="1">
              <a:spLocks noChangeArrowheads="1"/>
            </p:cNvSpPr>
            <p:nvPr/>
          </p:nvSpPr>
          <p:spPr bwMode="auto">
            <a:xfrm>
              <a:off x="1348" y="2058"/>
              <a:ext cx="206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CC00CC"/>
                  </a:solidFill>
                  <a:latin typeface="Times New Roman" panose="02020603050405020304" pitchFamily="18" charset="0"/>
                </a:rPr>
                <a:t>Wang Mei</a:t>
              </a:r>
            </a:p>
          </p:txBody>
        </p:sp>
      </p:grpSp>
      <p:sp>
        <p:nvSpPr>
          <p:cNvPr id="14341" name="文本框 2"/>
          <p:cNvSpPr txBox="1">
            <a:spLocks noChangeArrowheads="1"/>
          </p:cNvSpPr>
          <p:nvPr/>
        </p:nvSpPr>
        <p:spPr bwMode="auto">
          <a:xfrm>
            <a:off x="338138" y="563563"/>
            <a:ext cx="7870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solidFill>
                  <a:srgbClr val="FF0000"/>
                </a:solidFill>
              </a:rPr>
              <a:t>Read the dialogue and answer</a:t>
            </a:r>
          </a:p>
        </p:txBody>
      </p:sp>
      <p:sp>
        <p:nvSpPr>
          <p:cNvPr id="14342" name="文本框 1"/>
          <p:cNvSpPr txBox="1">
            <a:spLocks noChangeArrowheads="1"/>
          </p:cNvSpPr>
          <p:nvPr/>
        </p:nvSpPr>
        <p:spPr bwMode="auto">
          <a:xfrm>
            <a:off x="338138" y="1209675"/>
            <a:ext cx="6632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What is Wang Mei going to do for summer?</a:t>
            </a:r>
          </a:p>
        </p:txBody>
      </p:sp>
      <p:sp>
        <p:nvSpPr>
          <p:cNvPr id="14344" name="文本框 1"/>
          <p:cNvSpPr txBox="1">
            <a:spLocks noChangeArrowheads="1"/>
          </p:cNvSpPr>
          <p:nvPr/>
        </p:nvSpPr>
        <p:spPr bwMode="auto">
          <a:xfrm>
            <a:off x="4894263" y="2809875"/>
            <a:ext cx="44481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Calibri" panose="020F0502020204030204" pitchFamily="34" charset="0"/>
              </a:rPr>
              <a:t>She is going to volunteer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Calibri" panose="020F0502020204030204" pitchFamily="34" charset="0"/>
              </a:rPr>
              <a:t>at the library and read storybooks to young children.</a:t>
            </a:r>
            <a:endParaRPr lang="zh-CN" altLang="en-US" sz="32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xfrm>
            <a:off x="357188" y="4391025"/>
            <a:ext cx="3810000" cy="2205038"/>
          </a:xfrm>
        </p:spPr>
        <p:txBody>
          <a:bodyPr/>
          <a:lstStyle/>
          <a:p>
            <a:pPr eaLnBrk="1" hangingPunct="1"/>
            <a:r>
              <a:rPr lang="en-US" altLang="zh-CN" sz="3200" b="1" smtClean="0"/>
              <a:t> plan a trip to     </a:t>
            </a:r>
            <a:r>
              <a:rPr lang="en-US" altLang="zh-CN" sz="3200" b="1" smtClean="0">
                <a:solidFill>
                  <a:srgbClr val="FF0066"/>
                </a:solidFill>
                <a:hlinkClick r:id="rId2" action="ppaction://hlinksldjump"/>
              </a:rPr>
              <a:t>Germany</a:t>
            </a:r>
          </a:p>
        </p:txBody>
      </p:sp>
      <p:pic>
        <p:nvPicPr>
          <p:cNvPr id="4" name="Picture 2" descr="0008650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3525" y="1368425"/>
            <a:ext cx="5003800" cy="3644900"/>
          </a:xfrm>
        </p:spPr>
      </p:pic>
      <p:pic>
        <p:nvPicPr>
          <p:cNvPr id="6" name="图片 5" descr="u=2418767738,4012029344&amp;fm=21&amp;gp=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10200" y="3857625"/>
            <a:ext cx="3495675" cy="2738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9588" y="5395913"/>
            <a:ext cx="384968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3200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3200" b="1">
                <a:latin typeface="Calibri" panose="020F0502020204030204" pitchFamily="34" charset="0"/>
              </a:rPr>
              <a:t>take lots of pictures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  <p:grpSp>
        <p:nvGrpSpPr>
          <p:cNvPr id="15366" name="Group 11"/>
          <p:cNvGrpSpPr/>
          <p:nvPr/>
        </p:nvGrpSpPr>
        <p:grpSpPr bwMode="auto">
          <a:xfrm>
            <a:off x="5856288" y="515938"/>
            <a:ext cx="2763837" cy="2997200"/>
            <a:chOff x="1529" y="1110"/>
            <a:chExt cx="1632" cy="1722"/>
          </a:xfrm>
        </p:grpSpPr>
        <p:pic>
          <p:nvPicPr>
            <p:cNvPr id="15368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9" y="1110"/>
              <a:ext cx="1632" cy="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 Box 13"/>
            <p:cNvSpPr txBox="1">
              <a:spLocks noChangeArrowheads="1"/>
            </p:cNvSpPr>
            <p:nvPr/>
          </p:nvSpPr>
          <p:spPr bwMode="auto">
            <a:xfrm>
              <a:off x="1529" y="2461"/>
              <a:ext cx="16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 </a:t>
              </a:r>
              <a:r>
                <a:rPr lang="en-US" altLang="zh-CN" sz="3600" b="1">
                  <a:solidFill>
                    <a:srgbClr val="CC00CC"/>
                  </a:solidFill>
                  <a:latin typeface="Times New Roman" panose="02020603050405020304" pitchFamily="18" charset="0"/>
                </a:rPr>
                <a:t>Tao Xiaolin</a:t>
              </a:r>
            </a:p>
          </p:txBody>
        </p:sp>
      </p:grpSp>
      <p:sp>
        <p:nvSpPr>
          <p:cNvPr id="15367" name="文本框 2"/>
          <p:cNvSpPr txBox="1">
            <a:spLocks noChangeArrowheads="1"/>
          </p:cNvSpPr>
          <p:nvPr/>
        </p:nvSpPr>
        <p:spPr bwMode="auto">
          <a:xfrm>
            <a:off x="357188" y="754063"/>
            <a:ext cx="44211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What will Tao Xiaolin do?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963" y="5097463"/>
            <a:ext cx="46434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latin typeface="Calibri" panose="020F0502020204030204" pitchFamily="34" charset="0"/>
              </a:rPr>
              <a:t>take swimming </a:t>
            </a:r>
          </a:p>
          <a:p>
            <a:pPr algn="ctr" eaLnBrk="1" hangingPunct="1"/>
            <a:r>
              <a:rPr lang="en-US" altLang="zh-CN" sz="3200" b="1">
                <a:latin typeface="Calibri" panose="020F0502020204030204" pitchFamily="34" charset="0"/>
              </a:rPr>
              <a:t>lessons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  <p:pic>
        <p:nvPicPr>
          <p:cNvPr id="15" name="Picture 2" descr="779201006190855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3" y="1525588"/>
            <a:ext cx="3919537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本框 1"/>
          <p:cNvSpPr txBox="1">
            <a:spLocks noChangeArrowheads="1"/>
          </p:cNvSpPr>
          <p:nvPr/>
        </p:nvSpPr>
        <p:spPr bwMode="auto">
          <a:xfrm>
            <a:off x="442913" y="782638"/>
            <a:ext cx="3673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What will Li Lin do ?</a:t>
            </a:r>
          </a:p>
        </p:txBody>
      </p:sp>
      <p:pic>
        <p:nvPicPr>
          <p:cNvPr id="5" name="图片 4" descr="u=111942968,3149085422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2450" y="1525588"/>
            <a:ext cx="43180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586288" y="5097463"/>
            <a:ext cx="45005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Calibri" panose="020F0502020204030204" pitchFamily="34" charset="0"/>
              </a:rPr>
              <a:t>live with a family in </a:t>
            </a:r>
          </a:p>
          <a:p>
            <a:pPr eaLnBrk="1" hangingPunct="1"/>
            <a:r>
              <a:rPr lang="en-US" altLang="zh-CN" sz="3200" b="1">
                <a:latin typeface="Calibri" panose="020F0502020204030204" pitchFamily="34" charset="0"/>
              </a:rPr>
              <a:t>   the countryside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  <p:sp>
        <p:nvSpPr>
          <p:cNvPr id="16391" name="文本框 5"/>
          <p:cNvSpPr txBox="1">
            <a:spLocks noChangeArrowheads="1"/>
          </p:cNvSpPr>
          <p:nvPr/>
        </p:nvSpPr>
        <p:spPr bwMode="auto">
          <a:xfrm>
            <a:off x="4221163" y="782638"/>
            <a:ext cx="5230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sym typeface="宋体" panose="02010600030101010101" pitchFamily="2" charset="-122"/>
              </a:rPr>
              <a:t>What is Li Ming going to do?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9425" y="5256213"/>
            <a:ext cx="8397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Calibri" panose="020F0502020204030204" pitchFamily="34" charset="0"/>
              </a:rPr>
              <a:t>go back to school and take summer classes at </a:t>
            </a:r>
            <a:r>
              <a:rPr lang="en-US" altLang="zh-CN" sz="3200" b="1">
                <a:latin typeface="Calibri" panose="020F0502020204030204" pitchFamily="34" charset="0"/>
                <a:sym typeface="宋体" panose="02010600030101010101" pitchFamily="2" charset="-122"/>
              </a:rPr>
              <a:t>Beijing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University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  <p:pic>
        <p:nvPicPr>
          <p:cNvPr id="17411" name="图片 5" descr="QQ图片201609192304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7975" y="1217613"/>
            <a:ext cx="22193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7"/>
          <p:cNvSpPr txBox="1">
            <a:spLocks noChangeArrowheads="1"/>
          </p:cNvSpPr>
          <p:nvPr/>
        </p:nvSpPr>
        <p:spPr bwMode="auto">
          <a:xfrm>
            <a:off x="6657975" y="2754313"/>
            <a:ext cx="167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</a:rPr>
              <a:t>Ms. Liu</a:t>
            </a:r>
          </a:p>
        </p:txBody>
      </p:sp>
      <p:pic>
        <p:nvPicPr>
          <p:cNvPr id="17413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425" y="1298575"/>
            <a:ext cx="5945188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79425" y="612775"/>
            <a:ext cx="5713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How about Ms.Liu?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42900" y="1331913"/>
            <a:ext cx="8458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What are they going to do for the summer?  </a:t>
            </a: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Listen to 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dialogues and match the</a:t>
            </a: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pictures.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3733800" cy="644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</a:rPr>
              <a:t>Let’s Do It!</a:t>
            </a:r>
          </a:p>
        </p:txBody>
      </p:sp>
      <p:pic>
        <p:nvPicPr>
          <p:cNvPr id="3" name="L47-No.1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75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816225"/>
            <a:ext cx="807085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2276475" y="4354513"/>
            <a:ext cx="3549650" cy="97631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 flipH="1">
            <a:off x="1371600" y="4354513"/>
            <a:ext cx="2905125" cy="9032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 bwMode="auto">
          <a:xfrm>
            <a:off x="4276725" y="4354513"/>
            <a:ext cx="114300" cy="97631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 bwMode="auto">
          <a:xfrm flipH="1">
            <a:off x="3098800" y="4354513"/>
            <a:ext cx="3362325" cy="97631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>
            <a:off x="6461125" y="4354513"/>
            <a:ext cx="1211263" cy="97631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32" fill="hold" display="1">
                  <p:stCondLst>
                    <p:cond delay="indefinite"/>
                  </p:stCondLst>
                  <p:endCondLst>
                    <p:cond evt="onNext" delay="indefinite">
                      <p:tgtEl>
                        <p:sldTgt/>
                      </p:tgtEl>
                    </p:cond>
                    <p:cond evt="onPrev" delay="indefinite">
                      <p:tgtEl>
                        <p:sldTgt/>
                      </p:tgtEl>
                    </p:cond>
                    <p:cond evt="onStopAudio" delay="indefinite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34148" descr="QQ截图20160127160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2300"/>
            <a:ext cx="2087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34147" descr="QQ截图201601301109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8" y="1347788"/>
            <a:ext cx="86233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直接连接符 134149"/>
          <p:cNvSpPr>
            <a:spLocks noChangeShapeType="1"/>
          </p:cNvSpPr>
          <p:nvPr/>
        </p:nvSpPr>
        <p:spPr bwMode="auto">
          <a:xfrm>
            <a:off x="2484438" y="2787650"/>
            <a:ext cx="6119812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51" name="椭圆 134150"/>
          <p:cNvSpPr>
            <a:spLocks noChangeArrowheads="1"/>
          </p:cNvSpPr>
          <p:nvPr/>
        </p:nvSpPr>
        <p:spPr bwMode="auto">
          <a:xfrm>
            <a:off x="1330325" y="2355850"/>
            <a:ext cx="865188" cy="431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4152" name="椭圆 134151"/>
          <p:cNvSpPr>
            <a:spLocks noChangeArrowheads="1"/>
          </p:cNvSpPr>
          <p:nvPr/>
        </p:nvSpPr>
        <p:spPr bwMode="auto">
          <a:xfrm>
            <a:off x="755650" y="3729038"/>
            <a:ext cx="1439863" cy="431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4153" name="椭圆 134152"/>
          <p:cNvSpPr>
            <a:spLocks noChangeArrowheads="1"/>
          </p:cNvSpPr>
          <p:nvPr/>
        </p:nvSpPr>
        <p:spPr bwMode="auto">
          <a:xfrm>
            <a:off x="755650" y="5092700"/>
            <a:ext cx="1439863" cy="431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4154" name="直接连接符 134153"/>
          <p:cNvSpPr>
            <a:spLocks noChangeShapeType="1"/>
          </p:cNvSpPr>
          <p:nvPr/>
        </p:nvSpPr>
        <p:spPr bwMode="auto">
          <a:xfrm>
            <a:off x="2411413" y="4160838"/>
            <a:ext cx="63373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55" name="直接连接符 134154"/>
          <p:cNvSpPr>
            <a:spLocks noChangeShapeType="1"/>
          </p:cNvSpPr>
          <p:nvPr/>
        </p:nvSpPr>
        <p:spPr bwMode="auto">
          <a:xfrm>
            <a:off x="2411413" y="4516438"/>
            <a:ext cx="2592387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56" name="直接连接符 134155"/>
          <p:cNvSpPr>
            <a:spLocks noChangeShapeType="1"/>
          </p:cNvSpPr>
          <p:nvPr/>
        </p:nvSpPr>
        <p:spPr bwMode="auto">
          <a:xfrm>
            <a:off x="3059113" y="5451475"/>
            <a:ext cx="4968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57" name="直接连接符 134156"/>
          <p:cNvSpPr>
            <a:spLocks noChangeShapeType="1"/>
          </p:cNvSpPr>
          <p:nvPr/>
        </p:nvSpPr>
        <p:spPr bwMode="auto">
          <a:xfrm>
            <a:off x="2411413" y="5884863"/>
            <a:ext cx="54006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58" name="直接连接符 134157"/>
          <p:cNvSpPr>
            <a:spLocks noChangeShapeType="1"/>
          </p:cNvSpPr>
          <p:nvPr/>
        </p:nvSpPr>
        <p:spPr bwMode="auto">
          <a:xfrm>
            <a:off x="2411413" y="6388100"/>
            <a:ext cx="93662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animBg="1"/>
      <p:bldP spid="134154" grpId="0" animBg="1"/>
      <p:bldP spid="134155" grpId="0" animBg="1"/>
      <p:bldP spid="134156" grpId="0" animBg="1"/>
      <p:bldP spid="134157" grpId="0" animBg="1"/>
      <p:bldP spid="1341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19113" y="795338"/>
            <a:ext cx="8956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Read the lesson and fill in the blanks.</a:t>
            </a:r>
          </a:p>
        </p:txBody>
      </p:sp>
      <p:sp>
        <p:nvSpPr>
          <p:cNvPr id="20483" name="文本框 3"/>
          <p:cNvSpPr txBox="1">
            <a:spLocks noChangeArrowheads="1"/>
          </p:cNvSpPr>
          <p:nvPr/>
        </p:nvSpPr>
        <p:spPr bwMode="auto">
          <a:xfrm>
            <a:off x="481013" y="1423988"/>
            <a:ext cx="8104187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The students are talking about their _____ for the summer. They are excited. Wang Mei is planning to work at the _______. She will _________ there for four weeks. She is going to read ___________ to young children. Tao Xiaolin is going to ________ with his _______. He will take many photos. Li Lin is going to take swimming lessons. She will go swimming ______ times a week. Li Ming is going to stay with a family in the ___________. Ms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</a:rPr>
              <a:t> Liu is going to take summer classes at Beijing __________. </a:t>
            </a:r>
          </a:p>
        </p:txBody>
      </p:sp>
      <p:sp>
        <p:nvSpPr>
          <p:cNvPr id="57349" name="文本框 57348"/>
          <p:cNvSpPr txBox="1">
            <a:spLocks noChangeArrowheads="1"/>
          </p:cNvSpPr>
          <p:nvPr/>
        </p:nvSpPr>
        <p:spPr bwMode="auto">
          <a:xfrm>
            <a:off x="6024563" y="1423988"/>
            <a:ext cx="1752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 plans</a:t>
            </a:r>
          </a:p>
        </p:txBody>
      </p:sp>
      <p:sp>
        <p:nvSpPr>
          <p:cNvPr id="57350" name="文本框 57349"/>
          <p:cNvSpPr txBox="1">
            <a:spLocks noChangeArrowheads="1"/>
          </p:cNvSpPr>
          <p:nvPr/>
        </p:nvSpPr>
        <p:spPr bwMode="auto">
          <a:xfrm>
            <a:off x="2284413" y="2411413"/>
            <a:ext cx="1752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 library</a:t>
            </a:r>
          </a:p>
        </p:txBody>
      </p:sp>
      <p:sp>
        <p:nvSpPr>
          <p:cNvPr id="57351" name="文本框 57350"/>
          <p:cNvSpPr txBox="1">
            <a:spLocks noChangeArrowheads="1"/>
          </p:cNvSpPr>
          <p:nvPr/>
        </p:nvSpPr>
        <p:spPr bwMode="auto">
          <a:xfrm>
            <a:off x="4957763" y="2411413"/>
            <a:ext cx="281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 volunteer</a:t>
            </a:r>
          </a:p>
        </p:txBody>
      </p:sp>
      <p:sp>
        <p:nvSpPr>
          <p:cNvPr id="57352" name="文本框 57351"/>
          <p:cNvSpPr txBox="1">
            <a:spLocks noChangeArrowheads="1"/>
          </p:cNvSpPr>
          <p:nvPr/>
        </p:nvSpPr>
        <p:spPr bwMode="auto">
          <a:xfrm>
            <a:off x="5524500" y="2911475"/>
            <a:ext cx="2754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storybooks</a:t>
            </a:r>
          </a:p>
        </p:txBody>
      </p:sp>
      <p:sp>
        <p:nvSpPr>
          <p:cNvPr id="57353" name="文本框 57352"/>
          <p:cNvSpPr txBox="1">
            <a:spLocks noChangeArrowheads="1"/>
          </p:cNvSpPr>
          <p:nvPr/>
        </p:nvSpPr>
        <p:spPr bwMode="auto">
          <a:xfrm>
            <a:off x="6367463" y="3333750"/>
            <a:ext cx="2514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 Germany</a:t>
            </a:r>
          </a:p>
        </p:txBody>
      </p:sp>
      <p:sp>
        <p:nvSpPr>
          <p:cNvPr id="57354" name="文本框 57353"/>
          <p:cNvSpPr txBox="1">
            <a:spLocks noChangeArrowheads="1"/>
          </p:cNvSpPr>
          <p:nvPr/>
        </p:nvSpPr>
        <p:spPr bwMode="auto">
          <a:xfrm>
            <a:off x="1717675" y="3833813"/>
            <a:ext cx="2514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 parents</a:t>
            </a:r>
          </a:p>
        </p:txBody>
      </p:sp>
      <p:sp>
        <p:nvSpPr>
          <p:cNvPr id="57355" name="文本框 57354"/>
          <p:cNvSpPr txBox="1">
            <a:spLocks noChangeArrowheads="1"/>
          </p:cNvSpPr>
          <p:nvPr/>
        </p:nvSpPr>
        <p:spPr bwMode="auto">
          <a:xfrm>
            <a:off x="2189163" y="4743450"/>
            <a:ext cx="2133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three</a:t>
            </a:r>
          </a:p>
        </p:txBody>
      </p:sp>
      <p:sp>
        <p:nvSpPr>
          <p:cNvPr id="57356" name="文本框 57355"/>
          <p:cNvSpPr txBox="1">
            <a:spLocks noChangeArrowheads="1"/>
          </p:cNvSpPr>
          <p:nvPr/>
        </p:nvSpPr>
        <p:spPr bwMode="auto">
          <a:xfrm>
            <a:off x="4322763" y="5243513"/>
            <a:ext cx="22463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countryside</a:t>
            </a:r>
          </a:p>
        </p:txBody>
      </p:sp>
      <p:sp>
        <p:nvSpPr>
          <p:cNvPr id="57357" name="文本框 57356"/>
          <p:cNvSpPr txBox="1">
            <a:spLocks noChangeArrowheads="1"/>
          </p:cNvSpPr>
          <p:nvPr/>
        </p:nvSpPr>
        <p:spPr bwMode="auto">
          <a:xfrm>
            <a:off x="6561138" y="5745163"/>
            <a:ext cx="3352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University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/>
      <p:bldP spid="57351" grpId="0"/>
      <p:bldP spid="57352" grpId="0"/>
      <p:bldP spid="57353" grpId="0"/>
      <p:bldP spid="57354" grpId="0"/>
      <p:bldP spid="57355" grpId="0"/>
      <p:bldP spid="57356" grpId="0"/>
      <p:bldP spid="573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23"/>
          <p:cNvSpPr txBox="1">
            <a:spLocks noChangeArrowheads="1"/>
          </p:cNvSpPr>
          <p:nvPr/>
        </p:nvSpPr>
        <p:spPr bwMode="auto">
          <a:xfrm>
            <a:off x="334963" y="1724025"/>
            <a:ext cx="85296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4. Work in groups. What activities can you do  </a:t>
            </a:r>
          </a:p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during the summer? Talk about it and fill in  </a:t>
            </a:r>
          </a:p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the mind map.</a:t>
            </a:r>
          </a:p>
        </p:txBody>
      </p:sp>
      <p:sp>
        <p:nvSpPr>
          <p:cNvPr id="21507" name="Rectangle 2"/>
          <p:cNvSpPr>
            <a:spLocks noChangeArrowheads="1" noChangeShapeType="1" noTextEdit="1"/>
          </p:cNvSpPr>
          <p:nvPr/>
        </p:nvSpPr>
        <p:spPr bwMode="auto">
          <a:xfrm>
            <a:off x="2154238" y="622300"/>
            <a:ext cx="4892675" cy="12192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14287"/>
              </a:avLst>
            </a:prstTxWarp>
          </a:bodyPr>
          <a:lstStyle/>
          <a:p>
            <a:pPr algn="ctr"/>
            <a:r>
              <a:rPr lang="en-US" altLang="zh-CN" sz="6600" b="1" kern="10" spc="-660">
                <a:ln w="12700">
                  <a:solidFill>
                    <a:srgbClr val="000099"/>
                  </a:solidFill>
                  <a:rou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Work in groups</a:t>
            </a:r>
            <a:endParaRPr lang="zh-CN" altLang="en-US" sz="6600" b="1" kern="10" spc="-660">
              <a:ln w="12700">
                <a:solidFill>
                  <a:srgbClr val="000099"/>
                </a:solidFill>
                <a:round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21508" name="椭圆 58372"/>
          <p:cNvSpPr>
            <a:spLocks noChangeArrowheads="1"/>
          </p:cNvSpPr>
          <p:nvPr/>
        </p:nvSpPr>
        <p:spPr bwMode="auto">
          <a:xfrm>
            <a:off x="334963" y="3292475"/>
            <a:ext cx="2117725" cy="1046163"/>
          </a:xfrm>
          <a:prstGeom prst="ellipse">
            <a:avLst/>
          </a:prstGeom>
          <a:solidFill>
            <a:srgbClr val="B9CDE5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1509" name="直接连接符 58374"/>
          <p:cNvSpPr>
            <a:spLocks noChangeShapeType="1"/>
          </p:cNvSpPr>
          <p:nvPr/>
        </p:nvSpPr>
        <p:spPr bwMode="auto">
          <a:xfrm flipV="1">
            <a:off x="4673600" y="4038600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椭圆 58375"/>
          <p:cNvSpPr>
            <a:spLocks noChangeArrowheads="1"/>
          </p:cNvSpPr>
          <p:nvPr/>
        </p:nvSpPr>
        <p:spPr bwMode="auto">
          <a:xfrm>
            <a:off x="3265488" y="2819400"/>
            <a:ext cx="3009900" cy="1219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1511" name="文本框 58386"/>
          <p:cNvSpPr txBox="1">
            <a:spLocks noChangeArrowheads="1"/>
          </p:cNvSpPr>
          <p:nvPr/>
        </p:nvSpPr>
        <p:spPr bwMode="auto">
          <a:xfrm>
            <a:off x="3363913" y="2989263"/>
            <a:ext cx="281463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volunteer at the library</a:t>
            </a:r>
          </a:p>
        </p:txBody>
      </p:sp>
      <p:sp>
        <p:nvSpPr>
          <p:cNvPr id="21512" name="直接连接符 58381"/>
          <p:cNvSpPr>
            <a:spLocks noChangeShapeType="1"/>
          </p:cNvSpPr>
          <p:nvPr/>
        </p:nvSpPr>
        <p:spPr bwMode="auto">
          <a:xfrm flipV="1">
            <a:off x="5889625" y="3595688"/>
            <a:ext cx="1285875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直接连接符 58382"/>
          <p:cNvSpPr>
            <a:spLocks noChangeShapeType="1"/>
          </p:cNvSpPr>
          <p:nvPr/>
        </p:nvSpPr>
        <p:spPr bwMode="auto">
          <a:xfrm flipH="1" flipV="1">
            <a:off x="6153150" y="5024438"/>
            <a:ext cx="966788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直接连接符 58383"/>
          <p:cNvSpPr>
            <a:spLocks noChangeShapeType="1"/>
          </p:cNvSpPr>
          <p:nvPr/>
        </p:nvSpPr>
        <p:spPr bwMode="auto">
          <a:xfrm flipV="1">
            <a:off x="4770438" y="54054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直接连接符 58384"/>
          <p:cNvSpPr>
            <a:spLocks noChangeShapeType="1"/>
          </p:cNvSpPr>
          <p:nvPr/>
        </p:nvSpPr>
        <p:spPr bwMode="auto">
          <a:xfrm flipH="1" flipV="1">
            <a:off x="2378075" y="3722688"/>
            <a:ext cx="133350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直接连接符 58385"/>
          <p:cNvSpPr>
            <a:spLocks noChangeShapeType="1"/>
          </p:cNvSpPr>
          <p:nvPr/>
        </p:nvSpPr>
        <p:spPr bwMode="auto">
          <a:xfrm flipH="1">
            <a:off x="2452688" y="4999038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58371"/>
          <p:cNvGrpSpPr/>
          <p:nvPr/>
        </p:nvGrpSpPr>
        <p:grpSpPr>
          <a:xfrm>
            <a:off x="3363340" y="4187191"/>
            <a:ext cx="2814637" cy="1371600"/>
            <a:chOff x="1797" y="2333"/>
            <a:chExt cx="2064" cy="86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椭圆 58372"/>
            <p:cNvSpPr/>
            <p:nvPr/>
          </p:nvSpPr>
          <p:spPr>
            <a:xfrm>
              <a:off x="1797" y="2333"/>
              <a:ext cx="2064" cy="864"/>
            </a:xfrm>
            <a:prstGeom prst="ellipse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 sz="2800" b="1" noProof="1">
                <a:latin typeface="Times New Roman" panose="02020603050405020304" pitchFamily="18" charset="0"/>
              </a:endParaRPr>
            </a:p>
          </p:txBody>
        </p:sp>
        <p:sp>
          <p:nvSpPr>
            <p:cNvPr id="5" name="文本框 58373"/>
            <p:cNvSpPr txBox="1"/>
            <p:nvPr/>
          </p:nvSpPr>
          <p:spPr>
            <a:xfrm>
              <a:off x="2114" y="2505"/>
              <a:ext cx="1536" cy="519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  <a:defRPr/>
              </a:pPr>
              <a:r>
                <a:rPr lang="en-US" altLang="zh-CN" sz="2800" b="1" noProof="1">
                  <a:latin typeface="Times New Roman" panose="02020603050405020304" pitchFamily="18" charset="0"/>
                </a:rPr>
                <a:t> Summer </a:t>
              </a:r>
            </a:p>
            <a:p>
              <a:pPr eaLnBrk="0" hangingPunct="0">
                <a:lnSpc>
                  <a:spcPct val="85000"/>
                </a:lnSpc>
                <a:defRPr/>
              </a:pPr>
              <a:r>
                <a:rPr lang="en-US" altLang="zh-CN" sz="2800" b="1" noProof="1">
                  <a:latin typeface="Times New Roman" panose="02020603050405020304" pitchFamily="18" charset="0"/>
                </a:rPr>
                <a:t>Activities</a:t>
              </a:r>
            </a:p>
          </p:txBody>
        </p:sp>
      </p:grpSp>
      <p:sp>
        <p:nvSpPr>
          <p:cNvPr id="21518" name="椭圆 58372"/>
          <p:cNvSpPr>
            <a:spLocks noChangeArrowheads="1"/>
          </p:cNvSpPr>
          <p:nvPr/>
        </p:nvSpPr>
        <p:spPr bwMode="auto">
          <a:xfrm>
            <a:off x="334963" y="4765675"/>
            <a:ext cx="2117725" cy="1046163"/>
          </a:xfrm>
          <a:prstGeom prst="ellipse">
            <a:avLst/>
          </a:prstGeom>
          <a:solidFill>
            <a:srgbClr val="B9CDE5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1519" name="椭圆 58372"/>
          <p:cNvSpPr>
            <a:spLocks noChangeArrowheads="1"/>
          </p:cNvSpPr>
          <p:nvPr/>
        </p:nvSpPr>
        <p:spPr bwMode="auto">
          <a:xfrm>
            <a:off x="6819900" y="3106738"/>
            <a:ext cx="2117725" cy="1046162"/>
          </a:xfrm>
          <a:prstGeom prst="ellipse">
            <a:avLst/>
          </a:prstGeom>
          <a:solidFill>
            <a:srgbClr val="B9CDE5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1520" name="椭圆 58372"/>
          <p:cNvSpPr>
            <a:spLocks noChangeArrowheads="1"/>
          </p:cNvSpPr>
          <p:nvPr/>
        </p:nvSpPr>
        <p:spPr bwMode="auto">
          <a:xfrm>
            <a:off x="6819900" y="4511675"/>
            <a:ext cx="2117725" cy="1047750"/>
          </a:xfrm>
          <a:prstGeom prst="ellipse">
            <a:avLst/>
          </a:prstGeom>
          <a:solidFill>
            <a:srgbClr val="B9CDE5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1521" name="椭圆 58372"/>
          <p:cNvSpPr>
            <a:spLocks noChangeArrowheads="1"/>
          </p:cNvSpPr>
          <p:nvPr/>
        </p:nvSpPr>
        <p:spPr bwMode="auto">
          <a:xfrm>
            <a:off x="3711575" y="5670550"/>
            <a:ext cx="2117725" cy="1047750"/>
          </a:xfrm>
          <a:prstGeom prst="ellipse">
            <a:avLst/>
          </a:prstGeom>
          <a:solidFill>
            <a:srgbClr val="B9CDE5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23125" y="457200"/>
            <a:ext cx="1616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76" y="764704"/>
            <a:ext cx="5508612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Learning targets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495300" y="1658938"/>
            <a:ext cx="78708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Key words &amp; phrases: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Germany, university, </a:t>
            </a:r>
            <a:r>
              <a:rPr lang="en-US" altLang="zh-CN" sz="2800" b="1" dirty="0">
                <a:latin typeface="Times New Roman" panose="02020603050405020304" pitchFamily="18" charset="0"/>
              </a:rPr>
              <a:t>summer plans, go back to...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Key sentences: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1. I will volunteer there for four weeks.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2. </a:t>
            </a:r>
            <a:r>
              <a:rPr lang="en-US" altLang="zh-CN" sz="2800" b="1" dirty="0">
                <a:latin typeface="Times New Roman" panose="02020603050405020304" pitchFamily="18" charset="0"/>
              </a:rPr>
              <a:t>My parents and I are planning a trip to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Germany this summer.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3. I want to keep learning.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4. Ms. Liu never wants to stop learning.</a:t>
            </a:r>
          </a:p>
          <a:p>
            <a:pPr eaLnBrk="1" hangingPunct="1"/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58371"/>
          <p:cNvGrpSpPr/>
          <p:nvPr/>
        </p:nvGrpSpPr>
        <p:grpSpPr bwMode="auto">
          <a:xfrm>
            <a:off x="3063875" y="2643188"/>
            <a:ext cx="2814638" cy="1371600"/>
            <a:chOff x="1776" y="2208"/>
            <a:chExt cx="2064" cy="864"/>
          </a:xfrm>
        </p:grpSpPr>
        <p:sp>
          <p:nvSpPr>
            <p:cNvPr id="22549" name="椭圆 58372"/>
            <p:cNvSpPr>
              <a:spLocks noChangeArrowheads="1"/>
            </p:cNvSpPr>
            <p:nvPr/>
          </p:nvSpPr>
          <p:spPr bwMode="auto">
            <a:xfrm>
              <a:off x="1776" y="2208"/>
              <a:ext cx="2064" cy="864"/>
            </a:xfrm>
            <a:prstGeom prst="ellipse">
              <a:avLst/>
            </a:prstGeom>
            <a:solidFill>
              <a:srgbClr val="00FF00">
                <a:alpha val="29019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2550" name="文本框 58373"/>
            <p:cNvSpPr txBox="1">
              <a:spLocks noChangeArrowheads="1"/>
            </p:cNvSpPr>
            <p:nvPr/>
          </p:nvSpPr>
          <p:spPr bwMode="auto">
            <a:xfrm>
              <a:off x="2160" y="2400"/>
              <a:ext cx="153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zh-CN" sz="2800" b="1">
                  <a:latin typeface="Times New Roman" panose="02020603050405020304" pitchFamily="18" charset="0"/>
                </a:rPr>
                <a:t> Summer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zh-CN" sz="2800" b="1">
                  <a:latin typeface="Times New Roman" panose="02020603050405020304" pitchFamily="18" charset="0"/>
                </a:rPr>
                <a:t>Activities</a:t>
              </a:r>
            </a:p>
          </p:txBody>
        </p:sp>
      </p:grpSp>
      <p:sp>
        <p:nvSpPr>
          <p:cNvPr id="22531" name="直接连接符 58374"/>
          <p:cNvSpPr>
            <a:spLocks noChangeShapeType="1"/>
          </p:cNvSpPr>
          <p:nvPr/>
        </p:nvSpPr>
        <p:spPr bwMode="auto">
          <a:xfrm flipV="1">
            <a:off x="4572000" y="19589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椭圆 58375"/>
          <p:cNvSpPr>
            <a:spLocks noChangeArrowheads="1"/>
          </p:cNvSpPr>
          <p:nvPr/>
        </p:nvSpPr>
        <p:spPr bwMode="auto">
          <a:xfrm>
            <a:off x="3011488" y="663575"/>
            <a:ext cx="3009900" cy="1219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2533" name="椭圆 58376"/>
          <p:cNvSpPr>
            <a:spLocks noChangeArrowheads="1"/>
          </p:cNvSpPr>
          <p:nvPr/>
        </p:nvSpPr>
        <p:spPr bwMode="auto">
          <a:xfrm>
            <a:off x="5995988" y="1730375"/>
            <a:ext cx="2840037" cy="1066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2534" name="椭圆 58377"/>
          <p:cNvSpPr>
            <a:spLocks noChangeArrowheads="1"/>
          </p:cNvSpPr>
          <p:nvPr/>
        </p:nvSpPr>
        <p:spPr bwMode="auto">
          <a:xfrm>
            <a:off x="6096000" y="3240088"/>
            <a:ext cx="2773363" cy="2484437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2535" name="椭圆 58378"/>
          <p:cNvSpPr>
            <a:spLocks noChangeArrowheads="1"/>
          </p:cNvSpPr>
          <p:nvPr/>
        </p:nvSpPr>
        <p:spPr bwMode="auto">
          <a:xfrm>
            <a:off x="2819400" y="4700588"/>
            <a:ext cx="3276600" cy="1066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2536" name="椭圆 58379"/>
          <p:cNvSpPr>
            <a:spLocks noChangeArrowheads="1"/>
          </p:cNvSpPr>
          <p:nvPr/>
        </p:nvSpPr>
        <p:spPr bwMode="auto">
          <a:xfrm>
            <a:off x="158750" y="3559175"/>
            <a:ext cx="2486025" cy="2057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2537" name="椭圆 58380"/>
          <p:cNvSpPr>
            <a:spLocks noChangeArrowheads="1"/>
          </p:cNvSpPr>
          <p:nvPr/>
        </p:nvSpPr>
        <p:spPr bwMode="auto">
          <a:xfrm>
            <a:off x="184150" y="1654175"/>
            <a:ext cx="2879725" cy="1219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2538" name="直接连接符 58381"/>
          <p:cNvSpPr>
            <a:spLocks noChangeShapeType="1"/>
          </p:cNvSpPr>
          <p:nvPr/>
        </p:nvSpPr>
        <p:spPr bwMode="auto">
          <a:xfrm flipV="1">
            <a:off x="5584825" y="2493963"/>
            <a:ext cx="511175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直接连接符 58382"/>
          <p:cNvSpPr>
            <a:spLocks noChangeShapeType="1"/>
          </p:cNvSpPr>
          <p:nvPr/>
        </p:nvSpPr>
        <p:spPr bwMode="auto">
          <a:xfrm flipH="1" flipV="1">
            <a:off x="5584825" y="3711575"/>
            <a:ext cx="663575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直接连接符 58383"/>
          <p:cNvSpPr>
            <a:spLocks noChangeShapeType="1"/>
          </p:cNvSpPr>
          <p:nvPr/>
        </p:nvSpPr>
        <p:spPr bwMode="auto">
          <a:xfrm flipV="1">
            <a:off x="4572000" y="40147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直接连接符 58384"/>
          <p:cNvSpPr>
            <a:spLocks noChangeShapeType="1"/>
          </p:cNvSpPr>
          <p:nvPr/>
        </p:nvSpPr>
        <p:spPr bwMode="auto">
          <a:xfrm flipH="1" flipV="1">
            <a:off x="3049588" y="2493963"/>
            <a:ext cx="365125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2" name="直接连接符 58385"/>
          <p:cNvSpPr>
            <a:spLocks noChangeShapeType="1"/>
          </p:cNvSpPr>
          <p:nvPr/>
        </p:nvSpPr>
        <p:spPr bwMode="auto">
          <a:xfrm flipH="1">
            <a:off x="2606675" y="3711575"/>
            <a:ext cx="595313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3" name="文本框 58386"/>
          <p:cNvSpPr txBox="1">
            <a:spLocks noChangeArrowheads="1"/>
          </p:cNvSpPr>
          <p:nvPr/>
        </p:nvSpPr>
        <p:spPr bwMode="auto">
          <a:xfrm>
            <a:off x="3163888" y="820738"/>
            <a:ext cx="281463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volunteer at the library</a:t>
            </a:r>
          </a:p>
        </p:txBody>
      </p:sp>
      <p:sp>
        <p:nvSpPr>
          <p:cNvPr id="58388" name="文本框 58387"/>
          <p:cNvSpPr txBox="1">
            <a:spLocks noChangeArrowheads="1"/>
          </p:cNvSpPr>
          <p:nvPr/>
        </p:nvSpPr>
        <p:spPr bwMode="auto">
          <a:xfrm>
            <a:off x="6067425" y="1897063"/>
            <a:ext cx="27749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plan a trip</a:t>
            </a:r>
          </a:p>
        </p:txBody>
      </p:sp>
      <p:sp>
        <p:nvSpPr>
          <p:cNvPr id="58389" name="文本框 58388"/>
          <p:cNvSpPr txBox="1">
            <a:spLocks noChangeArrowheads="1"/>
          </p:cNvSpPr>
          <p:nvPr/>
        </p:nvSpPr>
        <p:spPr bwMode="auto">
          <a:xfrm>
            <a:off x="6159500" y="3705225"/>
            <a:ext cx="27098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play baseball/  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basketball/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tennis/football/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volleyball</a:t>
            </a:r>
          </a:p>
        </p:txBody>
      </p:sp>
      <p:sp>
        <p:nvSpPr>
          <p:cNvPr id="58390" name="文本框 58389"/>
          <p:cNvSpPr txBox="1">
            <a:spLocks noChangeArrowheads="1"/>
          </p:cNvSpPr>
          <p:nvPr/>
        </p:nvSpPr>
        <p:spPr bwMode="auto">
          <a:xfrm>
            <a:off x="3011488" y="4851400"/>
            <a:ext cx="27114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take swimming lessons</a:t>
            </a:r>
          </a:p>
        </p:txBody>
      </p:sp>
      <p:sp>
        <p:nvSpPr>
          <p:cNvPr id="58391" name="文本框 58390"/>
          <p:cNvSpPr txBox="1">
            <a:spLocks noChangeArrowheads="1"/>
          </p:cNvSpPr>
          <p:nvPr/>
        </p:nvSpPr>
        <p:spPr bwMode="auto">
          <a:xfrm>
            <a:off x="177800" y="3803650"/>
            <a:ext cx="24288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live with a family in the countryside</a:t>
            </a:r>
          </a:p>
        </p:txBody>
      </p:sp>
      <p:sp>
        <p:nvSpPr>
          <p:cNvPr id="58392" name="文本框 58391"/>
          <p:cNvSpPr txBox="1">
            <a:spLocks noChangeArrowheads="1"/>
          </p:cNvSpPr>
          <p:nvPr/>
        </p:nvSpPr>
        <p:spPr bwMode="auto">
          <a:xfrm>
            <a:off x="177800" y="1809750"/>
            <a:ext cx="28146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take summer classes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/>
      <p:bldP spid="58389" grpId="0"/>
      <p:bldP spid="58390" grpId="0"/>
      <p:bldP spid="58391" grpId="0"/>
      <p:bldP spid="583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 noChangeArrowheads="1"/>
          </p:cNvSpPr>
          <p:nvPr>
            <p:ph type="title"/>
          </p:nvPr>
        </p:nvSpPr>
        <p:spPr>
          <a:xfrm>
            <a:off x="568325" y="1206500"/>
            <a:ext cx="8007350" cy="1514475"/>
          </a:xfrm>
        </p:spPr>
        <p:txBody>
          <a:bodyPr anchor="b"/>
          <a:lstStyle/>
          <a:p>
            <a:pPr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Summer holiday is coming, I make a great plan.</a:t>
            </a:r>
            <a:b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You can use ... is going to... /... will ... /... wants to... / ...plans to...</a:t>
            </a:r>
          </a:p>
        </p:txBody>
      </p:sp>
      <p:sp>
        <p:nvSpPr>
          <p:cNvPr id="23555" name="文本框 3"/>
          <p:cNvSpPr txBox="1">
            <a:spLocks noChangeArrowheads="1"/>
          </p:cNvSpPr>
          <p:nvPr/>
        </p:nvSpPr>
        <p:spPr bwMode="auto">
          <a:xfrm>
            <a:off x="477838" y="614363"/>
            <a:ext cx="4908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i="1">
                <a:solidFill>
                  <a:srgbClr val="C00000"/>
                </a:solidFill>
              </a:rPr>
              <a:t>Writing time! </a:t>
            </a:r>
          </a:p>
        </p:txBody>
      </p:sp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568325" y="2919413"/>
            <a:ext cx="8061325" cy="3322637"/>
          </a:xfrm>
          <a:prstGeom prst="rect">
            <a:avLst/>
          </a:prstGeom>
          <a:noFill/>
          <a:ln w="28575" cmpd="thickThin">
            <a:solidFill>
              <a:schemeClr val="tx1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B050"/>
                </a:solidFill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</a:rPr>
              <a:t>  My summer  plans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The summer holiday is coming.  _____________   _________________________________________.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I am sure I will have a wonderful holiday this summer. I  can't wait for my holiday!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5"/>
          <p:cNvSpPr txBox="1">
            <a:spLocks noChangeArrowheads="1"/>
          </p:cNvSpPr>
          <p:nvPr/>
        </p:nvSpPr>
        <p:spPr bwMode="auto">
          <a:xfrm>
            <a:off x="279400" y="1076325"/>
            <a:ext cx="858678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My summer plans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/>
              <a:t>      </a:t>
            </a:r>
            <a:r>
              <a:rPr lang="en-US" altLang="zh-CN" sz="2800" b="1">
                <a:latin typeface="Times New Roman" panose="02020603050405020304" pitchFamily="18" charset="0"/>
              </a:rPr>
              <a:t>The summer holiday is coming. I want to go on a trip to Beijing. Beijing is the capital city of China. It’s a great and beautiful city. I will go there by train. I will visit Tian’anmen Square and the Great Wall. I’m going to the Tian’anmen </a:t>
            </a:r>
            <a:r>
              <a:rPr lang="en-US" altLang="zh-CN" sz="2800" b="1">
                <a:latin typeface="Times New Roman" panose="02020603050405020304" pitchFamily="18" charset="0"/>
                <a:sym typeface="宋体" panose="02010600030101010101" pitchFamily="2" charset="-122"/>
              </a:rPr>
              <a:t>S</a:t>
            </a:r>
            <a:r>
              <a:rPr lang="en-US" altLang="zh-CN" sz="2800" b="1">
                <a:latin typeface="Times New Roman" panose="02020603050405020304" pitchFamily="18" charset="0"/>
              </a:rPr>
              <a:t>quare to watch the rising of the national flag. I will take a lot of photos on the Great Wall. I’m sure I will have a great summer holiday.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23850" y="631825"/>
            <a:ext cx="5113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One possible version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2725" y="1276350"/>
            <a:ext cx="87185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will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volunteer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there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four weeks.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volunteer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作动词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意为“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自愿帮助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”。volunteer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do意为“自愿做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”。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【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拓展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】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volunteer </a:t>
            </a:r>
            <a:r>
              <a:rPr lang="en-US" altLang="zh-C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n．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志愿者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例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：There were many volunteers in our city.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我们市内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有许多志愿者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(2)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for后接一段时间，表示动作的持续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例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：He lived in Spain for a long time.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他在西班牙生活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了很长一段时间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759585" y="603885"/>
            <a:ext cx="5562600" cy="769437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Language points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230188" y="579438"/>
            <a:ext cx="8685212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</a:rPr>
              <a:t>My parents and I are planning a trip to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Germany</a:t>
            </a:r>
            <a:r>
              <a:rPr lang="zh-CN" altLang="en-US" sz="2800" b="1" dirty="0">
                <a:latin typeface="Times New Roman" panose="02020603050405020304" pitchFamily="18" charset="0"/>
              </a:rPr>
              <a:t> this  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    summer.　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Germany</a:t>
            </a:r>
            <a:r>
              <a:rPr lang="zh-CN" altLang="en-US" sz="2800" b="1" dirty="0">
                <a:latin typeface="Times New Roman" panose="02020603050405020304" pitchFamily="18" charset="0"/>
              </a:rPr>
              <a:t>作名词，意为“德国”。它是国家名，是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专有名词，首字母须大写。其名词与形容词形式均为German。当German作名词时意为“德语，德国人”；当其作形容词时意为“德国(人)的；德语的”。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例：German</a:t>
            </a:r>
            <a:r>
              <a:rPr lang="en-US" altLang="zh-CN" sz="2800" b="1" dirty="0">
                <a:latin typeface="Times New Roman" panose="02020603050405020304" pitchFamily="18" charset="0"/>
              </a:rPr>
              <a:t>y </a:t>
            </a:r>
            <a:r>
              <a:rPr lang="zh-CN" altLang="en-US" sz="2800" b="1" dirty="0">
                <a:latin typeface="Times New Roman" panose="02020603050405020304" pitchFamily="18" charset="0"/>
              </a:rPr>
              <a:t>is a country in central-western Europe.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德国是一个位于欧洲中西部的国家。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How many Germans</a:t>
            </a:r>
            <a:r>
              <a:rPr lang="zh-CN" altLang="en-US" sz="2800" b="1" dirty="0">
                <a:latin typeface="Times New Roman" panose="02020603050405020304" pitchFamily="18" charset="0"/>
              </a:rPr>
              <a:t> a</a:t>
            </a:r>
            <a:r>
              <a:rPr lang="en-US" altLang="zh-CN" sz="2800" b="1" dirty="0">
                <a:latin typeface="Times New Roman" panose="02020603050405020304" pitchFamily="18" charset="0"/>
              </a:rPr>
              <a:t>re there in your university?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你所在的大学有多少德国人？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"/>
          <p:cNvSpPr txBox="1">
            <a:spLocks noChangeArrowheads="1"/>
          </p:cNvSpPr>
          <p:nvPr/>
        </p:nvSpPr>
        <p:spPr bwMode="auto">
          <a:xfrm>
            <a:off x="482600" y="1549400"/>
            <a:ext cx="836136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—Are all the students from ________ in your class?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—No，there are only 3________ in our class.The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others are from other countries.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A．Germany；Germen  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B．Germany；Germans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C．German；Germans    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D．German；Germany</a:t>
            </a:r>
          </a:p>
        </p:txBody>
      </p:sp>
      <p:sp>
        <p:nvSpPr>
          <p:cNvPr id="36867" name="Text Box 2"/>
          <p:cNvSpPr>
            <a:spLocks noChangeArrowheads="1"/>
          </p:cNvSpPr>
          <p:nvPr/>
        </p:nvSpPr>
        <p:spPr bwMode="auto">
          <a:xfrm>
            <a:off x="2792413" y="584200"/>
            <a:ext cx="2995612" cy="828675"/>
          </a:xfrm>
          <a:prstGeom prst="rect">
            <a:avLst/>
          </a:prstGeom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zh-CN" altLang="en-US" sz="4400" b="1" kern="10" spc="-660" dirty="0">
                <a:ln w="12700">
                  <a:solidFill>
                    <a:srgbClr val="000099"/>
                  </a:solidFill>
                  <a:rou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学以致用</a:t>
            </a:r>
          </a:p>
        </p:txBody>
      </p:sp>
      <p:pic>
        <p:nvPicPr>
          <p:cNvPr id="4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600" y="4243388"/>
            <a:ext cx="5365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2778125"/>
            <a:ext cx="21240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600075" y="765175"/>
            <a:ext cx="8543925" cy="4953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zh-CN" b="1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b="1" smtClean="0">
              <a:latin typeface="Times New Roman" panose="02020603050405020304" pitchFamily="18" charset="0"/>
            </a:endParaRP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454025" y="765175"/>
            <a:ext cx="8991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I’m going to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</a:t>
            </a:r>
            <a:r>
              <a:rPr lang="en-US" altLang="zh-CN" sz="2800" b="1" dirty="0">
                <a:latin typeface="Times New Roman" panose="02020603050405020304" pitchFamily="18" charset="0"/>
              </a:rPr>
              <a:t> swimming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lessons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take… lessons/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classes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意为“上</a:t>
            </a:r>
            <a:r>
              <a:rPr lang="en-US" altLang="zh-CN" sz="2800" b="1" dirty="0">
                <a:latin typeface="Times New Roman" panose="02020603050405020304" pitchFamily="18" charset="0"/>
              </a:rPr>
              <a:t>……课”。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例：</a:t>
            </a:r>
            <a:r>
              <a:rPr lang="en-US" altLang="zh-CN" sz="2800" b="1" dirty="0">
                <a:latin typeface="Times New Roman" panose="02020603050405020304" pitchFamily="18" charset="0"/>
              </a:rPr>
              <a:t>How often do you take piano lessons?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你多</a:t>
            </a:r>
            <a:r>
              <a:rPr lang="zh-CN" altLang="en-US" sz="2800" b="1" dirty="0">
                <a:latin typeface="Times New Roman" panose="02020603050405020304" pitchFamily="18" charset="0"/>
              </a:rPr>
              <a:t>久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上一次钢琴课</a:t>
            </a:r>
            <a:r>
              <a:rPr lang="en-US" altLang="zh-CN" sz="2800" b="1" dirty="0">
                <a:latin typeface="Times New Roman" panose="02020603050405020304" pitchFamily="18" charset="0"/>
              </a:rPr>
              <a:t>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 I’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 </a:t>
            </a:r>
            <a:r>
              <a:rPr lang="en-US" altLang="zh-CN" sz="2800" b="1" dirty="0">
                <a:latin typeface="Times New Roman" panose="02020603050405020304" pitchFamily="18" charset="0"/>
              </a:rPr>
              <a:t>really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excited about</a:t>
            </a:r>
            <a:r>
              <a:rPr lang="en-US" altLang="zh-CN" sz="2800" b="1" dirty="0">
                <a:latin typeface="Times New Roman" panose="02020603050405020304" pitchFamily="18" charset="0"/>
              </a:rPr>
              <a:t> my summer plans.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be excited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about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意为“对</a:t>
            </a:r>
            <a:r>
              <a:rPr lang="en-US" altLang="zh-CN" sz="2800" b="1" dirty="0">
                <a:latin typeface="Times New Roman" panose="02020603050405020304" pitchFamily="18" charset="0"/>
              </a:rPr>
              <a:t>……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感到兴奋</a:t>
            </a:r>
            <a:r>
              <a:rPr lang="en-US" altLang="zh-CN" sz="2800" b="1" dirty="0">
                <a:latin typeface="Times New Roman" panose="02020603050405020304" pitchFamily="18" charset="0"/>
              </a:rPr>
              <a:t>”。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例：</a:t>
            </a:r>
            <a:r>
              <a:rPr lang="en-US" altLang="zh-CN" sz="2800" b="1" dirty="0">
                <a:latin typeface="Times New Roman" panose="02020603050405020304" pitchFamily="18" charset="0"/>
              </a:rPr>
              <a:t>We are excited about the good news.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我们对这个</a:t>
            </a:r>
            <a:r>
              <a:rPr lang="zh-CN" altLang="en-US" sz="2800" b="1" dirty="0">
                <a:latin typeface="Times New Roman" panose="02020603050405020304" pitchFamily="18" charset="0"/>
              </a:rPr>
              <a:t>好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消息感到兴奋</a:t>
            </a:r>
            <a:r>
              <a:rPr lang="en-US" altLang="zh-CN" sz="2800" b="1" dirty="0"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duotone>
              <a:srgbClr val="33339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069487" y="4055818"/>
            <a:ext cx="1928799" cy="22043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3"/>
          <p:cNvPicPr>
            <a:picLocks noChangeAspect="1" noChangeArrowheads="1"/>
          </p:cNvPicPr>
          <p:nvPr/>
        </p:nvPicPr>
        <p:blipFill>
          <a:blip r:embed="rId2" cstate="email"/>
          <a:srcRect l="562" t="-496" r="4683" b="496"/>
          <a:stretch>
            <a:fillRect/>
          </a:stretch>
        </p:blipFill>
        <p:spPr bwMode="auto">
          <a:xfrm>
            <a:off x="6491288" y="4138613"/>
            <a:ext cx="2466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17525" y="1660525"/>
            <a:ext cx="8440738" cy="13843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excited</a:t>
            </a:r>
            <a:r>
              <a:rPr lang="zh-CN" altLang="en-US" sz="2800" b="1">
                <a:latin typeface="Times New Roman" panose="02020603050405020304" pitchFamily="18" charset="0"/>
              </a:rPr>
              <a:t>是“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对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感到兴奋</a:t>
            </a:r>
            <a:r>
              <a:rPr lang="zh-CN" altLang="en-US" sz="2800" b="1">
                <a:latin typeface="Times New Roman" panose="02020603050405020304" pitchFamily="18" charset="0"/>
              </a:rPr>
              <a:t>”，主语通常是人，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exciting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</a:rPr>
              <a:t>是“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令人感到兴奋的</a:t>
            </a:r>
            <a:r>
              <a:rPr lang="zh-CN" altLang="en-US" sz="2800" b="1">
                <a:latin typeface="Times New Roman" panose="02020603050405020304" pitchFamily="18" charset="0"/>
              </a:rPr>
              <a:t>”，主语通常是物</a:t>
            </a:r>
            <a:r>
              <a:rPr lang="en-US" altLang="zh-CN" sz="2800" b="1">
                <a:latin typeface="Times New Roman" panose="02020603050405020304" pitchFamily="18" charset="0"/>
              </a:rPr>
              <a:t>/</a:t>
            </a:r>
            <a:r>
              <a:rPr lang="zh-CN" altLang="en-US" sz="2800" b="1">
                <a:latin typeface="Times New Roman" panose="02020603050405020304" pitchFamily="18" charset="0"/>
              </a:rPr>
              <a:t>事件。 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52438" y="3152775"/>
            <a:ext cx="85693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例： </a:t>
            </a:r>
            <a:r>
              <a:rPr lang="en-US" altLang="zh-CN" sz="2800" b="1">
                <a:latin typeface="Times New Roman" panose="02020603050405020304" pitchFamily="18" charset="0"/>
              </a:rPr>
              <a:t>Are you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excited</a:t>
            </a:r>
            <a:r>
              <a:rPr lang="en-US" altLang="zh-CN" sz="2800" b="1">
                <a:latin typeface="Times New Roman" panose="02020603050405020304" pitchFamily="18" charset="0"/>
              </a:rPr>
              <a:t> about going to Beijing?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你要去北京了，感到兴奋吗？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He told us an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exciting</a:t>
            </a:r>
            <a:r>
              <a:rPr lang="en-US" altLang="zh-CN" sz="2800" b="1">
                <a:latin typeface="Times New Roman" panose="02020603050405020304" pitchFamily="18" charset="0"/>
              </a:rPr>
              <a:t> story yesterday.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他昨天给我们讲了一个令人激动的故事。</a:t>
            </a:r>
          </a:p>
        </p:txBody>
      </p:sp>
      <p:sp>
        <p:nvSpPr>
          <p:cNvPr id="29701" name="Text Box 2"/>
          <p:cNvSpPr txBox="1">
            <a:spLocks noChangeArrowheads="1"/>
          </p:cNvSpPr>
          <p:nvPr/>
        </p:nvSpPr>
        <p:spPr bwMode="auto">
          <a:xfrm>
            <a:off x="312738" y="700088"/>
            <a:ext cx="58388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辨析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r>
              <a:rPr lang="en-US" altLang="zh-CN" sz="2800" b="1">
                <a:latin typeface="Times New Roman" panose="02020603050405020304" pitchFamily="18" charset="0"/>
              </a:rPr>
              <a:t>excited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800" b="1">
                <a:latin typeface="Times New Roman" panose="02020603050405020304" pitchFamily="18" charset="0"/>
              </a:rPr>
              <a:t>exciting 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6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56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41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7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97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2"/>
          <p:cNvSpPr>
            <a:spLocks noChangeArrowheads="1"/>
          </p:cNvSpPr>
          <p:nvPr/>
        </p:nvSpPr>
        <p:spPr bwMode="auto">
          <a:xfrm>
            <a:off x="387350" y="703263"/>
            <a:ext cx="889158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5.   I’m going to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live with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family in the countryside.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live with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意为“和……生活在一起”。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例：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live with my parents. 我和我的父母在一起生活。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6. Well,I’m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going back to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school!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go back to sp.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意为“回到某地”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，相当于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return to...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例：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I’ll go back to the U.S. to meet my friends.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我会回到美国看望我的朋友。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Let's return to our hometown.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我们一起回家乡吧。</a:t>
            </a:r>
          </a:p>
        </p:txBody>
      </p:sp>
      <p:pic>
        <p:nvPicPr>
          <p:cNvPr id="30723" name="图片 5" descr="2345_image_file_copy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5913" y="4471988"/>
            <a:ext cx="19177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54273"/>
          <p:cNvSpPr txBox="1">
            <a:spLocks noChangeArrowheads="1"/>
          </p:cNvSpPr>
          <p:nvPr/>
        </p:nvSpPr>
        <p:spPr bwMode="auto">
          <a:xfrm>
            <a:off x="695325" y="1397000"/>
            <a:ext cx="7986713" cy="13843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keep doing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</a:rPr>
              <a:t>意为“一直做某事”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【拓展】</a:t>
            </a:r>
            <a:r>
              <a:rPr lang="en-US" altLang="zh-CN" sz="2800" b="1">
                <a:latin typeface="Times New Roman" panose="02020603050405020304" pitchFamily="18" charset="0"/>
              </a:rPr>
              <a:t>keep on doing </a:t>
            </a:r>
            <a:r>
              <a:rPr lang="zh-CN" altLang="en-US" sz="2800" b="1">
                <a:latin typeface="Times New Roman" panose="02020603050405020304" pitchFamily="18" charset="0"/>
              </a:rPr>
              <a:t>反复做某事 </a:t>
            </a:r>
            <a:r>
              <a:rPr lang="en-US" altLang="zh-CN" sz="2800" b="1">
                <a:latin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</a:rPr>
              <a:t>动作时断时续</a:t>
            </a:r>
            <a:r>
              <a:rPr lang="en-US" altLang="zh-CN" sz="2800" b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4275" name="文本框 54274"/>
          <p:cNvSpPr txBox="1">
            <a:spLocks noChangeArrowheads="1"/>
          </p:cNvSpPr>
          <p:nvPr/>
        </p:nvSpPr>
        <p:spPr bwMode="auto">
          <a:xfrm>
            <a:off x="622300" y="2981325"/>
            <a:ext cx="831532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例：</a:t>
            </a:r>
            <a:r>
              <a:rPr lang="en-US" altLang="zh-CN" sz="2800" b="1">
                <a:latin typeface="Times New Roman" panose="02020603050405020304" pitchFamily="18" charset="0"/>
              </a:rPr>
              <a:t>We kept working until midnight.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我们坚持工作到午夜。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He caught such a bad cold that he kept coughing all the day. 他得了重感冒以致于一整天都在咳嗽。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She always kept on asking questions.</a:t>
            </a:r>
            <a:r>
              <a:rPr lang="zh-CN" altLang="en-US" sz="2800" b="1">
                <a:latin typeface="Times New Roman" panose="02020603050405020304" pitchFamily="18" charset="0"/>
              </a:rPr>
              <a:t>她总是问个不停。</a:t>
            </a:r>
          </a:p>
        </p:txBody>
      </p:sp>
      <p:sp>
        <p:nvSpPr>
          <p:cNvPr id="31748" name="矩形 54276"/>
          <p:cNvSpPr>
            <a:spLocks noChangeArrowheads="1"/>
          </p:cNvSpPr>
          <p:nvPr/>
        </p:nvSpPr>
        <p:spPr bwMode="auto">
          <a:xfrm>
            <a:off x="401638" y="701675"/>
            <a:ext cx="77771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7. I want to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keep learning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7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charRg st="70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52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charRg st="52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://img.taopic.com/uploads/allimg/130530/235097-130530210K4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813" y="4078288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/>
          <p:cNvSpPr txBox="1"/>
          <p:nvPr/>
        </p:nvSpPr>
        <p:spPr>
          <a:xfrm>
            <a:off x="1266274" y="829676"/>
            <a:ext cx="6611437" cy="903605"/>
          </a:xfrm>
          <a:prstGeom prst="rect">
            <a:avLst/>
          </a:prstGeom>
          <a:solidFill>
            <a:srgbClr val="4BACC6">
              <a:lumMod val="50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28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ea"/>
                <a:sym typeface="+mn-ea"/>
              </a:rPr>
              <a:t>Warming up</a:t>
            </a:r>
          </a:p>
        </p:txBody>
      </p:sp>
      <p:pic>
        <p:nvPicPr>
          <p:cNvPr id="5126" name="Picture 4" descr="200606242158128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088" y="4195763"/>
            <a:ext cx="35083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云形标注 1"/>
          <p:cNvSpPr/>
          <p:nvPr/>
        </p:nvSpPr>
        <p:spPr>
          <a:xfrm>
            <a:off x="184150" y="1852613"/>
            <a:ext cx="5214938" cy="2225675"/>
          </a:xfrm>
          <a:prstGeom prst="cloudCallout">
            <a:avLst>
              <a:gd name="adj1" fmla="val 8592"/>
              <a:gd name="adj2" fmla="val 7139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are you going to </a:t>
            </a:r>
          </a:p>
          <a:p>
            <a:pPr algn="ctr" eaLnBrk="0" hangingPunct="0">
              <a:defRPr/>
            </a:pPr>
            <a:r>
              <a:rPr lang="en-US" altLang="zh-CN" sz="28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for  </a:t>
            </a:r>
            <a:endParaRPr lang="en-US" altLang="zh-CN" sz="2800" b="1" noProof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en-US" altLang="zh-CN" sz="28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summer holiday?</a:t>
            </a:r>
            <a:endParaRPr lang="en-US" altLang="zh-CN" sz="2800" b="1" noProof="1">
              <a:latin typeface="Times New Roman" panose="02020603050405020304" pitchFamily="18" charset="0"/>
            </a:endParaRPr>
          </a:p>
        </p:txBody>
      </p:sp>
      <p:sp>
        <p:nvSpPr>
          <p:cNvPr id="16388" name="云形标注 9"/>
          <p:cNvSpPr/>
          <p:nvPr/>
        </p:nvSpPr>
        <p:spPr>
          <a:xfrm>
            <a:off x="5784850" y="2265363"/>
            <a:ext cx="3149600" cy="1931987"/>
          </a:xfrm>
          <a:prstGeom prst="cloudCallout">
            <a:avLst>
              <a:gd name="adj1" fmla="val -50322"/>
              <a:gd name="adj2" fmla="val 4631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</a:rPr>
              <a:t>  </a:t>
            </a:r>
            <a:r>
              <a:rPr lang="en-US" altLang="zh-CN" sz="2800" b="1" noProof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I’m going to…</a:t>
            </a:r>
            <a:endParaRPr lang="en-US" altLang="zh-CN" sz="2800" b="1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>
            <a:spLocks noChangeArrowheads="1"/>
          </p:cNvSpPr>
          <p:nvPr/>
        </p:nvSpPr>
        <p:spPr bwMode="auto">
          <a:xfrm>
            <a:off x="2814638" y="514350"/>
            <a:ext cx="2995612" cy="828675"/>
          </a:xfrm>
          <a:prstGeom prst="rect">
            <a:avLst/>
          </a:prstGeom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zh-CN" altLang="en-US" sz="4400" b="1" kern="10" spc="-660">
                <a:ln w="12700">
                  <a:solidFill>
                    <a:srgbClr val="000099"/>
                  </a:solidFill>
                  <a:rou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中考链接</a:t>
            </a:r>
          </a:p>
        </p:txBody>
      </p:sp>
      <p:sp>
        <p:nvSpPr>
          <p:cNvPr id="37890" name="文本框 5"/>
          <p:cNvSpPr txBox="1">
            <a:spLocks noChangeArrowheads="1"/>
          </p:cNvSpPr>
          <p:nvPr/>
        </p:nvSpPr>
        <p:spPr bwMode="auto">
          <a:xfrm>
            <a:off x="336550" y="1563688"/>
            <a:ext cx="8469313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The twin brothers always keep __________ (argue) about what TV programmes to watch. </a:t>
            </a:r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</a:rPr>
              <a:t>(江苏南京中考)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　句意：这对双胞胎兄弟总是不断对观看什么电视节目进行争论。表示“不停地做某事”要用</a:t>
            </a:r>
            <a:r>
              <a:rPr lang="zh-CN" altLang="en-US" sz="2800" b="1">
                <a:solidFill>
                  <a:srgbClr val="FF66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“keep doing sth.”。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262563" y="1738313"/>
            <a:ext cx="1660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arguing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1"/>
          <p:cNvSpPr txBox="1">
            <a:spLocks noChangeArrowheads="1"/>
          </p:cNvSpPr>
          <p:nvPr/>
        </p:nvSpPr>
        <p:spPr bwMode="auto">
          <a:xfrm>
            <a:off x="450850" y="717550"/>
            <a:ext cx="7038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8. </a:t>
            </a:r>
            <a:r>
              <a:rPr lang="zh-CN" altLang="en-US" sz="2800" b="1">
                <a:latin typeface="Times New Roman" panose="02020603050405020304" pitchFamily="18" charset="0"/>
              </a:rPr>
              <a:t>Ms.Liu never wants to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stop learning</a:t>
            </a:r>
            <a:r>
              <a:rPr lang="zh-CN" altLang="en-US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4650" y="1479550"/>
            <a:ext cx="6567488" cy="52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【辨析】stop doing sth.与stop to do sth.</a:t>
            </a:r>
          </a:p>
        </p:txBody>
      </p:sp>
      <p:graphicFrame>
        <p:nvGraphicFramePr>
          <p:cNvPr id="6" name="表格 5"/>
          <p:cNvGraphicFramePr/>
          <p:nvPr/>
        </p:nvGraphicFramePr>
        <p:xfrm>
          <a:off x="450850" y="2241550"/>
          <a:ext cx="8242300" cy="402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80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 doing sth.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意为“停止做某事”。它表示停止正在做的事情。如：You must stop smoking now. 你</a:t>
                      </a:r>
                      <a:r>
                        <a:rPr lang="zh-C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现在</a:t>
                      </a:r>
                      <a:r>
                        <a:rPr lang="zh-CN" alt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必须停止吸烟。</a:t>
                      </a: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 to do sth.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意为“停下来去做某事”。它表示停止正在做的事情而去做另外一件事。如：You should stop to have a rest. 你应该停下来休息一下。</a:t>
                      </a: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"/>
          <p:cNvSpPr txBox="1">
            <a:spLocks noChangeArrowheads="1"/>
          </p:cNvSpPr>
          <p:nvPr/>
        </p:nvSpPr>
        <p:spPr bwMode="auto">
          <a:xfrm>
            <a:off x="541338" y="1455738"/>
            <a:ext cx="84264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Sometimes you have to stop________ too much and just go where your heart takes you. </a:t>
            </a:r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</a:rPr>
              <a:t>(湖南湘潭中考)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>
                <a:latin typeface="Times New Roman" panose="02020603050405020304" pitchFamily="18" charset="0"/>
              </a:rPr>
              <a:t>. </a:t>
            </a:r>
            <a:r>
              <a:rPr lang="zh-CN" altLang="en-US" sz="2800" b="1">
                <a:latin typeface="Times New Roman" panose="02020603050405020304" pitchFamily="18" charset="0"/>
              </a:rPr>
              <a:t>think　	        B</a:t>
            </a:r>
            <a:r>
              <a:rPr lang="en-US" altLang="zh-CN" sz="2800" b="1">
                <a:latin typeface="Times New Roman" panose="02020603050405020304" pitchFamily="18" charset="0"/>
              </a:rPr>
              <a:t>. </a:t>
            </a:r>
            <a:r>
              <a:rPr lang="zh-CN" altLang="en-US" sz="2800" b="1">
                <a:latin typeface="Times New Roman" panose="02020603050405020304" pitchFamily="18" charset="0"/>
              </a:rPr>
              <a:t>to think　       C</a:t>
            </a:r>
            <a:r>
              <a:rPr lang="en-US" altLang="zh-CN" sz="2800" b="1">
                <a:latin typeface="Times New Roman" panose="02020603050405020304" pitchFamily="18" charset="0"/>
              </a:rPr>
              <a:t>. </a:t>
            </a:r>
            <a:r>
              <a:rPr lang="zh-CN" altLang="en-US" sz="2800" b="1">
                <a:latin typeface="Times New Roman" panose="02020603050405020304" pitchFamily="18" charset="0"/>
              </a:rPr>
              <a:t>thinking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解析　句意：有时候你不要想太多，一切随心就好。stop doing sth.停止做某事；stop to do sth.停下来做(另一)件事。</a:t>
            </a:r>
          </a:p>
        </p:txBody>
      </p:sp>
      <p:sp>
        <p:nvSpPr>
          <p:cNvPr id="36867" name="Text Box 2"/>
          <p:cNvSpPr>
            <a:spLocks noChangeArrowheads="1"/>
          </p:cNvSpPr>
          <p:nvPr/>
        </p:nvSpPr>
        <p:spPr bwMode="auto">
          <a:xfrm>
            <a:off x="2989263" y="588963"/>
            <a:ext cx="2995612" cy="828675"/>
          </a:xfrm>
          <a:prstGeom prst="rect">
            <a:avLst/>
          </a:prstGeom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zh-CN" altLang="en-US" sz="4400" b="1" kern="10" spc="-660">
                <a:ln w="12700">
                  <a:solidFill>
                    <a:srgbClr val="000099"/>
                  </a:solidFill>
                  <a:rou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中考链接</a:t>
            </a:r>
          </a:p>
        </p:txBody>
      </p:sp>
      <p:pic>
        <p:nvPicPr>
          <p:cNvPr id="4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8325" y="2855913"/>
            <a:ext cx="5365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08013" y="2051050"/>
            <a:ext cx="8610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 They are talking _____ their summer plans.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A. for         B. about          C. with       D. to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▬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What are you going to do tomorrow?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▬ We are _____ with our friends.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A. go swim                B. go to swim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C. going to swim      D. going swim</a:t>
            </a:r>
          </a:p>
        </p:txBody>
      </p:sp>
      <p:pic>
        <p:nvPicPr>
          <p:cNvPr id="2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8413" y="2798763"/>
            <a:ext cx="6397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788" y="5389563"/>
            <a:ext cx="6397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文本框 7"/>
          <p:cNvSpPr txBox="1">
            <a:spLocks noChangeArrowheads="1"/>
          </p:cNvSpPr>
          <p:nvPr/>
        </p:nvSpPr>
        <p:spPr bwMode="auto">
          <a:xfrm>
            <a:off x="336550" y="1466850"/>
            <a:ext cx="735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</a:rPr>
              <a:t>一、单项选择。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1676400" y="532758"/>
            <a:ext cx="5562600" cy="768346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Exercises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14350" y="727075"/>
            <a:ext cx="8204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We are really _____ about our summer plans. 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A. excite   	          B. exciting       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C. excited   	D. be excited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4. These visitors are from  ________.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A. German         B. Germany        C. Japanese     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5. Li Ming is ________ at Beijing  ________.  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A. studying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；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Palace       B. study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；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Supermarket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C. studying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；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University</a:t>
            </a:r>
          </a:p>
        </p:txBody>
      </p:sp>
      <p:pic>
        <p:nvPicPr>
          <p:cNvPr id="4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350" y="2171700"/>
            <a:ext cx="6397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86113" y="3440113"/>
            <a:ext cx="6397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350" y="5359400"/>
            <a:ext cx="6397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6737"/>
          <p:cNvSpPr txBox="1">
            <a:spLocks noChangeArrowheads="1"/>
          </p:cNvSpPr>
          <p:nvPr/>
        </p:nvSpPr>
        <p:spPr bwMode="auto">
          <a:xfrm>
            <a:off x="520700" y="742950"/>
            <a:ext cx="8593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</a:rPr>
              <a:t>二、从方框中所给单词的恰当形式填空。</a:t>
            </a:r>
          </a:p>
        </p:txBody>
      </p:sp>
      <p:sp>
        <p:nvSpPr>
          <p:cNvPr id="37891" name="矩形 116739"/>
          <p:cNvSpPr>
            <a:spLocks noChangeArrowheads="1"/>
          </p:cNvSpPr>
          <p:nvPr/>
        </p:nvSpPr>
        <p:spPr bwMode="auto">
          <a:xfrm>
            <a:off x="842963" y="2532063"/>
            <a:ext cx="8351837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I can speak a little German, so I’d like to visit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_________.</a:t>
            </a:r>
            <a:br>
              <a:rPr lang="en-US" altLang="zh-CN" sz="2800" b="1" dirty="0"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2. Thanks for inviting me to your party. I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had a __________ time.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I’m __________ to go somewhere interesting this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winter vacation.</a:t>
            </a:r>
          </a:p>
        </p:txBody>
      </p:sp>
      <p:sp>
        <p:nvSpPr>
          <p:cNvPr id="37892" name="矩形 116740"/>
          <p:cNvSpPr>
            <a:spLocks noChangeArrowheads="1"/>
          </p:cNvSpPr>
          <p:nvPr/>
        </p:nvSpPr>
        <p:spPr bwMode="auto">
          <a:xfrm>
            <a:off x="1211263" y="1327150"/>
            <a:ext cx="6723062" cy="1254125"/>
          </a:xfrm>
          <a:prstGeom prst="rect">
            <a:avLst/>
          </a:prstGeom>
          <a:noFill/>
          <a:ln w="25400">
            <a:solidFill>
              <a:srgbClr val="CC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wonderful       Germany       university</a:t>
            </a:r>
            <a:br>
              <a:rPr lang="en-US" altLang="zh-CN" sz="2800" b="1" dirty="0"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experience      plan</a:t>
            </a:r>
          </a:p>
        </p:txBody>
      </p:sp>
      <p:sp>
        <p:nvSpPr>
          <p:cNvPr id="116743" name="矩形 116742"/>
          <p:cNvSpPr>
            <a:spLocks noChangeArrowheads="1"/>
          </p:cNvSpPr>
          <p:nvPr/>
        </p:nvSpPr>
        <p:spPr bwMode="auto">
          <a:xfrm>
            <a:off x="1179513" y="3309938"/>
            <a:ext cx="1624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Germany</a:t>
            </a:r>
          </a:p>
        </p:txBody>
      </p:sp>
      <p:sp>
        <p:nvSpPr>
          <p:cNvPr id="116744" name="矩形 116743"/>
          <p:cNvSpPr>
            <a:spLocks noChangeArrowheads="1"/>
          </p:cNvSpPr>
          <p:nvPr/>
        </p:nvSpPr>
        <p:spPr bwMode="auto">
          <a:xfrm>
            <a:off x="2247900" y="4581525"/>
            <a:ext cx="1743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wonderful</a:t>
            </a:r>
          </a:p>
        </p:txBody>
      </p:sp>
      <p:sp>
        <p:nvSpPr>
          <p:cNvPr id="115716" name="矩形 115715"/>
          <p:cNvSpPr>
            <a:spLocks noChangeArrowheads="1"/>
          </p:cNvSpPr>
          <p:nvPr/>
        </p:nvSpPr>
        <p:spPr bwMode="auto">
          <a:xfrm>
            <a:off x="2000250" y="5308600"/>
            <a:ext cx="1525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planning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  <p:bldP spid="116744" grpId="0"/>
      <p:bldP spid="1157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15713"/>
          <p:cNvSpPr>
            <a:spLocks noChangeArrowheads="1"/>
          </p:cNvSpPr>
          <p:nvPr/>
        </p:nvSpPr>
        <p:spPr bwMode="auto">
          <a:xfrm>
            <a:off x="557213" y="625475"/>
            <a:ext cx="86756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 The visit to the museum is an interesting</a:t>
            </a:r>
            <a:br>
              <a:rPr lang="en-US" altLang="zh-CN" sz="2800" b="1" dirty="0"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    __________ for the students.</a:t>
            </a:r>
            <a:br>
              <a:rPr lang="en-US" altLang="zh-CN" sz="2800" b="1" dirty="0"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5. This __________ is very famous in my city.</a:t>
            </a:r>
          </a:p>
        </p:txBody>
      </p:sp>
      <p:sp>
        <p:nvSpPr>
          <p:cNvPr id="115717" name="矩形 115716"/>
          <p:cNvSpPr>
            <a:spLocks noChangeArrowheads="1"/>
          </p:cNvSpPr>
          <p:nvPr/>
        </p:nvSpPr>
        <p:spPr bwMode="auto">
          <a:xfrm>
            <a:off x="1025525" y="1420813"/>
            <a:ext cx="1803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experience</a:t>
            </a:r>
          </a:p>
        </p:txBody>
      </p:sp>
      <p:sp>
        <p:nvSpPr>
          <p:cNvPr id="115718" name="矩形 115717"/>
          <p:cNvSpPr>
            <a:spLocks noChangeArrowheads="1"/>
          </p:cNvSpPr>
          <p:nvPr/>
        </p:nvSpPr>
        <p:spPr bwMode="auto">
          <a:xfrm>
            <a:off x="1763713" y="2074863"/>
            <a:ext cx="1704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university</a:t>
            </a:r>
          </a:p>
        </p:txBody>
      </p:sp>
      <p:sp>
        <p:nvSpPr>
          <p:cNvPr id="38917" name="文本框 1"/>
          <p:cNvSpPr txBox="1">
            <a:spLocks noChangeArrowheads="1"/>
          </p:cNvSpPr>
          <p:nvPr/>
        </p:nvSpPr>
        <p:spPr bwMode="auto">
          <a:xfrm>
            <a:off x="441325" y="2789238"/>
            <a:ext cx="859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三、根据括号内的英文提示完成句子。</a:t>
            </a:r>
          </a:p>
        </p:txBody>
      </p:sp>
      <p:sp>
        <p:nvSpPr>
          <p:cNvPr id="38918" name="文本框 2"/>
          <p:cNvSpPr txBox="1">
            <a:spLocks noChangeArrowheads="1"/>
          </p:cNvSpPr>
          <p:nvPr/>
        </p:nvSpPr>
        <p:spPr bwMode="auto">
          <a:xfrm>
            <a:off x="557213" y="3259138"/>
            <a:ext cx="8675687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 John ______ (visit) his parents once a week.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2. The Smiths  ______________________ (take) a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plane to London tomorrow afternoon.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3. Li Ming ______________________ (ride)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a horse on his uncle’s farm next time.</a:t>
            </a:r>
            <a:endParaRPr lang="zh-CN" altLang="en-US" sz="2800" b="1"/>
          </a:p>
        </p:txBody>
      </p:sp>
      <p:sp>
        <p:nvSpPr>
          <p:cNvPr id="117764" name="矩形 117763"/>
          <p:cNvSpPr>
            <a:spLocks noChangeArrowheads="1"/>
          </p:cNvSpPr>
          <p:nvPr/>
        </p:nvSpPr>
        <p:spPr bwMode="auto">
          <a:xfrm>
            <a:off x="1793875" y="3505200"/>
            <a:ext cx="95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visits</a:t>
            </a:r>
          </a:p>
        </p:txBody>
      </p:sp>
      <p:sp>
        <p:nvSpPr>
          <p:cNvPr id="117765" name="矩形 117764"/>
          <p:cNvSpPr>
            <a:spLocks noChangeArrowheads="1"/>
          </p:cNvSpPr>
          <p:nvPr/>
        </p:nvSpPr>
        <p:spPr bwMode="auto">
          <a:xfrm>
            <a:off x="2797175" y="4027488"/>
            <a:ext cx="4195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are going to take /will take</a:t>
            </a:r>
          </a:p>
        </p:txBody>
      </p:sp>
      <p:sp>
        <p:nvSpPr>
          <p:cNvPr id="114691" name="矩形 114690"/>
          <p:cNvSpPr>
            <a:spLocks noChangeArrowheads="1"/>
          </p:cNvSpPr>
          <p:nvPr/>
        </p:nvSpPr>
        <p:spPr bwMode="auto">
          <a:xfrm>
            <a:off x="2260600" y="5311775"/>
            <a:ext cx="3959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will ride / is going to ride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  <p:bldP spid="115718" grpId="0"/>
      <p:bldP spid="117764" grpId="0"/>
      <p:bldP spid="117765" grpId="0"/>
      <p:bldP spid="11469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13665"/>
          <p:cNvSpPr>
            <a:spLocks noChangeArrowheads="1"/>
          </p:cNvSpPr>
          <p:nvPr/>
        </p:nvSpPr>
        <p:spPr bwMode="auto">
          <a:xfrm>
            <a:off x="425450" y="628650"/>
            <a:ext cx="8510588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四、 根据汉语意思完成句子，每空一词。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 </a:t>
            </a:r>
            <a:r>
              <a:rPr lang="zh-CN" altLang="en-US" sz="2800" b="1">
                <a:latin typeface="Times New Roman" panose="02020603050405020304" pitchFamily="18" charset="0"/>
              </a:rPr>
              <a:t>他们对即将到来的春节感到兴奋吗？</a:t>
            </a:r>
            <a:br>
              <a:rPr lang="zh-CN" altLang="en-US" sz="2800" b="1">
                <a:latin typeface="Times New Roman" panose="02020603050405020304" pitchFamily="18" charset="0"/>
              </a:rPr>
            </a:br>
            <a:r>
              <a:rPr lang="zh-CN" altLang="en-US" sz="2800" b="1">
                <a:latin typeface="Times New Roman" panose="02020603050405020304" pitchFamily="18" charset="0"/>
              </a:rPr>
              <a:t>　</a:t>
            </a:r>
            <a:r>
              <a:rPr lang="en-US" altLang="zh-CN" sz="2800" b="1">
                <a:latin typeface="Times New Roman" panose="02020603050405020304" pitchFamily="18" charset="0"/>
              </a:rPr>
              <a:t>_____ they _______ _______ the coming Spring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Festival? 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2. </a:t>
            </a:r>
            <a:r>
              <a:rPr lang="zh-CN" altLang="en-US" sz="2800" b="1">
                <a:latin typeface="Times New Roman" panose="02020603050405020304" pitchFamily="18" charset="0"/>
              </a:rPr>
              <a:t>学生们必须于下周日返回学校。</a:t>
            </a:r>
            <a:br>
              <a:rPr lang="zh-CN" altLang="en-US" sz="2800" b="1">
                <a:latin typeface="Times New Roman" panose="02020603050405020304" pitchFamily="18" charset="0"/>
              </a:rPr>
            </a:b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The students will have to ___ ____ ____ school next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Sunday.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3. 她每周末上驾驶课程。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    She ______ _______ _______ every weekend.</a:t>
            </a:r>
          </a:p>
        </p:txBody>
      </p:sp>
      <p:sp>
        <p:nvSpPr>
          <p:cNvPr id="113668" name="矩形 113667"/>
          <p:cNvSpPr>
            <a:spLocks noChangeArrowheads="1"/>
          </p:cNvSpPr>
          <p:nvPr/>
        </p:nvSpPr>
        <p:spPr bwMode="auto">
          <a:xfrm>
            <a:off x="900113" y="1931988"/>
            <a:ext cx="7866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Are            excited    about</a:t>
            </a:r>
          </a:p>
        </p:txBody>
      </p:sp>
      <p:sp>
        <p:nvSpPr>
          <p:cNvPr id="113669" name="矩形 113668"/>
          <p:cNvSpPr>
            <a:spLocks noChangeArrowheads="1"/>
          </p:cNvSpPr>
          <p:nvPr/>
        </p:nvSpPr>
        <p:spPr bwMode="auto">
          <a:xfrm>
            <a:off x="4603750" y="3933825"/>
            <a:ext cx="2187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go   back   to </a:t>
            </a:r>
          </a:p>
        </p:txBody>
      </p:sp>
      <p:sp>
        <p:nvSpPr>
          <p:cNvPr id="112644" name="矩形 112643"/>
          <p:cNvSpPr>
            <a:spLocks noChangeArrowheads="1"/>
          </p:cNvSpPr>
          <p:nvPr/>
        </p:nvSpPr>
        <p:spPr bwMode="auto">
          <a:xfrm>
            <a:off x="1452563" y="5784850"/>
            <a:ext cx="3875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takes   driving   lessons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26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" descr="疑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1288" y="3246438"/>
            <a:ext cx="258921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矩形 112641"/>
          <p:cNvSpPr>
            <a:spLocks noChangeArrowheads="1"/>
          </p:cNvSpPr>
          <p:nvPr/>
        </p:nvSpPr>
        <p:spPr bwMode="auto">
          <a:xfrm>
            <a:off x="269875" y="636588"/>
            <a:ext cx="88106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4. </a:t>
            </a:r>
            <a:r>
              <a:rPr lang="zh-CN" altLang="en-US" sz="2800" b="1">
                <a:latin typeface="Times New Roman" panose="02020603050405020304" pitchFamily="18" charset="0"/>
              </a:rPr>
              <a:t>如果你们一直跑十分钟，就能赶上火车。</a:t>
            </a:r>
            <a:br>
              <a:rPr lang="zh-CN" altLang="en-US" sz="2800" b="1">
                <a:latin typeface="Times New Roman" panose="02020603050405020304" pitchFamily="18" charset="0"/>
              </a:rPr>
            </a:b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You can catch the train if you ______ ________ for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ten minutes.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5. </a:t>
            </a:r>
            <a:r>
              <a:rPr lang="zh-CN" altLang="en-US" sz="2800" b="1">
                <a:latin typeface="Times New Roman" panose="02020603050405020304" pitchFamily="18" charset="0"/>
              </a:rPr>
              <a:t>她每晚都给她女儿读故事。</a:t>
            </a:r>
            <a:br>
              <a:rPr lang="zh-CN" altLang="en-US" sz="2800" b="1">
                <a:latin typeface="Times New Roman" panose="02020603050405020304" pitchFamily="18" charset="0"/>
              </a:rPr>
            </a:b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She ______ stories ______ her daughter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every evening.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6. </a:t>
            </a:r>
            <a:r>
              <a:rPr lang="zh-CN" altLang="en-US" sz="2800" b="1">
                <a:latin typeface="Times New Roman" panose="02020603050405020304" pitchFamily="18" charset="0"/>
              </a:rPr>
              <a:t>他不停地给朋友打电话。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He kept  ______ _____</a:t>
            </a:r>
            <a:r>
              <a:rPr lang="en-US" altLang="zh-CN" sz="2800" b="1">
                <a:latin typeface="Times New Roman" panose="02020603050405020304" pitchFamily="18" charset="0"/>
                <a:sym typeface="宋体" panose="02010600030101010101" pitchFamily="2" charset="-122"/>
              </a:rPr>
              <a:t>___</a:t>
            </a:r>
            <a:r>
              <a:rPr lang="en-US" altLang="zh-CN" sz="2800" b="1">
                <a:latin typeface="Times New Roman" panose="02020603050405020304" pitchFamily="18" charset="0"/>
              </a:rPr>
              <a:t>_ his friends.    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12645" name="矩形 112644"/>
          <p:cNvSpPr>
            <a:spLocks noChangeArrowheads="1"/>
          </p:cNvSpPr>
          <p:nvPr/>
        </p:nvSpPr>
        <p:spPr bwMode="auto">
          <a:xfrm>
            <a:off x="5418138" y="1519238"/>
            <a:ext cx="2501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keep    running</a:t>
            </a:r>
          </a:p>
        </p:txBody>
      </p:sp>
      <p:sp>
        <p:nvSpPr>
          <p:cNvPr id="112647" name="矩形 112646"/>
          <p:cNvSpPr>
            <a:spLocks noChangeArrowheads="1"/>
          </p:cNvSpPr>
          <p:nvPr/>
        </p:nvSpPr>
        <p:spPr bwMode="auto">
          <a:xfrm>
            <a:off x="1462088" y="3354388"/>
            <a:ext cx="10064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reads</a:t>
            </a:r>
          </a:p>
        </p:txBody>
      </p:sp>
      <p:sp>
        <p:nvSpPr>
          <p:cNvPr id="112648" name="矩形 112647"/>
          <p:cNvSpPr>
            <a:spLocks noChangeArrowheads="1"/>
          </p:cNvSpPr>
          <p:nvPr/>
        </p:nvSpPr>
        <p:spPr bwMode="auto">
          <a:xfrm>
            <a:off x="3906838" y="3354388"/>
            <a:ext cx="479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98663" y="5378450"/>
            <a:ext cx="2746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on           calling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7" grpId="0"/>
      <p:bldP spid="112648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381000" y="1566863"/>
            <a:ext cx="8537575" cy="4991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noProof="1">
                <a:latin typeface="Times New Roman" panose="02020603050405020304" pitchFamily="18" charset="0"/>
              </a:rPr>
              <a:t>1. Words and phrases: </a:t>
            </a:r>
            <a:r>
              <a:rPr lang="en-US" sz="2800" b="1" noProof="1">
                <a:solidFill>
                  <a:srgbClr val="0000FF"/>
                </a:solidFill>
              </a:rPr>
              <a:t>Germany, university, summer plans, go back to...</a:t>
            </a:r>
          </a:p>
          <a:p>
            <a:pPr marL="742950" indent="-742950"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noProof="1">
                <a:latin typeface="Times New Roman" panose="02020603050405020304" pitchFamily="18" charset="0"/>
              </a:rPr>
              <a:t>2. Sentences</a:t>
            </a:r>
            <a:r>
              <a:rPr lang="zh-CN" altLang="zh-CN" sz="3200" b="1" noProof="1">
                <a:latin typeface="Times New Roman" panose="02020603050405020304" pitchFamily="18" charset="0"/>
              </a:rPr>
              <a:t>：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noProof="1">
                <a:latin typeface="Times New Roman" panose="02020603050405020304" pitchFamily="18" charset="0"/>
              </a:rPr>
              <a:t>   </a:t>
            </a:r>
            <a:r>
              <a:rPr lang="en-US" altLang="zh-CN" sz="2800" b="1" noProof="1">
                <a:latin typeface="Times New Roman" panose="02020603050405020304" pitchFamily="18" charset="0"/>
              </a:rPr>
              <a:t> (1) </a:t>
            </a: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I will volunteer there for four weeks.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   </a:t>
            </a:r>
            <a:r>
              <a:rPr lang="en-US" altLang="zh-CN" sz="2800" b="1" noProof="1">
                <a:latin typeface="Times New Roman" panose="02020603050405020304" pitchFamily="18" charset="0"/>
                <a:sym typeface="+mn-ea"/>
              </a:rPr>
              <a:t>(2) </a:t>
            </a: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My parents and I are planning a trip to 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        Germany this summer.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   </a:t>
            </a:r>
            <a:r>
              <a:rPr lang="en-US" altLang="zh-CN" sz="2800" b="1" noProof="1">
                <a:latin typeface="Times New Roman" panose="02020603050405020304" pitchFamily="18" charset="0"/>
                <a:sym typeface="+mn-ea"/>
              </a:rPr>
              <a:t>(3) </a:t>
            </a: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I want to keep learning.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   </a:t>
            </a:r>
            <a:r>
              <a:rPr lang="en-US" altLang="zh-CN" sz="2800" b="1" noProof="1">
                <a:latin typeface="Times New Roman" panose="02020603050405020304" pitchFamily="18" charset="0"/>
                <a:sym typeface="+mn-ea"/>
              </a:rPr>
              <a:t>(4) </a:t>
            </a: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Ms. Liu never wants to stop learning.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0700" y="624384"/>
            <a:ext cx="55626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Summary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Users\ttjiao\Desktop\课件\素材：7-8B\英语冀教七年级下册（2012年新编）\Unit 8 Summer Holiday Is Coming!\Lesson 47 Summer Plans\素材\do homewor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8463" y="1943100"/>
            <a:ext cx="416718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3688" y="739775"/>
            <a:ext cx="4365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will do my homework </a:t>
            </a:r>
          </a:p>
          <a:p>
            <a:pPr algn="ctr" eaLnBrk="1" hangingPunct="1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at home.</a:t>
            </a:r>
          </a:p>
        </p:txBody>
      </p:sp>
      <p:pic>
        <p:nvPicPr>
          <p:cNvPr id="6148" name="Picture 2" descr="C:\Users\ttjiao\Desktop\课件\素材：7-8B\英语冀教七年级下册（2012年新编）\Unit 8 Summer Holiday Is Coming!\Lesson 47 Summer Plans\素材\have a travel.jpg"/>
          <p:cNvPicPr>
            <a:picLocks noChangeAspect="1" noChangeArrowheads="1"/>
          </p:cNvPicPr>
          <p:nvPr/>
        </p:nvPicPr>
        <p:blipFill>
          <a:blip r:embed="rId4" cstate="email"/>
          <a:srcRect t="-1154"/>
          <a:stretch>
            <a:fillRect/>
          </a:stretch>
        </p:blipFill>
        <p:spPr bwMode="auto">
          <a:xfrm>
            <a:off x="4659313" y="1943100"/>
            <a:ext cx="43053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51388" y="739775"/>
            <a:ext cx="41195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 family and I will go to travel.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457200" y="2286000"/>
            <a:ext cx="7924800" cy="4165600"/>
          </a:xfrm>
        </p:spPr>
        <p:txBody>
          <a:bodyPr/>
          <a:lstStyle/>
          <a:p>
            <a:pPr eaLnBrk="1" hangingPunct="1">
              <a:lnSpc>
                <a:spcPct val="135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Preview the new words and phrases in  </a:t>
            </a:r>
          </a:p>
          <a:p>
            <a:pPr eaLnBrk="1" hangingPunct="1">
              <a:lnSpc>
                <a:spcPct val="135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Lesson 48.</a:t>
            </a:r>
          </a:p>
          <a:p>
            <a:pPr eaLnBrk="1" hangingPunct="1">
              <a:lnSpc>
                <a:spcPct val="135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Choose one or two sentences you like in </a:t>
            </a:r>
          </a:p>
          <a:p>
            <a:pPr eaLnBrk="1" hangingPunct="1">
              <a:lnSpc>
                <a:spcPct val="135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the text to remember.</a:t>
            </a:r>
          </a:p>
          <a:p>
            <a:pPr eaLnBrk="1" hangingPunct="1">
              <a:lnSpc>
                <a:spcPct val="135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Interview your classmates about their plans for the summer vacation. 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8775" y="609600"/>
            <a:ext cx="20542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944880"/>
            <a:ext cx="55626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Homework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tjiao\Desktop\课件\素材：7-8B\英语冀教七年级下册（2012年新编）\Unit 8 Summer Holiday Is Coming!\Lesson 47 Summer Plans\素材\to be a volunte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211388"/>
            <a:ext cx="41624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876300"/>
            <a:ext cx="46148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 friends and I will do </a:t>
            </a: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some voluntary work.</a:t>
            </a:r>
          </a:p>
        </p:txBody>
      </p:sp>
      <p:pic>
        <p:nvPicPr>
          <p:cNvPr id="717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2211388"/>
            <a:ext cx="428625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010150" y="876300"/>
            <a:ext cx="3381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I'll help with the housework.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3685" y="1182370"/>
            <a:ext cx="3973830" cy="2801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4669" y="4369435"/>
            <a:ext cx="3451225" cy="1076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altLang="zh-CN" sz="3200" b="1" noProof="1">
                <a:solidFill>
                  <a:srgbClr val="00B050"/>
                </a:solidFill>
                <a:latin typeface="Comic Sans MS" panose="030F0702030302020204" charset="0"/>
              </a:rPr>
              <a:t>take basketball </a:t>
            </a:r>
          </a:p>
          <a:p>
            <a:pPr algn="ctr" eaLnBrk="0" hangingPunct="0">
              <a:defRPr/>
            </a:pPr>
            <a:r>
              <a:rPr lang="en-US" altLang="zh-CN" sz="3200" b="1" noProof="1">
                <a:solidFill>
                  <a:srgbClr val="00B050"/>
                </a:solidFill>
                <a:latin typeface="Comic Sans MS" panose="030F0702030302020204" charset="0"/>
              </a:rPr>
              <a:t>lessons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97375" y="1182369"/>
            <a:ext cx="4483100" cy="2801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1"/>
          <p:cNvSpPr txBox="1"/>
          <p:nvPr/>
        </p:nvSpPr>
        <p:spPr>
          <a:xfrm>
            <a:off x="4408803" y="4369435"/>
            <a:ext cx="4419600" cy="1076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altLang="zh-CN" sz="3200" b="1" noProof="1">
                <a:solidFill>
                  <a:srgbClr val="CC0066"/>
                </a:solidFill>
                <a:latin typeface="Comic Sans MS" panose="030F0702030302020204" charset="0"/>
              </a:rPr>
              <a:t>visit the Terra Cotta</a:t>
            </a:r>
          </a:p>
          <a:p>
            <a:pPr algn="ctr" eaLnBrk="0" hangingPunct="0">
              <a:defRPr/>
            </a:pPr>
            <a:r>
              <a:rPr lang="en-US" altLang="zh-CN" sz="3200" b="1" noProof="1">
                <a:solidFill>
                  <a:srgbClr val="CC0066"/>
                </a:solidFill>
                <a:latin typeface="Comic Sans MS" panose="030F0702030302020204" charset="0"/>
              </a:rPr>
              <a:t>Warriors 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79" y="666750"/>
            <a:ext cx="7803515" cy="5835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altLang="zh-CN" sz="3200" b="1" noProof="1">
                <a:solidFill>
                  <a:srgbClr val="CC0066"/>
                </a:solidFill>
                <a:latin typeface="Comic Sans MS" panose="030F0702030302020204" charset="0"/>
              </a:rPr>
              <a:t>go on a trip to America and Germany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65" y="1250315"/>
            <a:ext cx="7087870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413" y="4013200"/>
            <a:ext cx="5837237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科大讯飞\资源库\2014 暑期 平台资源\人教\人教新目标8、9\英语人教新目标八年级上册（2013年新编）\Unit 6 I'm going to study computer science？\Section A\素材\universit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4513" y="2951163"/>
            <a:ext cx="4522787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0475" y="708839"/>
            <a:ext cx="7010324" cy="76943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Words and expression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263525" y="1566863"/>
            <a:ext cx="8613775" cy="1384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Germany  </a:t>
            </a:r>
            <a:r>
              <a:rPr lang="en-US" altLang="zh-CN" sz="2800" b="1" noProof="1">
                <a:latin typeface="Times New Roman" panose="02020603050405020304" pitchFamily="18" charset="0"/>
              </a:rPr>
              <a:t>                            </a:t>
            </a:r>
            <a:r>
              <a:rPr lang="en-US" altLang="zh-CN" sz="2800" b="1" i="1" noProof="1">
                <a:latin typeface="Times New Roman" panose="02020603050405020304" pitchFamily="18" charset="0"/>
              </a:rPr>
              <a:t>n.  </a:t>
            </a:r>
            <a:r>
              <a:rPr lang="zh-CN" altLang="en-US" sz="2800" b="1" noProof="1">
                <a:latin typeface="Times New Roman" panose="02020603050405020304" pitchFamily="18" charset="0"/>
              </a:rPr>
              <a:t>德国</a:t>
            </a:r>
            <a:endParaRPr lang="en-US" altLang="zh-CN" sz="2800" b="1" noProof="1">
              <a:latin typeface="Times New Roman" panose="02020603050405020304" pitchFamily="18" charset="0"/>
            </a:endParaRPr>
          </a:p>
          <a:p>
            <a:pPr marL="914400" indent="-914400" eaLnBrk="0" hangingPunct="0">
              <a:buFont typeface="Arial" panose="020B0604020202020204" pitchFamily="34" charset="0"/>
              <a:buAutoNum type="arabicPeriod"/>
              <a:defRPr/>
            </a:pPr>
            <a:endParaRPr lang="en-US" altLang="zh-CN" sz="2800" b="1" noProof="1">
              <a:latin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university   </a:t>
            </a:r>
            <a:r>
              <a:rPr lang="en-US" altLang="zh-CN" sz="2800" b="1" i="1" noProof="1">
                <a:latin typeface="Times New Roman" panose="02020603050405020304" pitchFamily="18" charset="0"/>
              </a:rPr>
              <a:t>  </a:t>
            </a:r>
            <a:r>
              <a:rPr lang="en-US" altLang="zh-CN" sz="2800" b="1" noProof="1">
                <a:latin typeface="Times New Roman" panose="02020603050405020304" pitchFamily="18" charset="0"/>
                <a:sym typeface="+mn-ea"/>
              </a:rPr>
              <a:t>                        </a:t>
            </a:r>
            <a:r>
              <a:rPr lang="en-US" altLang="zh-CN" sz="2800" b="1" i="1" noProof="1">
                <a:latin typeface="Times New Roman" panose="02020603050405020304" pitchFamily="18" charset="0"/>
              </a:rPr>
              <a:t>n.</a:t>
            </a:r>
            <a:r>
              <a:rPr lang="en-US" altLang="zh-CN" sz="2800" b="1" noProof="1">
                <a:latin typeface="Times New Roman" panose="02020603050405020304" pitchFamily="18" charset="0"/>
              </a:rPr>
              <a:t>  </a:t>
            </a:r>
            <a:r>
              <a:rPr lang="zh-CN" altLang="en-US" sz="2800" b="1" noProof="1">
                <a:latin typeface="Times New Roman" panose="02020603050405020304" pitchFamily="18" charset="0"/>
              </a:rPr>
              <a:t>大学</a:t>
            </a:r>
          </a:p>
        </p:txBody>
      </p:sp>
      <p:pic>
        <p:nvPicPr>
          <p:cNvPr id="10247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3525" y="3051175"/>
            <a:ext cx="4021138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74650" y="649288"/>
            <a:ext cx="8342313" cy="5949950"/>
          </a:xfrm>
          <a:prstGeom prst="rect">
            <a:avLst/>
          </a:prstGeom>
          <a:solidFill>
            <a:srgbClr val="87A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23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讨论；谈论</a:t>
            </a:r>
          </a:p>
          <a:p>
            <a:pPr eaLnBrk="1" hangingPunct="1">
              <a:lnSpc>
                <a:spcPct val="17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暑假计划</a:t>
            </a:r>
          </a:p>
          <a:p>
            <a:pPr eaLnBrk="1" hangingPunct="1">
              <a:lnSpc>
                <a:spcPct val="17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照相；拍照</a:t>
            </a:r>
            <a:endParaRPr lang="en-US" altLang="zh-CN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上课</a:t>
            </a:r>
          </a:p>
          <a:p>
            <a:pPr eaLnBrk="1" hangingPunct="1">
              <a:lnSpc>
                <a:spcPct val="17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返回；回到 </a:t>
            </a:r>
            <a:endParaRPr lang="en-US" altLang="zh-CN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继续学习 </a:t>
            </a:r>
            <a:endParaRPr lang="en-US" altLang="zh-CN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对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感到兴奋</a:t>
            </a:r>
          </a:p>
          <a:p>
            <a:pPr eaLnBrk="1" hangingPunct="1">
              <a:lnSpc>
                <a:spcPct val="17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在乡村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35475" y="869950"/>
            <a:ext cx="43370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talk about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05313" y="1597025"/>
            <a:ext cx="4311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summer plans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51350" y="2335213"/>
            <a:ext cx="4305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take pictures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35475" y="3073400"/>
            <a:ext cx="4305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take lessons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35475" y="5219700"/>
            <a:ext cx="5256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 be excited about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51350" y="4462463"/>
            <a:ext cx="4251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 keep learning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05313" y="5964238"/>
            <a:ext cx="55451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 in the countryside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21200" y="3754438"/>
            <a:ext cx="42513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go back to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WWW.2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1838</Words>
  <Application>Microsoft Office PowerPoint</Application>
  <PresentationFormat>全屏显示(4:3)</PresentationFormat>
  <Paragraphs>273</Paragraphs>
  <Slides>40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方正舒体</vt:lpstr>
      <vt:lpstr>黑体</vt:lpstr>
      <vt:lpstr>华文细黑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the lesson in Page 122.</vt:lpstr>
      <vt:lpstr>PowerPoint 演示文稿</vt:lpstr>
      <vt:lpstr>PowerPoint 演示文稿</vt:lpstr>
      <vt:lpstr> plan a trip to     Germany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Summer holiday is coming, I make a great plan. You can use ... is going to... /... will ... /... wants to... / ...plans to...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2023-01-17T02:02:13Z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168A69CDD99248AEBE587800DA51636F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