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8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011B0-5847-4333-8155-BD54E27EE16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0A419-8A9F-47FC-B4DD-191425CFE7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A419-8A9F-47FC-B4DD-191425CFE74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6\&#20864;&#25945;&#33521;&#35821;&#20061;&#24180;&#32423;&#19978;&#31532;&#20845;&#21333;&#20803;&#31532;&#20108;&#35838;&#26102;\Lesson32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6\&#20864;&#25945;&#33521;&#35821;&#20061;&#24180;&#32423;&#19978;&#31532;&#20845;&#21333;&#20803;&#31532;&#20108;&#35838;&#26102;\Lesson32.mp3" TargetMode="Externa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974" y="980728"/>
            <a:ext cx="9150028" cy="11779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6  Movies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and Theatre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974" y="2564904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zh-CN" sz="6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Moving </a:t>
            </a:r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Pictures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2974" y="332656"/>
            <a:ext cx="5256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7728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83568" y="1124744"/>
            <a:ext cx="7793037" cy="487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pPr>
              <a:buFontTx/>
              <a:buNone/>
            </a:pP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1.Jenny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Brian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Danny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are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outside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library.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outside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library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意为“在图书馆的外面”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此处的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为介词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意为“在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的外面”。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outside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还可作副词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意为“在外面”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;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作形容词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意为“外面的”。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They have just finished doing some research.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finish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sth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意为“做完某事”。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下列动词和动词短语后面往往接动名词作宾语：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enjoy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finish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mind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keep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prevent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practice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suggest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give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up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feel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like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succeed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think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used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tired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proud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take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pride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interested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worth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afraid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400" b="1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can’t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help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等等。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467544" y="1412776"/>
            <a:ext cx="777686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3.It’s hard to believe movies are just over 100 years old.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believe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意为“相信”,后接名词、代词或宾语从句。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believe in sb.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表示“相信某人”。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4.But like the Internet or other similar technologies,movies have had such a big effect on us. </a:t>
            </a:r>
            <a:endParaRPr lang="zh-CN" altLang="en-US" sz="2400" b="1" noProof="1">
              <a:solidFill>
                <a:srgbClr val="000000"/>
              </a:solidFill>
              <a:latin typeface="Aharoni" charset="0"/>
              <a:ea typeface="方正书宋_GBK" charset="0"/>
              <a:cs typeface="方正书宋_GBK" charset="0"/>
            </a:endParaRP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◆本句中的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other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为形容词,意为“另外的,其他的”。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other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还可作代词,指“(两者中的)另一个人(物)”,复数指“(三者以上)其余的人或物”。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have an effect on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意为“对……有影响;对……起作用,产生效果”。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44575" y="765175"/>
            <a:ext cx="7089775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5.I just found out the very first movies were made in France and Germany. 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very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在本句中为副词,用来强调后面的内容,意为“极其,完全地,正是”。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very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还可作形容词,放在名词前起强调作用,意为“正是的;恰好的”。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◆“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be made in+地点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”意为“在某地制造”。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6.When movies were first created,they were not in colour.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in colour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意为“彩色的”。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857250" y="714375"/>
            <a:ext cx="750093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7.Do you know that for those first movies,only a couple of people would act in front of the camera? 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a couple of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既可表示“一对……,一双……”,也可表示“两个……,两三个,几个……,一些……”的意思。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in front of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意为“在……的前面”,指在某一范围以外的前面,反义词是behind。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in the front of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指在某一范围内部的前面,反义短语是at the back of。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8.Movie making is so complex these days.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these days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意为“最近,近来”,常用于一般现在时或现在完成时。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116013" y="692150"/>
            <a:ext cx="72421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9.Thousands of people can be involved in making a movie. </a:t>
            </a:r>
            <a:endParaRPr lang="zh-CN" altLang="en-US" sz="2400" b="1" noProof="1">
              <a:solidFill>
                <a:srgbClr val="000000"/>
              </a:solidFill>
              <a:latin typeface="Aharoni" charset="0"/>
              <a:ea typeface="方正书宋_GBK" charset="0"/>
              <a:cs typeface="方正书宋_GBK" charset="0"/>
            </a:endParaRP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thousands of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表示“数千,成千上万的”,具有类似用法的词还有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hundred,million,billion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等;当这些词前面有确切的数字时,则不能用它们的复数形成,且不加of。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10.I hope to learn kung fu someday.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someday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意为“有一天,来日”,常用于将来时,相当于some day。</a:t>
            </a: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331913" y="549275"/>
            <a:ext cx="6900862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11.I prefer science fiction.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prefer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为及物动词,意为“更喜欢,比较喜欢,宁可,宁愿”,后接名词或代词作宾语。prefer后面接动名词,用来谈论一般情况下“更喜欢某种活动”;而在一个特定场合下表示“特别喜欢”时,prefer后接动词不定式。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　　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(1)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prefer…to…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意为“比起……更喜欢……”,此时后接名词、代词、动名词分别作动词prefer和介词to的宾语。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(2)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prefer to do…rather than do…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意为“宁愿……也不愿意……”,注意prefer后接不定式,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rather than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后接动词原形。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971550" y="836613"/>
            <a:ext cx="7232650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12.I especially like Charlie Chaplin’s movies. 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especially,specially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(1)especially为副词,意为“特别,格外”,修饰动词、形容词、副词或者整个句子。</a:t>
            </a: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(2)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specially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也是副词,意为“特意地,专门地”。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13.Comedies make people laugh and feel happy. </a:t>
            </a:r>
          </a:p>
          <a:p>
            <a:pPr fontAlgn="auto"/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make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后面可以接名词、代词、不带to的不定式、形容词、过去分词等构成复合结构。</a:t>
            </a:r>
          </a:p>
          <a:p>
            <a:pPr indent="228600" fontAlgn="auto"/>
            <a:endParaRPr lang="zh-CN" altLang="en-US" sz="2400" b="1" noProof="1">
              <a:solidFill>
                <a:srgbClr val="000000"/>
              </a:solidFill>
              <a:latin typeface="Aharoni" charset="0"/>
              <a:ea typeface="方正书宋_GBK" charset="0"/>
              <a:cs typeface="方正书宋_GB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187450" y="1125538"/>
            <a:ext cx="6350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14.Watching a great movie while eating popcorn is a wonderful thing. </a:t>
            </a:r>
            <a:endParaRPr lang="zh-CN" altLang="en-US" sz="2400" b="1" noProof="1">
              <a:solidFill>
                <a:srgbClr val="000000"/>
              </a:solidFill>
              <a:latin typeface="Aharoni" charset="0"/>
              <a:ea typeface="方正书宋_GBK" charset="0"/>
              <a:cs typeface="方正书宋_GBK" charset="0"/>
            </a:endParaRPr>
          </a:p>
          <a:p>
            <a:pPr indent="228600"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本句中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Watching a great movie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是动名词短语作主语。表示泛指意义的行为时,多用动名词(短语)作主语;但表示具体的行为时,常用动词不定式(短语)作主语。</a:t>
            </a:r>
          </a:p>
          <a:p>
            <a:pPr indent="228600" fontAlgn="auto"/>
            <a:r>
              <a:rPr lang="en-US" altLang="zh-CN" sz="2400" b="1" u="sng" noProof="1">
                <a:solidFill>
                  <a:srgbClr val="902086"/>
                </a:solidFill>
                <a:latin typeface="Aharoni" charset="0"/>
                <a:ea typeface="NEU-HZ-S92" charset="0"/>
                <a:cs typeface="NEU-HZ-S92" charset="0"/>
              </a:rPr>
              <a:t>15.Why not go and see it this weekend? </a:t>
            </a:r>
          </a:p>
          <a:p>
            <a:pPr fontAlgn="auto"/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“</a:t>
            </a:r>
            <a:r>
              <a:rPr lang="zh-CN" altLang="en-US" sz="2400" b="1" noProof="1">
                <a:solidFill>
                  <a:srgbClr val="FF0000"/>
                </a:solidFill>
                <a:latin typeface="Aharoni" charset="0"/>
                <a:ea typeface="方正书宋_GBK" charset="0"/>
                <a:cs typeface="方正书宋_GBK" charset="0"/>
              </a:rPr>
              <a:t>Why not+动词原形……?”意为“为什么不……呢?</a:t>
            </a:r>
            <a:r>
              <a:rPr lang="zh-CN" altLang="en-US" sz="2400" b="1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”,相当于“Why don’t you+动词原形……?”。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99"/>
          <p:cNvSpPr txBox="1">
            <a:spLocks noChangeArrowheads="1"/>
          </p:cNvSpPr>
          <p:nvPr/>
        </p:nvSpPr>
        <p:spPr bwMode="auto">
          <a:xfrm>
            <a:off x="971550" y="331788"/>
            <a:ext cx="77279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What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are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their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favourite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types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movies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Listen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to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dialogue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fill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table.</a:t>
            </a:r>
          </a:p>
        </p:txBody>
      </p:sp>
      <p:graphicFrame>
        <p:nvGraphicFramePr>
          <p:cNvPr id="6" name="表格 -1"/>
          <p:cNvGraphicFramePr/>
          <p:nvPr/>
        </p:nvGraphicFramePr>
        <p:xfrm>
          <a:off x="1116013" y="2205038"/>
          <a:ext cx="6915150" cy="3014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467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Name</a:t>
                      </a: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Wang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Mei</a:t>
                      </a: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Li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Ming</a:t>
                      </a: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Yang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Hao</a:t>
                      </a: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Li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Lin</a:t>
                      </a: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98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Favourite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movie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NEU-BZ-S92" charset="0"/>
                        </a:rPr>
                        <a:t>type</a:t>
                      </a:r>
                      <a:r>
                        <a:rPr lang="en-US" altLang="zh-CN" sz="2400" b="0" u="none">
                          <a:solidFill>
                            <a:srgbClr val="000000"/>
                          </a:solidFill>
                          <a:latin typeface="Aharoni" charset="0"/>
                          <a:ea typeface="仿宋" panose="02010609060101010101" charset="-122"/>
                          <a:cs typeface="方正书宋_GBK" charset="0"/>
                        </a:rPr>
                        <a:t> </a:t>
                      </a:r>
                      <a:endParaRPr lang="en-US" altLang="zh-CN" sz="2400" b="0" u="none">
                        <a:solidFill>
                          <a:srgbClr val="000000"/>
                        </a:solidFill>
                        <a:latin typeface="Aharoni" charset="0"/>
                        <a:ea typeface="仿宋" panose="02010609060101010101" charset="-122"/>
                        <a:cs typeface="NEU-BZ-S92" charset="0"/>
                      </a:endParaRP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altLang="zh-CN" sz="2400" b="0" u="none">
                        <a:solidFill>
                          <a:srgbClr val="FF0000"/>
                        </a:solidFill>
                        <a:latin typeface="Aharoni" charset="0"/>
                        <a:ea typeface="仿宋" panose="02010609060101010101" charset="-122"/>
                        <a:cs typeface="NEU-BZ-S92" charset="0"/>
                      </a:endParaRP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altLang="zh-CN" sz="2400" b="0" u="none">
                        <a:solidFill>
                          <a:srgbClr val="FF0000"/>
                        </a:solidFill>
                        <a:latin typeface="Aharoni" charset="0"/>
                        <a:ea typeface="仿宋" panose="02010609060101010101" charset="-122"/>
                        <a:cs typeface="NEU-BZ-S92" charset="0"/>
                      </a:endParaRP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altLang="zh-CN" sz="2400" b="0" u="none">
                        <a:solidFill>
                          <a:srgbClr val="FF0000"/>
                        </a:solidFill>
                        <a:latin typeface="Aharoni" charset="0"/>
                        <a:ea typeface="仿宋" panose="02010609060101010101" charset="-122"/>
                        <a:cs typeface="NEU-BZ-S92" charset="0"/>
                      </a:endParaRP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altLang="zh-CN" sz="2400" b="0" u="none">
                        <a:solidFill>
                          <a:srgbClr val="FF0000"/>
                        </a:solidFill>
                        <a:latin typeface="Aharoni" charset="0"/>
                        <a:ea typeface="仿宋" panose="02010609060101010101" charset="-122"/>
                        <a:cs typeface="NEU-BZ-S92" charset="0"/>
                      </a:endParaRPr>
                    </a:p>
                  </a:txBody>
                  <a:tcPr marL="0" marR="0" marT="0" marB="1" anchor="ctr">
                    <a:lnL w="12700" cap="flat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484438" y="3932238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cartoons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851275" y="3716338"/>
            <a:ext cx="1279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science </a:t>
            </a:r>
          </a:p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fiction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19700" y="3716338"/>
            <a:ext cx="12096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action </a:t>
            </a:r>
          </a:p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movies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516688" y="3716338"/>
            <a:ext cx="1528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comedies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99"/>
          <p:cNvSpPr txBox="1">
            <a:spLocks noChangeArrowheads="1"/>
          </p:cNvSpPr>
          <p:nvPr/>
        </p:nvSpPr>
        <p:spPr bwMode="auto">
          <a:xfrm>
            <a:off x="538982" y="980728"/>
            <a:ext cx="77565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Do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you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know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types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following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movies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3200" dirty="0" err="1">
                <a:solidFill>
                  <a:srgbClr val="902086"/>
                </a:solidFill>
                <a:latin typeface="Aharoni" pitchFamily="2" charset="-79"/>
              </a:rPr>
              <a:t>You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can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search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Internet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for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help.</a:t>
            </a:r>
            <a:endParaRPr lang="en-US" altLang="zh-CN" sz="3200" i="1" dirty="0">
              <a:solidFill>
                <a:srgbClr val="902086"/>
              </a:solidFill>
              <a:latin typeface="Aharoni" pitchFamily="2" charset="-79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7544" y="2565053"/>
            <a:ext cx="791051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Avatar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</a:p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Kung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Fu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Panda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  <a:endParaRPr lang="en-US" altLang="zh-CN" sz="2800" i="1" noProof="1">
              <a:solidFill>
                <a:srgbClr val="000000"/>
              </a:solidFill>
              <a:latin typeface="Aharoni" charset="0"/>
              <a:ea typeface="NEU-BZ-S92" charset="0"/>
              <a:cs typeface="NEU-BZ-S92" charset="0"/>
            </a:endParaRPr>
          </a:p>
          <a:p>
            <a:pPr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Farewell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Atlantis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2012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)—</a:t>
            </a:r>
            <a:endParaRPr lang="en-US" altLang="zh-CN" sz="2800" noProof="1">
              <a:solidFill>
                <a:srgbClr val="FF0000"/>
              </a:solidFill>
              <a:latin typeface="Aharoni" charset="0"/>
              <a:ea typeface="NEU-BZ-S92" charset="0"/>
              <a:cs typeface="NEU-BZ-S92" charset="0"/>
              <a:sym typeface="+mn-ea"/>
            </a:endParaRPr>
          </a:p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Saving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Private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Ryan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</a:p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Lion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King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  <a:endParaRPr lang="en-US" altLang="zh-CN" sz="2800" i="1" noProof="1">
              <a:solidFill>
                <a:srgbClr val="FF0000"/>
              </a:solidFill>
              <a:latin typeface="Aharoni" charset="0"/>
              <a:ea typeface="NEU-BZ-S92" charset="0"/>
              <a:cs typeface="NEU-BZ-S92" charset="0"/>
            </a:endParaRPr>
          </a:p>
          <a:p>
            <a:pPr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Titanic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</a:p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Sound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Music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</a:p>
          <a:p>
            <a:pPr indent="228600" fontAlgn="auto"/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Crouching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Tiger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Hidden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Dragon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—</a:t>
            </a:r>
            <a:endParaRPr lang="en-US" altLang="zh-CN" sz="2800" noProof="1">
              <a:solidFill>
                <a:srgbClr val="FF0000"/>
              </a:solidFill>
              <a:latin typeface="Aharoni" charset="0"/>
              <a:ea typeface="NEU-BZ-S92" charset="0"/>
              <a:cs typeface="NEU-BZ-S92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67769" y="2563465"/>
            <a:ext cx="254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science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fiction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07632" y="2996853"/>
            <a:ext cx="14684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cartoon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426769" y="3357215"/>
            <a:ext cx="3879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disaster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science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fiction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499794" y="3789015"/>
            <a:ext cx="2114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war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history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347269" y="4292253"/>
            <a:ext cx="1470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cartoon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978844" y="4724053"/>
            <a:ext cx="373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disaster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romance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426769" y="5084415"/>
            <a:ext cx="2540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musical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084119" y="5516215"/>
            <a:ext cx="1427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action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U_3210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598488"/>
            <a:ext cx="3490912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3" descr="U_6833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42938"/>
            <a:ext cx="3643312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U_2479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3357563"/>
            <a:ext cx="340995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5" name="Picture 5" descr="U_3694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33925" y="3357563"/>
            <a:ext cx="355282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143000" y="2571750"/>
            <a:ext cx="1889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C00000"/>
                </a:solidFill>
                <a:latin typeface="Aharoni" pitchFamily="2" charset="-79"/>
              </a:rPr>
              <a:t>Comedy</a:t>
            </a:r>
            <a: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0425" y="2708275"/>
            <a:ext cx="1622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C00000"/>
                </a:solidFill>
                <a:latin typeface="Aharoni" pitchFamily="2" charset="-79"/>
              </a:rPr>
              <a:t>Thriller 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1428750" y="5857875"/>
            <a:ext cx="16097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C00000"/>
                </a:solidFill>
                <a:latin typeface="Aharoni" pitchFamily="2" charset="-79"/>
              </a:rPr>
              <a:t>Action</a:t>
            </a:r>
            <a:r>
              <a:rPr lang="en-US" altLang="zh-CN" sz="3600" b="1">
                <a:solidFill>
                  <a:srgbClr val="333333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5143500" y="5857875"/>
            <a:ext cx="281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 b="1">
                <a:solidFill>
                  <a:srgbClr val="333333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solidFill>
                  <a:srgbClr val="C00000"/>
                </a:solidFill>
                <a:latin typeface="Aharoni" pitchFamily="2" charset="-79"/>
              </a:rPr>
              <a:t>Romance   </a:t>
            </a:r>
            <a:r>
              <a:rPr lang="en-US" altLang="zh-CN" sz="24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7" grpId="0"/>
      <p:bldP spid="112648" grpId="0"/>
      <p:bldP spid="1126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83568" y="1814513"/>
            <a:ext cx="65659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Ⅰ.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根据句意及首字母提示补全单词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1.What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k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movies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like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best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en-US" altLang="zh-CN" sz="2400" b="1" i="1" dirty="0">
                <a:solidFill>
                  <a:srgbClr val="000000"/>
                </a:solidFill>
                <a:latin typeface="Aharoni" pitchFamily="2" charset="-79"/>
              </a:rPr>
              <a:t>Rush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Aharoni" pitchFamily="2" charset="-79"/>
              </a:rPr>
              <a:t>Hour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successful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movie.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3.There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c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  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shorts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before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film.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Time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money.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f 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line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Benjamin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Franklin.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5.Mary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p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comedies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thrillers.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94843" y="2190751"/>
            <a:ext cx="63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52343" y="2547938"/>
            <a:ext cx="107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ction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94906" y="2905126"/>
            <a:ext cx="113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ouples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66531" y="3619501"/>
            <a:ext cx="114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amous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923406" y="4333876"/>
            <a:ext cx="102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refers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560" name="矩形 7"/>
          <p:cNvSpPr>
            <a:spLocks noChangeArrowheads="1"/>
          </p:cNvSpPr>
          <p:nvPr/>
        </p:nvSpPr>
        <p:spPr bwMode="auto">
          <a:xfrm>
            <a:off x="851843" y="1047751"/>
            <a:ext cx="2714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48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48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01650" y="404813"/>
            <a:ext cx="8428038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单项填空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first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movies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France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Germany. 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A.is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B.are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</a:p>
          <a:p>
            <a:pPr>
              <a:buFontTx/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C.were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D.are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from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students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came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playground. </a:t>
            </a:r>
          </a:p>
          <a:p>
            <a:pPr>
              <a:buFontTx/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A.Thousands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B.Thousand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C.ThousandsD.Thousand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3.Why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not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A.goes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B.going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D.went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finish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books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before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10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o’clock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Yes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can.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A.to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read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B.read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C.reads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D.reading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heavy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rain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is.I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prefer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rather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such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rainy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day.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A.to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out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stay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homeB.to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stay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home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out</a:t>
            </a:r>
          </a:p>
          <a:p>
            <a:pPr>
              <a:buFontTx/>
              <a:buNone/>
            </a:pP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C.going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out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stay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homeD.staying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home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out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419475" y="69215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87450" y="1844675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00313" y="2571750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71875" y="3286125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357563" y="471487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01663" y="909637"/>
            <a:ext cx="7891463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根据汉语意思完成句子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他有一个如此幸福的家庭。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family.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即使是假日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王先生宁愿读书也不愿闲着。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Even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holidays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Mr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Wang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doing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nothing.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噪音是令人不愉快的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尤其是当你想入睡的时候。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unpleasant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you’re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trying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sleep.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饮食对我们的健康有很大影响。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Diet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our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health. </a:t>
            </a:r>
          </a:p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他的一个新喜剧将要上演。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pPr>
              <a:buFontTx/>
              <a:buNone/>
            </a:pP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　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presented.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89201" y="1630362"/>
            <a:ext cx="210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such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happy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21226" y="2349500"/>
            <a:ext cx="2798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prefers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reading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60413" y="3429000"/>
            <a:ext cx="5661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Noise                           especially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when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60638" y="4581525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big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effect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20776" y="5300662"/>
            <a:ext cx="379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his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new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comedies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755576" y="1124744"/>
            <a:ext cx="79928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/>
            <a:r>
              <a:rPr lang="en-US" altLang="zh-CN" sz="6000" noProof="1">
                <a:solidFill>
                  <a:srgbClr val="FF00FF"/>
                </a:solidFill>
                <a:latin typeface="Aharoni" charset="0"/>
                <a:ea typeface="NEU-F5-S92" charset="0"/>
                <a:cs typeface="NEU-F5-S92" charset="0"/>
              </a:rPr>
              <a:t>Homework</a:t>
            </a:r>
            <a:endParaRPr lang="en-US" altLang="zh-CN" sz="6000" noProof="1">
              <a:solidFill>
                <a:srgbClr val="000000"/>
              </a:solidFill>
              <a:latin typeface="Aharoni" charset="0"/>
              <a:ea typeface="NEU-BZ-S92" charset="0"/>
              <a:cs typeface="NEU-BZ-S92" charset="0"/>
            </a:endParaRP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book.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2.Preview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Lesson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33</a:t>
            </a:r>
            <a:r>
              <a:rPr lang="en-US" altLang="zh-CN" sz="2800" noProof="1" smtClean="0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. </a:t>
            </a:r>
            <a:endParaRPr lang="zh-CN" altLang="en-US" sz="2800" noProof="1">
              <a:latin typeface="Aharoni" charset="0"/>
            </a:endParaRPr>
          </a:p>
        </p:txBody>
      </p:sp>
      <p:pic>
        <p:nvPicPr>
          <p:cNvPr id="26627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716338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91363" y="4940300"/>
            <a:ext cx="720725" cy="647700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6"/>
          <p:cNvSpPr>
            <a:spLocks noChangeArrowheads="1"/>
          </p:cNvSpPr>
          <p:nvPr/>
        </p:nvSpPr>
        <p:spPr bwMode="auto">
          <a:xfrm>
            <a:off x="214313" y="2786063"/>
            <a:ext cx="892968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</a:pPr>
            <a:r>
              <a:rPr lang="en-US" altLang="zh-CN" sz="3200" noProof="1">
                <a:solidFill>
                  <a:srgbClr val="002060"/>
                </a:solidFill>
                <a:latin typeface="Aharoni" charset="0"/>
              </a:rPr>
              <a:t>What movies have you seen? Name some.</a:t>
            </a:r>
          </a:p>
          <a:p>
            <a:pPr fontAlgn="auto">
              <a:lnSpc>
                <a:spcPct val="115000"/>
              </a:lnSpc>
            </a:pPr>
            <a:r>
              <a:rPr lang="en-US" altLang="zh-CN" sz="3200" noProof="1">
                <a:solidFill>
                  <a:srgbClr val="002060"/>
                </a:solidFill>
                <a:latin typeface="Aharoni" charset="0"/>
              </a:rPr>
              <a:t>What kind of movies do you like to watch? Why?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547813" y="1268413"/>
            <a:ext cx="525145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5600" b="1" dirty="0">
                <a:solidFill>
                  <a:srgbClr val="6600FF"/>
                </a:solidFill>
                <a:latin typeface="Aharoni" pitchFamily="2" charset="-79"/>
              </a:rPr>
              <a:t>Think About It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331913" y="1700213"/>
            <a:ext cx="67691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</a:rPr>
              <a:t>                    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zh-CN" sz="5000" b="1">
              <a:solidFill>
                <a:srgbClr val="0000E2"/>
              </a:solidFill>
              <a:latin typeface="Aharoni" pitchFamily="2" charset="-79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1908175" y="547688"/>
            <a:ext cx="51133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altLang="zh-CN" sz="7000" b="1" i="1" dirty="0">
                <a:solidFill>
                  <a:srgbClr val="9900FF"/>
                </a:solidFill>
              </a:rPr>
              <a:t>New Words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372225" y="1916113"/>
            <a:ext cx="2184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effect 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19475" y="1916113"/>
            <a:ext cx="21574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France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28675" y="1989138"/>
            <a:ext cx="2154238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couple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63938" y="3140075"/>
            <a:ext cx="19859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titanic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00113" y="3213100"/>
            <a:ext cx="199866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action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372225" y="2924175"/>
            <a:ext cx="204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prefer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643688" y="4572000"/>
            <a:ext cx="21717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fiction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779838" y="4581525"/>
            <a:ext cx="25511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comedy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84213" y="4508500"/>
            <a:ext cx="26654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5000" b="1">
                <a:solidFill>
                  <a:srgbClr val="0000E2"/>
                </a:solidFill>
                <a:latin typeface="Aharoni" pitchFamily="2" charset="-79"/>
                <a:sym typeface="宋体" panose="02010600030101010101" pitchFamily="2" charset="-122"/>
              </a:rPr>
              <a:t>popcorn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99"/>
          <p:cNvSpPr txBox="1">
            <a:spLocks noChangeArrowheads="1"/>
          </p:cNvSpPr>
          <p:nvPr/>
        </p:nvSpPr>
        <p:spPr bwMode="auto">
          <a:xfrm>
            <a:off x="1044575" y="1341438"/>
            <a:ext cx="7808913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tick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kinds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movies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that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are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mentioned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lesson.</a:t>
            </a:r>
          </a:p>
          <a:p>
            <a:pPr>
              <a:buFontTx/>
              <a:buNone/>
            </a:pP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action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fiction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comedy</a:t>
            </a:r>
          </a:p>
          <a:p>
            <a:pPr>
              <a:buFontTx/>
              <a:buNone/>
            </a:pP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war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horror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documentary</a:t>
            </a:r>
          </a:p>
          <a:p>
            <a:pPr>
              <a:buFontTx/>
              <a:buNone/>
            </a:pP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musical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　</a:t>
            </a:r>
            <a:r>
              <a:rPr lang="zh-CN" altLang="en-US" sz="32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cartoon</a:t>
            </a:r>
            <a:endParaRPr lang="en-US" altLang="zh-CN" sz="32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pPr>
              <a:buFontTx/>
              <a:buNone/>
            </a:pP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16013" y="2420938"/>
            <a:ext cx="60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16013" y="2924175"/>
            <a:ext cx="60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16013" y="3429000"/>
            <a:ext cx="60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60700" y="2420938"/>
            <a:ext cx="60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716463" y="2924175"/>
            <a:ext cx="60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516688" y="2420938"/>
            <a:ext cx="60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348038" y="34290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46C0A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286125" y="3286125"/>
            <a:ext cx="690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4000">
                <a:solidFill>
                  <a:srgbClr val="FF0000"/>
                </a:solidFill>
                <a:latin typeface="华文琥珀" panose="02010800040101010101" pitchFamily="2" charset="-122"/>
              </a:rPr>
              <a:t>√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071813" y="2286000"/>
            <a:ext cx="69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4000">
                <a:solidFill>
                  <a:srgbClr val="FF0000"/>
                </a:solidFill>
                <a:latin typeface="华文琥珀" panose="02010800040101010101" pitchFamily="2" charset="-122"/>
              </a:rPr>
              <a:t>√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071563" y="2286000"/>
            <a:ext cx="69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4000">
                <a:solidFill>
                  <a:srgbClr val="FF0000"/>
                </a:solidFill>
                <a:latin typeface="华文琥珀" panose="02010800040101010101" pitchFamily="2" charset="-122"/>
              </a:rPr>
              <a:t>√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500813" y="2286000"/>
            <a:ext cx="69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4000">
                <a:solidFill>
                  <a:srgbClr val="FF0000"/>
                </a:solidFill>
                <a:latin typeface="华文琥珀" panose="02010800040101010101" pitchFamily="2" charset="-122"/>
              </a:rPr>
              <a:t>√</a:t>
            </a:r>
          </a:p>
        </p:txBody>
      </p:sp>
      <p:pic>
        <p:nvPicPr>
          <p:cNvPr id="17" name="Lesson3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47675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21971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79463" y="117475"/>
            <a:ext cx="7983537" cy="47847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indent="228600" fontAlgn="auto"/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Read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lesson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again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and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answer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902086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questions.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(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1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)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How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long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is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history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of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movie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making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?</a:t>
            </a:r>
          </a:p>
          <a:p>
            <a:pPr indent="228600" fontAlgn="auto"/>
            <a:endParaRPr lang="en-US" altLang="zh-CN" sz="2400" noProof="1">
              <a:solidFill>
                <a:srgbClr val="000000"/>
              </a:solidFill>
              <a:latin typeface="Aharoni" charset="0"/>
              <a:ea typeface="华文琥珀" panose="02010800040101010101" pitchFamily="2" charset="-122"/>
              <a:cs typeface="方正书宋_GBK" charset="0"/>
            </a:endParaRPr>
          </a:p>
          <a:p>
            <a:pPr fontAlgn="auto"/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(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2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)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Where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were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first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movies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made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?</a:t>
            </a:r>
          </a:p>
          <a:p>
            <a:pPr indent="228600" fontAlgn="auto"/>
            <a:endParaRPr lang="en-US" altLang="zh-CN" sz="2400" noProof="1">
              <a:solidFill>
                <a:srgbClr val="000000"/>
              </a:solidFill>
              <a:latin typeface="Aharoni" charset="0"/>
              <a:ea typeface="华文琥珀" panose="02010800040101010101" pitchFamily="2" charset="-122"/>
              <a:cs typeface="方正书宋_GBK" charset="0"/>
            </a:endParaRPr>
          </a:p>
          <a:p>
            <a:pPr fontAlgn="auto"/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(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3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)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What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were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first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movies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like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?</a:t>
            </a:r>
          </a:p>
          <a:p>
            <a:pPr indent="228600" fontAlgn="auto"/>
            <a:endParaRPr lang="en-US" altLang="zh-CN" sz="2400" noProof="1">
              <a:solidFill>
                <a:srgbClr val="000000"/>
              </a:solidFill>
              <a:latin typeface="Aharoni" charset="0"/>
              <a:ea typeface="华文琥珀" panose="02010800040101010101" pitchFamily="2" charset="-122"/>
              <a:cs typeface="方正书宋_GBK" charset="0"/>
            </a:endParaRPr>
          </a:p>
          <a:p>
            <a:pPr indent="228600" fontAlgn="auto"/>
            <a:endParaRPr lang="en-US" altLang="zh-CN" sz="2400" noProof="1">
              <a:solidFill>
                <a:srgbClr val="000000"/>
              </a:solidFill>
              <a:latin typeface="Aharoni" charset="0"/>
              <a:ea typeface="华文琥珀" panose="02010800040101010101" pitchFamily="2" charset="-122"/>
              <a:cs typeface="方正书宋_GBK" charset="0"/>
            </a:endParaRPr>
          </a:p>
          <a:p>
            <a:pPr fontAlgn="auto"/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(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4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)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How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are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movies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today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different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from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movies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in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the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 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NEU-BZ-S92" charset="0"/>
              </a:rPr>
              <a:t>past</a:t>
            </a:r>
            <a:r>
              <a:rPr lang="en-US" altLang="zh-CN" sz="2400" noProof="1">
                <a:solidFill>
                  <a:srgbClr val="000000"/>
                </a:solidFill>
                <a:latin typeface="Aharoni" charset="0"/>
                <a:ea typeface="华文琥珀" panose="02010800040101010101" pitchFamily="2" charset="-122"/>
                <a:cs typeface="方正书宋_GBK" charset="0"/>
              </a:rPr>
              <a:t>?</a:t>
            </a:r>
          </a:p>
          <a:p>
            <a:pPr indent="228600" fontAlgn="auto"/>
            <a:endParaRPr lang="en-US" altLang="zh-CN" sz="2400" noProof="1">
              <a:solidFill>
                <a:srgbClr val="FF0000"/>
              </a:solidFill>
              <a:latin typeface="Aharoni" charset="0"/>
              <a:ea typeface="华文琥珀" panose="02010800040101010101" pitchFamily="2" charset="-122"/>
              <a:cs typeface="NEU-BZ-S92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403350" y="1484313"/>
            <a:ext cx="415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Over one hundred years.</a:t>
            </a:r>
            <a:r>
              <a:rPr lang="zh-CN" altLang="en-US" sz="28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　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76375" y="2205038"/>
            <a:ext cx="364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 France and Germany.</a:t>
            </a:r>
            <a:endParaRPr lang="en-US" altLang="zh-CN" sz="24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31913" y="2924175"/>
            <a:ext cx="47228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 were not in </a:t>
            </a:r>
            <a:r>
              <a:rPr lang="en-US" altLang="zh-CN" sz="24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colour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 were just moving pictures.</a:t>
            </a:r>
            <a:endParaRPr lang="en-US" altLang="zh-CN" sz="24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87450" y="4365625"/>
            <a:ext cx="721677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Movie making is so complex these days./Thousands of people can be involved in making a movie./Some movies can take years to make and cost a lot of money./Most movies are in </a:t>
            </a:r>
            <a:r>
              <a:rPr lang="en-US" altLang="zh-CN" sz="2400" dirty="0" err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colour</a:t>
            </a:r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.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44575" y="1412875"/>
            <a:ext cx="6370638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Main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phrases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: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·have</a:t>
            </a:r>
            <a:r>
              <a:rPr lang="en-US" altLang="zh-CN" sz="2800" baseline="-250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effect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on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couple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of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·action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movie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·science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fiction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·be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on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·outside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library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·in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colour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·in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front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of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·these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days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·thousands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of</a:t>
            </a:r>
            <a:endParaRPr lang="zh-CN" altLang="en-US" sz="2800" noProof="1">
              <a:latin typeface="Aharoni" charset="0"/>
            </a:endParaRPr>
          </a:p>
        </p:txBody>
      </p:sp>
      <p:sp>
        <p:nvSpPr>
          <p:cNvPr id="10243" name="文本框 1"/>
          <p:cNvSpPr txBox="1">
            <a:spLocks noChangeArrowheads="1"/>
          </p:cNvSpPr>
          <p:nvPr/>
        </p:nvSpPr>
        <p:spPr bwMode="auto">
          <a:xfrm>
            <a:off x="971550" y="188913"/>
            <a:ext cx="7731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187450" y="1555750"/>
            <a:ext cx="64484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 fontAlgn="auto"/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Main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32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: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·They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just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finished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doing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some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research.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·It’s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hard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believe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movies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just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over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100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years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old.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·I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just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found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very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movies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were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made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France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</a:rPr>
              <a:t>Germany.</a:t>
            </a:r>
            <a:endParaRPr lang="zh-CN" altLang="en-US" sz="2800" noProof="1">
              <a:latin typeface="Aharon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55650" y="1052513"/>
            <a:ext cx="7497763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6C0A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·I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hope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learn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kung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i="1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fu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someday.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·I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prefer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science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fiction.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·I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especially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like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Charlie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Chaplin’s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movies.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·Comedies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make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laugh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feel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happy.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·Watching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great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movie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while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eating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popcorn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wonderful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thing.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·I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haven’t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watched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movie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for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long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time.</a:t>
            </a:r>
          </a:p>
          <a:p>
            <a:pPr fontAlgn="auto"/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·Why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not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go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see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it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this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NEU-BZ-S92" charset="0"/>
                <a:cs typeface="NEU-BZ-S92" charset="0"/>
                <a:sym typeface="+mn-ea"/>
              </a:rPr>
              <a:t>weekend</a:t>
            </a:r>
            <a:r>
              <a:rPr lang="en-US" altLang="zh-CN" sz="2800" noProof="1">
                <a:solidFill>
                  <a:srgbClr val="000000"/>
                </a:solidFill>
                <a:latin typeface="Aharoni" charset="0"/>
                <a:ea typeface="方正书宋_GBK" charset="0"/>
                <a:cs typeface="方正书宋_GBK" charset="0"/>
                <a:sym typeface="+mn-ea"/>
              </a:rPr>
              <a:t>?</a:t>
            </a:r>
            <a:endParaRPr lang="zh-CN" altLang="en-US" sz="2800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958</Words>
  <Application>Microsoft Office PowerPoint</Application>
  <PresentationFormat>全屏显示(4:3)</PresentationFormat>
  <Paragraphs>195</Paragraphs>
  <Slides>23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Aharoni</vt:lpstr>
      <vt:lpstr>NEU-BZ-S92</vt:lpstr>
      <vt:lpstr>NEU-F5-S92</vt:lpstr>
      <vt:lpstr>NEU-HZ-S92</vt:lpstr>
      <vt:lpstr>方正书宋_GBK</vt:lpstr>
      <vt:lpstr>仿宋</vt:lpstr>
      <vt:lpstr>华文琥珀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2023-01-17T02:02:35Z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20B17804B1624DC49D1E7C86D0CA91F7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