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wmf"/><Relationship Id="rId9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DB5E-F2FE-4946-9AE8-C2326ED4C39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C59E1-8968-4BB8-A4AB-D48B59A65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81059D-9146-4FA0-9323-3CF9620982A0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954A96F-E479-46E9-9262-507420381AD5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10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6B62E07-BD0C-42FE-B4D5-86EE7D948423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11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D6AEFC-566C-44D2-B644-B141FF9F50CF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12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FFC739C-6273-40A8-A246-9C0AE580FA17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13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FC992CD-BFF2-4288-89AA-E59612E6BB81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14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8870698-77A1-4AA8-B635-2BB6B7CFBE15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15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828CBF-DE53-4726-85D7-D109D578AA37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16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D3D8AC7-0562-4BCF-BD46-96578FF23821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17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5DC276-E132-4028-8E3B-9019B0251B4A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18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A81E4D4-53E0-4A94-9432-B9C9149C07BB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19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31FB2A-726E-42E8-8EB2-7A165DA440AF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7B7B4EA-E5A7-4A48-9224-89C220C819C8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20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285318E-EA8D-4357-8E9A-E9623F30E7A8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21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952119-68FC-4A70-A74E-8D9015CB4F85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22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B7AF74-CC09-49D9-BDAF-72A43826092B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23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69729AD-1538-4D60-87C3-9FF8048715B1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24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B68F0CB-5166-4A85-BD59-54A5BCA9B884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FDE2DD6-D156-45AC-BE3A-65E78CC31728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4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6FDE9F9-4969-4A4A-97AB-DC537B54E9EB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5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E642A84-F006-4C6F-827F-E07F79AD85C6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250441-0B0F-4078-A01F-0319DE50A98B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7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F2AD0FC-5F17-4E2B-A034-4BC2C76AF310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8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B8A2424-1F30-4178-BCC1-FB77BFA7C01D}" type="slidenum">
              <a:rPr lang="zh-CN" altLang="en-US" b="0" smtClean="0">
                <a:solidFill>
                  <a:prstClr val="black"/>
                </a:solidFill>
                <a:latin typeface="Times New Roman" panose="02020603050405020304" pitchFamily="18" charset="0"/>
              </a:rPr>
              <a:t>9</a:t>
            </a:fld>
            <a:endParaRPr lang="en-US" altLang="zh-CN" b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FC34E-F2BB-4CBA-9A09-6E86583F631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537B-340A-4A8C-8E65-811D2135A88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4ACB6-1AA2-46C7-B1D7-F8FDFAED766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DCBD3-792B-4802-AF26-AE3CA147B57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9ECA4-C6A0-4AD5-9433-32284AB4E26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EEB4-FCF7-4459-8E77-56CEE5B9229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C50BD-FD9A-49B7-A5BC-160813A3A3D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B8F7A-63ED-47DD-8E95-40C9B058F5D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733D2-9668-4FE6-9FAC-FDF1A83BDF4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4E3B-28F8-448B-A686-D4C6F6F9665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262DB4-F0C5-49E8-BF10-674DF2DD26E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50E28-9D47-43B9-BBD4-37B9364869C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04DE6-45DA-4399-93CE-C342C9AC3F7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D79A1-FF1A-4CD3-A5A7-C0CF8E13ED9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86F42-3059-4F4E-8800-237CDF974CD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A8C05-5607-4D96-B76D-45D6B134EF1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4525E-E38D-4BEA-95D5-BC6D1A3A8DE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B40C-B06A-46CC-96B7-1F90AED04D0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9B15E-0332-47E5-B6B0-21FEA6DC5F2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C7B74-5B3C-4138-96B2-34FD1DC89E2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A1DBAF-BD0A-4DE5-AF16-F119B52BDB8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12A857-12C2-47C5-8091-B36334280D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0" Type="http://schemas.openxmlformats.org/officeDocument/2006/relationships/image" Target="../media/image7.GI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e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20.e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4.bin"/><Relationship Id="rId22" Type="http://schemas.openxmlformats.org/officeDocument/2006/relationships/image" Target="../media/image21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371600" y="3175"/>
            <a:ext cx="77724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MS UI Gothic" panose="020B0600070205080204" pitchFamily="34" charset="-128"/>
              <a:sym typeface="Wingdings" panose="05000000000000000000" pitchFamily="2" charset="2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4" imgW="114300" imgH="215900" progId="Equation.3">
                  <p:embed/>
                </p:oleObj>
              </mc:Choice>
              <mc:Fallback>
                <p:oleObj name="公式" r:id="rId4" imgW="1143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087849" y="2349847"/>
            <a:ext cx="7128520" cy="1152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1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8.1 </a:t>
            </a:r>
            <a:r>
              <a:rPr lang="zh-CN" altLang="en-US" sz="4000" b="1" kern="1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不等式的基本性质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936385" y="1052736"/>
            <a:ext cx="5057775" cy="10810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第</a:t>
            </a:r>
            <a:r>
              <a:rPr lang="en-US" altLang="zh-CN" sz="4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r>
              <a:rPr lang="zh-CN" altLang="en-US" sz="4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章 一元一次不等式</a:t>
            </a:r>
          </a:p>
        </p:txBody>
      </p:sp>
      <p:sp>
        <p:nvSpPr>
          <p:cNvPr id="6" name="矩形 5"/>
          <p:cNvSpPr/>
          <p:nvPr/>
        </p:nvSpPr>
        <p:spPr>
          <a:xfrm>
            <a:off x="2875019" y="509909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228600" y="620713"/>
            <a:ext cx="89154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不等式的性质1</a:t>
            </a:r>
            <a:r>
              <a:rPr lang="zh-CN" altLang="en-US" sz="3200" b="1" dirty="0">
                <a:solidFill>
                  <a:srgbClr val="000000"/>
                </a:solidFill>
              </a:rPr>
              <a:t>     不等式两边加(或减)同一个</a:t>
            </a:r>
            <a:r>
              <a:rPr lang="zh-CN" altLang="en-US" sz="3200" b="1" dirty="0">
                <a:solidFill>
                  <a:srgbClr val="FF3300"/>
                </a:solidFill>
              </a:rPr>
              <a:t>整式</a:t>
            </a:r>
            <a:r>
              <a:rPr lang="zh-CN" altLang="en-US" sz="3200" b="1" dirty="0">
                <a:solidFill>
                  <a:srgbClr val="000000"/>
                </a:solidFill>
              </a:rPr>
              <a:t>，不等号的方向</a:t>
            </a:r>
            <a:r>
              <a:rPr lang="zh-CN" altLang="en-US" sz="3200" b="1" dirty="0">
                <a:solidFill>
                  <a:srgbClr val="FF3300"/>
                </a:solidFill>
              </a:rPr>
              <a:t>不变</a:t>
            </a:r>
            <a:r>
              <a:rPr lang="zh-CN" altLang="en-US" sz="3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611188" y="765175"/>
            <a:ext cx="82296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endParaRPr lang="zh-CN" altLang="en-US" sz="3600" b="1">
              <a:solidFill>
                <a:srgbClr val="3434F0"/>
              </a:solidFill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2420938"/>
            <a:ext cx="8763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不等式的性质2</a:t>
            </a:r>
            <a:r>
              <a:rPr lang="zh-CN" altLang="en-US" sz="3200" b="1" dirty="0">
                <a:solidFill>
                  <a:srgbClr val="000000"/>
                </a:solidFill>
              </a:rPr>
              <a:t>     不等式两边乘(或除以)同一个</a:t>
            </a:r>
            <a:r>
              <a:rPr lang="zh-CN" altLang="en-US" sz="3200" b="1" dirty="0">
                <a:solidFill>
                  <a:srgbClr val="FF3300"/>
                </a:solidFill>
              </a:rPr>
              <a:t>正数</a:t>
            </a:r>
            <a:r>
              <a:rPr lang="zh-CN" altLang="en-US" sz="3200" b="1" dirty="0">
                <a:solidFill>
                  <a:srgbClr val="000000"/>
                </a:solidFill>
              </a:rPr>
              <a:t>，不等号的方向</a:t>
            </a:r>
            <a:r>
              <a:rPr lang="zh-CN" altLang="en-US" sz="3200" b="1" dirty="0">
                <a:solidFill>
                  <a:srgbClr val="FF3300"/>
                </a:solidFill>
              </a:rPr>
              <a:t>不变</a:t>
            </a:r>
            <a:r>
              <a:rPr lang="zh-CN" altLang="en-US" sz="3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395288" y="4868863"/>
            <a:ext cx="82296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endParaRPr lang="zh-CN" altLang="en-US" sz="3600" b="1">
              <a:solidFill>
                <a:srgbClr val="3434F0"/>
              </a:solidFill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4652963"/>
            <a:ext cx="87630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不等式的性质3</a:t>
            </a:r>
            <a:r>
              <a:rPr lang="zh-CN" altLang="en-US" sz="3200" b="1" dirty="0">
                <a:solidFill>
                  <a:srgbClr val="000000"/>
                </a:solidFill>
              </a:rPr>
              <a:t>     不等式两边乘(或除以)同一个</a:t>
            </a:r>
            <a:r>
              <a:rPr lang="zh-CN" altLang="en-US" sz="3200" b="1" dirty="0">
                <a:solidFill>
                  <a:srgbClr val="FF3300"/>
                </a:solidFill>
              </a:rPr>
              <a:t>负数</a:t>
            </a:r>
            <a:r>
              <a:rPr lang="zh-CN" altLang="en-US" sz="3200" b="1" dirty="0">
                <a:solidFill>
                  <a:srgbClr val="000000"/>
                </a:solidFill>
              </a:rPr>
              <a:t>，不等号的方向</a:t>
            </a:r>
            <a:r>
              <a:rPr lang="zh-CN" altLang="en-US" sz="3200" b="1" dirty="0">
                <a:solidFill>
                  <a:srgbClr val="FF3300"/>
                </a:solidFill>
              </a:rPr>
              <a:t>改变</a:t>
            </a:r>
            <a:r>
              <a:rPr lang="zh-CN" altLang="en-US" sz="32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50825" y="1773238"/>
          <a:ext cx="83708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4" imgW="2501900" imgH="292100" progId="Equation.3">
                  <p:embed/>
                </p:oleObj>
              </mc:Choice>
              <mc:Fallback>
                <p:oleObj name="公式" r:id="rId4" imgW="2501900" imgH="2921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73238"/>
                        <a:ext cx="8370888" cy="647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468313" y="3644900"/>
          <a:ext cx="79216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公式" r:id="rId6" imgW="3048000" imgH="520700" progId="Equation.3">
                  <p:embed/>
                </p:oleObj>
              </mc:Choice>
              <mc:Fallback>
                <p:oleObj name="公式" r:id="rId6" imgW="3048000" imgH="5207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644900"/>
                        <a:ext cx="7921625" cy="914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50825" y="5734050"/>
          <a:ext cx="868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8" imgW="3606800" imgH="520700" progId="Equation.3">
                  <p:embed/>
                </p:oleObj>
              </mc:Choice>
              <mc:Fallback>
                <p:oleObj name="Equation" r:id="rId8" imgW="3606800" imgH="5207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734050"/>
                        <a:ext cx="8686800" cy="914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8" grpId="0" autoUpdateAnimBg="0"/>
      <p:bldP spid="624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8" name="Group 84"/>
          <p:cNvGraphicFramePr>
            <a:graphicFrameLocks noGrp="1"/>
          </p:cNvGraphicFramePr>
          <p:nvPr/>
        </p:nvGraphicFramePr>
        <p:xfrm>
          <a:off x="3635375" y="476250"/>
          <a:ext cx="4213225" cy="5976939"/>
        </p:xfrm>
        <a:graphic>
          <a:graphicData uri="http://schemas.openxmlformats.org/drawingml/2006/table">
            <a:tbl>
              <a:tblPr/>
              <a:tblGrid>
                <a:gridCol w="421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2" charset="-122"/>
                        </a:rPr>
                        <a:t>不等式的基本性质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779838" y="1125538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(1)不等式的两边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加上（或减去）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一个整式，不等号的方向</a:t>
            </a:r>
            <a:r>
              <a:rPr kumimoji="1" lang="zh-CN" altLang="en-US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不变.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779838" y="21336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a&lt;b,</a:t>
            </a: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000" dirty="0" err="1">
                <a:solidFill>
                  <a:srgbClr val="663300"/>
                </a:solidFill>
                <a:latin typeface="Times New Roman" panose="02020603050405020304" pitchFamily="18" charset="0"/>
              </a:rPr>
              <a:t>a+c</a:t>
            </a:r>
            <a:r>
              <a:rPr kumimoji="1" lang="en-US" altLang="zh-CN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&lt;</a:t>
            </a:r>
            <a:r>
              <a:rPr kumimoji="1" lang="en-US" altLang="zh-CN" sz="2000" dirty="0" err="1">
                <a:solidFill>
                  <a:srgbClr val="663300"/>
                </a:solidFill>
                <a:latin typeface="Times New Roman" panose="02020603050405020304" pitchFamily="18" charset="0"/>
              </a:rPr>
              <a:t>b+c</a:t>
            </a:r>
            <a:r>
              <a:rPr kumimoji="1" lang="en-US" altLang="zh-CN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 （</a:t>
            </a:r>
            <a:r>
              <a:rPr kumimoji="1" lang="zh-CN" altLang="en-US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000" dirty="0">
                <a:solidFill>
                  <a:srgbClr val="663300"/>
                </a:solidFill>
                <a:latin typeface="Times New Roman" panose="02020603050405020304" pitchFamily="18" charset="0"/>
              </a:rPr>
              <a:t>a-c&lt;b-c)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3779838" y="3068638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2000" b="0">
                <a:solidFill>
                  <a:srgbClr val="66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不等式的两边</a:t>
            </a: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一个正数，不等号的方向</a:t>
            </a:r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3708400" y="38608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000">
                <a:solidFill>
                  <a:srgbClr val="663300"/>
                </a:solidFill>
                <a:latin typeface="Times New Roman" panose="02020603050405020304" pitchFamily="18" charset="0"/>
              </a:rPr>
              <a:t>a&lt;b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且</a:t>
            </a:r>
            <a:r>
              <a:rPr kumimoji="1" lang="en-US" altLang="zh-CN" sz="2000">
                <a:solidFill>
                  <a:srgbClr val="663300"/>
                </a:solidFill>
                <a:latin typeface="Times New Roman" panose="02020603050405020304" pitchFamily="18" charset="0"/>
              </a:rPr>
              <a:t>c&gt;0, 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000">
                <a:solidFill>
                  <a:srgbClr val="663300"/>
                </a:solidFill>
                <a:latin typeface="Times New Roman" panose="02020603050405020304" pitchFamily="18" charset="0"/>
              </a:rPr>
              <a:t>ac&lt;bc(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或</a:t>
            </a:r>
            <a:r>
              <a:rPr kumimoji="1" lang="zh-CN" altLang="en-US" sz="1600">
                <a:solidFill>
                  <a:srgbClr val="663300"/>
                </a:solidFill>
                <a:latin typeface="Times New Roman" panose="02020603050405020304" pitchFamily="18" charset="0"/>
              </a:rPr>
              <a:t>                     )</a:t>
            </a:r>
          </a:p>
        </p:txBody>
      </p:sp>
      <p:grpSp>
        <p:nvGrpSpPr>
          <p:cNvPr id="21522" name="Group 19"/>
          <p:cNvGrpSpPr/>
          <p:nvPr/>
        </p:nvGrpSpPr>
        <p:grpSpPr bwMode="auto">
          <a:xfrm>
            <a:off x="6588125" y="3716338"/>
            <a:ext cx="865188" cy="609600"/>
            <a:chOff x="3024" y="3648"/>
            <a:chExt cx="672" cy="480"/>
          </a:xfrm>
        </p:grpSpPr>
        <p:sp>
          <p:nvSpPr>
            <p:cNvPr id="21571" name="Line 20"/>
            <p:cNvSpPr>
              <a:spLocks noChangeShapeType="1"/>
            </p:cNvSpPr>
            <p:nvPr/>
          </p:nvSpPr>
          <p:spPr bwMode="auto">
            <a:xfrm>
              <a:off x="3024" y="39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572" name="Group 21"/>
            <p:cNvGrpSpPr/>
            <p:nvPr/>
          </p:nvGrpSpPr>
          <p:grpSpPr bwMode="auto">
            <a:xfrm>
              <a:off x="3024" y="3744"/>
              <a:ext cx="384" cy="336"/>
              <a:chOff x="3024" y="3744"/>
              <a:chExt cx="384" cy="336"/>
            </a:xfrm>
          </p:grpSpPr>
          <p:grpSp>
            <p:nvGrpSpPr>
              <p:cNvPr id="21577" name="Group 22"/>
              <p:cNvGrpSpPr/>
              <p:nvPr/>
            </p:nvGrpSpPr>
            <p:grpSpPr bwMode="auto">
              <a:xfrm>
                <a:off x="3024" y="3744"/>
                <a:ext cx="192" cy="336"/>
                <a:chOff x="3024" y="3744"/>
                <a:chExt cx="192" cy="336"/>
              </a:xfrm>
            </p:grpSpPr>
            <p:sp>
              <p:nvSpPr>
                <p:cNvPr id="215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024" y="3936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1580" name="Rectangle 24"/>
                <p:cNvSpPr>
                  <a:spLocks noChangeArrowheads="1"/>
                </p:cNvSpPr>
                <p:nvPr/>
              </p:nvSpPr>
              <p:spPr bwMode="auto">
                <a:xfrm>
                  <a:off x="3024" y="3744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1578" name="Rectangle 25"/>
              <p:cNvSpPr>
                <a:spLocks noChangeArrowheads="1"/>
              </p:cNvSpPr>
              <p:nvPr/>
            </p:nvSpPr>
            <p:spPr bwMode="auto">
              <a:xfrm>
                <a:off x="3216" y="38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&lt;</a:t>
                </a:r>
              </a:p>
            </p:txBody>
          </p:sp>
        </p:grpSp>
        <p:grpSp>
          <p:nvGrpSpPr>
            <p:cNvPr id="21573" name="Group 26"/>
            <p:cNvGrpSpPr/>
            <p:nvPr/>
          </p:nvGrpSpPr>
          <p:grpSpPr bwMode="auto">
            <a:xfrm>
              <a:off x="3360" y="3648"/>
              <a:ext cx="336" cy="480"/>
              <a:chOff x="144" y="3024"/>
              <a:chExt cx="336" cy="480"/>
            </a:xfrm>
          </p:grpSpPr>
          <p:sp>
            <p:nvSpPr>
              <p:cNvPr id="21574" name="Rectangle 27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575" name="Rectangle 28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576" name="Line 29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1587" name="Group 83"/>
          <p:cNvGrpSpPr/>
          <p:nvPr/>
        </p:nvGrpSpPr>
        <p:grpSpPr bwMode="auto">
          <a:xfrm>
            <a:off x="3851275" y="5300663"/>
            <a:ext cx="4032250" cy="762000"/>
            <a:chOff x="2426" y="3339"/>
            <a:chExt cx="2540" cy="480"/>
          </a:xfrm>
        </p:grpSpPr>
        <p:sp>
          <p:nvSpPr>
            <p:cNvPr id="21562" name="Text Box 32"/>
            <p:cNvSpPr txBox="1">
              <a:spLocks noChangeArrowheads="1"/>
            </p:cNvSpPr>
            <p:nvPr/>
          </p:nvSpPr>
          <p:spPr bwMode="auto">
            <a:xfrm>
              <a:off x="2426" y="3430"/>
              <a:ext cx="25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若</a:t>
              </a:r>
              <a:r>
                <a:rPr kumimoji="1" lang="en-US" altLang="zh-CN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a&lt;b</a:t>
              </a:r>
              <a:r>
                <a:rPr kumimoji="1" lang="zh-CN" altLang="en-US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且</a:t>
              </a:r>
              <a:r>
                <a:rPr kumimoji="1" lang="en-US" altLang="zh-CN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c&lt;0, </a:t>
              </a:r>
              <a:r>
                <a:rPr kumimoji="1" lang="zh-CN" altLang="en-US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ac&gt;bc(</a:t>
              </a:r>
              <a:r>
                <a:rPr kumimoji="1" lang="zh-CN" altLang="en-US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或</a:t>
              </a:r>
              <a:r>
                <a:rPr kumimoji="1" lang="zh-CN" altLang="en-US" sz="2000">
                  <a:solidFill>
                    <a:srgbClr val="009900"/>
                  </a:solidFill>
                  <a:latin typeface="Times New Roman" panose="02020603050405020304" pitchFamily="18" charset="0"/>
                </a:rPr>
                <a:t>              )</a:t>
              </a:r>
            </a:p>
          </p:txBody>
        </p:sp>
        <p:grpSp>
          <p:nvGrpSpPr>
            <p:cNvPr id="21563" name="Group 33"/>
            <p:cNvGrpSpPr/>
            <p:nvPr/>
          </p:nvGrpSpPr>
          <p:grpSpPr bwMode="auto">
            <a:xfrm>
              <a:off x="4241" y="3385"/>
              <a:ext cx="157" cy="336"/>
              <a:chOff x="3024" y="3744"/>
              <a:chExt cx="192" cy="336"/>
            </a:xfrm>
          </p:grpSpPr>
          <p:sp>
            <p:nvSpPr>
              <p:cNvPr id="21569" name="Rectangle 34"/>
              <p:cNvSpPr>
                <a:spLocks noChangeArrowheads="1"/>
              </p:cNvSpPr>
              <p:nvPr/>
            </p:nvSpPr>
            <p:spPr bwMode="auto">
              <a:xfrm>
                <a:off x="3024" y="3936"/>
                <a:ext cx="1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570" name="Rectangle 35"/>
              <p:cNvSpPr>
                <a:spLocks noChangeArrowheads="1"/>
              </p:cNvSpPr>
              <p:nvPr/>
            </p:nvSpPr>
            <p:spPr bwMode="auto">
              <a:xfrm>
                <a:off x="3024" y="3744"/>
                <a:ext cx="1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21564" name="Rectangle 36"/>
            <p:cNvSpPr>
              <a:spLocks noChangeArrowheads="1"/>
            </p:cNvSpPr>
            <p:nvPr/>
          </p:nvSpPr>
          <p:spPr bwMode="auto">
            <a:xfrm>
              <a:off x="4377" y="3475"/>
              <a:ext cx="1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&gt;</a:t>
              </a:r>
            </a:p>
          </p:txBody>
        </p:sp>
        <p:grpSp>
          <p:nvGrpSpPr>
            <p:cNvPr id="21565" name="Group 37"/>
            <p:cNvGrpSpPr/>
            <p:nvPr/>
          </p:nvGrpSpPr>
          <p:grpSpPr bwMode="auto">
            <a:xfrm>
              <a:off x="4513" y="3339"/>
              <a:ext cx="273" cy="480"/>
              <a:chOff x="144" y="3024"/>
              <a:chExt cx="336" cy="480"/>
            </a:xfrm>
          </p:grpSpPr>
          <p:sp>
            <p:nvSpPr>
              <p:cNvPr id="21566" name="Rectangle 38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567" name="Rectangle 39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568" name="Line 40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1524" name="Text Box 41"/>
          <p:cNvSpPr txBox="1">
            <a:spLocks noChangeArrowheads="1"/>
          </p:cNvSpPr>
          <p:nvPr/>
        </p:nvSpPr>
        <p:spPr bwMode="auto">
          <a:xfrm>
            <a:off x="3708400" y="4652963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(3)</a:t>
            </a:r>
            <a:r>
              <a:rPr kumimoji="1" lang="zh-CN" altLang="en-US" sz="2000" b="0">
                <a:solidFill>
                  <a:srgbClr val="66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不等式的两边</a:t>
            </a: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2000">
                <a:solidFill>
                  <a:srgbClr val="663300"/>
                </a:solidFill>
                <a:latin typeface="Times New Roman" panose="02020603050405020304" pitchFamily="18" charset="0"/>
              </a:rPr>
              <a:t>一个负数，不等号的方向</a:t>
            </a:r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1584" name="Group 80"/>
          <p:cNvGraphicFramePr>
            <a:graphicFrameLocks noGrp="1"/>
          </p:cNvGraphicFramePr>
          <p:nvPr/>
        </p:nvGraphicFramePr>
        <p:xfrm>
          <a:off x="0" y="476250"/>
          <a:ext cx="3657600" cy="5976939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2" charset="-122"/>
                        </a:rPr>
                        <a:t>等式的基本性质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35" name="Text Box 52"/>
          <p:cNvSpPr txBox="1">
            <a:spLocks noChangeArrowheads="1"/>
          </p:cNvSpPr>
          <p:nvPr/>
        </p:nvSpPr>
        <p:spPr bwMode="auto">
          <a:xfrm>
            <a:off x="2935288" y="16192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6" name="Text Box 53"/>
          <p:cNvSpPr txBox="1">
            <a:spLocks noChangeArrowheads="1"/>
          </p:cNvSpPr>
          <p:nvPr/>
        </p:nvSpPr>
        <p:spPr bwMode="auto">
          <a:xfrm>
            <a:off x="0" y="1196975"/>
            <a:ext cx="3527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等式的两边</a:t>
            </a:r>
            <a:r>
              <a:rPr kumimoji="1"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加上（或减去）</a:t>
            </a:r>
            <a:r>
              <a:rPr kumimoji="1"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同整式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，所得的结果仍是等式.</a:t>
            </a:r>
            <a:endParaRPr kumimoji="1" lang="zh-CN" altLang="en-US" sz="20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7" name="Text Box 55"/>
          <p:cNvSpPr txBox="1">
            <a:spLocks noChangeArrowheads="1"/>
          </p:cNvSpPr>
          <p:nvPr/>
        </p:nvSpPr>
        <p:spPr bwMode="auto">
          <a:xfrm>
            <a:off x="0" y="2349500"/>
            <a:ext cx="345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a=b,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a+c=b+c(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a-c=b-c)</a:t>
            </a:r>
          </a:p>
        </p:txBody>
      </p:sp>
      <p:sp>
        <p:nvSpPr>
          <p:cNvPr id="21538" name="Text Box 56"/>
          <p:cNvSpPr txBox="1">
            <a:spLocks noChangeArrowheads="1"/>
          </p:cNvSpPr>
          <p:nvPr/>
        </p:nvSpPr>
        <p:spPr bwMode="auto">
          <a:xfrm>
            <a:off x="0" y="3213100"/>
            <a:ext cx="3419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16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0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等式的两边</a:t>
            </a:r>
            <a:r>
              <a:rPr kumimoji="1"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一个数（除数不能为零），所得的结果仍是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等式</a:t>
            </a:r>
            <a:r>
              <a:rPr kumimoji="1"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kumimoji="1" lang="zh-CN" altLang="en-US" sz="20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39" name="Text Box 57"/>
          <p:cNvSpPr txBox="1">
            <a:spLocks noChangeArrowheads="1"/>
          </p:cNvSpPr>
          <p:nvPr/>
        </p:nvSpPr>
        <p:spPr bwMode="auto">
          <a:xfrm>
            <a:off x="0" y="5157788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a=b,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ac=bc(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或              , </a:t>
            </a:r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c≠0)</a:t>
            </a:r>
          </a:p>
        </p:txBody>
      </p:sp>
      <p:grpSp>
        <p:nvGrpSpPr>
          <p:cNvPr id="21540" name="Group 58"/>
          <p:cNvGrpSpPr/>
          <p:nvPr/>
        </p:nvGrpSpPr>
        <p:grpSpPr bwMode="auto">
          <a:xfrm>
            <a:off x="2195513" y="4941888"/>
            <a:ext cx="762000" cy="762000"/>
            <a:chOff x="3024" y="3648"/>
            <a:chExt cx="672" cy="480"/>
          </a:xfrm>
        </p:grpSpPr>
        <p:sp>
          <p:nvSpPr>
            <p:cNvPr id="21552" name="Line 59"/>
            <p:cNvSpPr>
              <a:spLocks noChangeShapeType="1"/>
            </p:cNvSpPr>
            <p:nvPr/>
          </p:nvSpPr>
          <p:spPr bwMode="auto">
            <a:xfrm>
              <a:off x="3024" y="39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1553" name="Group 60"/>
            <p:cNvGrpSpPr/>
            <p:nvPr/>
          </p:nvGrpSpPr>
          <p:grpSpPr bwMode="auto">
            <a:xfrm>
              <a:off x="3024" y="3744"/>
              <a:ext cx="384" cy="336"/>
              <a:chOff x="3024" y="3744"/>
              <a:chExt cx="384" cy="336"/>
            </a:xfrm>
          </p:grpSpPr>
          <p:grpSp>
            <p:nvGrpSpPr>
              <p:cNvPr id="21558" name="Group 61"/>
              <p:cNvGrpSpPr/>
              <p:nvPr/>
            </p:nvGrpSpPr>
            <p:grpSpPr bwMode="auto">
              <a:xfrm>
                <a:off x="3024" y="3744"/>
                <a:ext cx="192" cy="336"/>
                <a:chOff x="3024" y="3744"/>
                <a:chExt cx="192" cy="336"/>
              </a:xfrm>
            </p:grpSpPr>
            <p:sp>
              <p:nvSpPr>
                <p:cNvPr id="21560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3936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1561" name="Rectangle 63"/>
                <p:cNvSpPr>
                  <a:spLocks noChangeArrowheads="1"/>
                </p:cNvSpPr>
                <p:nvPr/>
              </p:nvSpPr>
              <p:spPr bwMode="auto">
                <a:xfrm>
                  <a:off x="3024" y="3744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1600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1559" name="Rectangle 64"/>
              <p:cNvSpPr>
                <a:spLocks noChangeArrowheads="1"/>
              </p:cNvSpPr>
              <p:nvPr/>
            </p:nvSpPr>
            <p:spPr bwMode="auto">
              <a:xfrm>
                <a:off x="3216" y="38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</p:grpSp>
        <p:grpSp>
          <p:nvGrpSpPr>
            <p:cNvPr id="21554" name="Group 65"/>
            <p:cNvGrpSpPr/>
            <p:nvPr/>
          </p:nvGrpSpPr>
          <p:grpSpPr bwMode="auto">
            <a:xfrm>
              <a:off x="3360" y="3648"/>
              <a:ext cx="336" cy="480"/>
              <a:chOff x="144" y="3024"/>
              <a:chExt cx="336" cy="480"/>
            </a:xfrm>
          </p:grpSpPr>
          <p:sp>
            <p:nvSpPr>
              <p:cNvPr id="21555" name="Rectangle 66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16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1556" name="Rectangle 67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1557" name="Line 68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21589" name="Group 85"/>
          <p:cNvGraphicFramePr>
            <a:graphicFrameLocks noGrp="1"/>
          </p:cNvGraphicFramePr>
          <p:nvPr/>
        </p:nvGraphicFramePr>
        <p:xfrm>
          <a:off x="7885113" y="476250"/>
          <a:ext cx="1258887" cy="5976938"/>
        </p:xfrm>
        <a:graphic>
          <a:graphicData uri="http://schemas.openxmlformats.org/drawingml/2006/table">
            <a:tbl>
              <a:tblPr/>
              <a:tblGrid>
                <a:gridCol w="125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注意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7924800" y="1447800"/>
            <a:ext cx="1219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1. 不等式、等式性质的异同点.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7924800" y="3284538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1600">
                <a:solidFill>
                  <a:srgbClr val="FF3300"/>
                </a:solidFill>
                <a:latin typeface="Times New Roman" panose="02020603050405020304" pitchFamily="18" charset="0"/>
              </a:rPr>
              <a:t>2. 对于零.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7956550" y="4652963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3. 特别注意.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1" grpId="0" autoUpdateAnimBg="0"/>
      <p:bldP spid="11342" grpId="0" autoUpdateAnimBg="0"/>
      <p:bldP spid="1134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76238" y="1406525"/>
            <a:ext cx="849947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、如果</a:t>
            </a: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，那么两边都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  </a:t>
            </a: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8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的两边都加上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的两边都减去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的两边都乘以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0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的两边都除以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260975" y="1265238"/>
            <a:ext cx="1309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减去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872163" y="1912938"/>
            <a:ext cx="1398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678488" y="2633663"/>
            <a:ext cx="1865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867400" y="3141663"/>
            <a:ext cx="2797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867400" y="3933825"/>
            <a:ext cx="1919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pic>
        <p:nvPicPr>
          <p:cNvPr id="22536" name="Picture 8" descr="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76250"/>
            <a:ext cx="17605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877050" y="3141663"/>
          <a:ext cx="1844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723900" imgH="241300" progId="Equation.3">
                  <p:embed/>
                </p:oleObj>
              </mc:Choice>
              <mc:Fallback>
                <p:oleObj name="Equation" r:id="rId4" imgW="723900" imgH="2413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141663"/>
                        <a:ext cx="18446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53440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、在不等式－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的两边都除以－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、在不等式－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kumimoji="1"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的两边都除以－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、在不等式－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＞－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的两边都乘以－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、在不等式             的两边都乘以－</a:t>
            </a:r>
            <a:r>
              <a:rPr kumimoji="1"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可得</a:t>
            </a:r>
            <a:r>
              <a:rPr kumimoji="1"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kumimoji="1"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2268538" y="3213100"/>
          <a:ext cx="12684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公式" r:id="rId6" imgW="354965" imgH="177800" progId="Equation.3">
                  <p:embed/>
                </p:oleObj>
              </mc:Choice>
              <mc:Fallback>
                <p:oleObj name="公式" r:id="rId6" imgW="354965" imgH="1778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213100"/>
                        <a:ext cx="1268412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737350" y="1125538"/>
            <a:ext cx="1452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7123113" y="1844675"/>
          <a:ext cx="15525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8" imgW="571500" imgH="241300" progId="Equation.3">
                  <p:embed/>
                </p:oleObj>
              </mc:Choice>
              <mc:Fallback>
                <p:oleObj name="Equation" r:id="rId8" imgW="571500" imgH="2413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113" y="1844675"/>
                        <a:ext cx="155257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7280275" y="2492375"/>
            <a:ext cx="168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kumimoji="1" lang="zh-CN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pic>
        <p:nvPicPr>
          <p:cNvPr id="4104" name="Picture 9" descr="练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8288" y="495300"/>
            <a:ext cx="17605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215900" y="1484313"/>
          <a:ext cx="8027988" cy="494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公式" r:id="rId4" imgW="1092200" imgH="825500" progId="Equation.3">
                  <p:embed/>
                </p:oleObj>
              </mc:Choice>
              <mc:Fallback>
                <p:oleObj name="公式" r:id="rId4" imgW="1092200" imgH="8255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484313"/>
                        <a:ext cx="8027988" cy="4941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743200" y="22098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CN" sz="400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CN" sz="400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733800" y="48768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CN" sz="400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276600" y="40386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CN" sz="400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495800" y="5715000"/>
            <a:ext cx="792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CN" sz="400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5128" name="Rectangle 14"/>
          <p:cNvSpPr>
            <a:spLocks noRot="1" noChangeArrowheads="1"/>
          </p:cNvSpPr>
          <p:nvPr/>
        </p:nvSpPr>
        <p:spPr bwMode="auto">
          <a:xfrm>
            <a:off x="1403350" y="476250"/>
            <a:ext cx="5410200" cy="823913"/>
          </a:xfrm>
          <a:prstGeom prst="rect">
            <a:avLst/>
          </a:prstGeom>
          <a:solidFill>
            <a:srgbClr val="DDDDDD"/>
          </a:solidFill>
          <a:ln w="38100">
            <a:solidFill>
              <a:srgbClr val="008000"/>
            </a:solidFill>
            <a:prstDash val="dash"/>
            <a:miter lim="800000"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66"/>
                </a:solidFill>
                <a:ea typeface="华文彩云" panose="02010800040101010101" pitchFamily="2" charset="-122"/>
              </a:rPr>
              <a:t>尝 试 反 馈，巩 固 知 识</a:t>
            </a:r>
            <a:r>
              <a:rPr lang="zh-CN" altLang="en-US" sz="3600"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7" grpId="0" autoUpdateAnimBg="0"/>
      <p:bldP spid="63498" grpId="0" autoUpdateAnimBg="0"/>
      <p:bldP spid="63499" grpId="0" autoUpdateAnimBg="0"/>
      <p:bldP spid="63500" grpId="0" autoUpdateAnimBg="0"/>
      <p:bldP spid="6350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895600" y="711200"/>
            <a:ext cx="541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判断对错并说明理由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81000" y="1851025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1.   若 -3&lt;0,   则 -3+1&lt;1                    (      )</a:t>
            </a:r>
            <a:r>
              <a:rPr kumimoji="1" lang="zh-CN" altLang="en-US" sz="3600" b="0" dirty="0">
                <a:solidFill>
                  <a:srgbClr val="66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81000" y="278765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2.  若 -3 × 2&gt; -5 ×2,  则 -3&lt; -5       (      )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381000" y="3724275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3.  若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a&lt;b,  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则 3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a&lt; 3 b                      (      )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381000" y="461645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4.   若 -6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&lt; -6 b,  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则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&lt; b                 (      )</a:t>
            </a:r>
          </a:p>
        </p:txBody>
      </p:sp>
      <p:sp>
        <p:nvSpPr>
          <p:cNvPr id="23559" name="Text Box 12"/>
          <p:cNvSpPr txBox="1">
            <a:spLocks noChangeArrowheads="1"/>
          </p:cNvSpPr>
          <p:nvPr/>
        </p:nvSpPr>
        <p:spPr bwMode="auto">
          <a:xfrm>
            <a:off x="7391400" y="17907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3560" name="Text Box 17"/>
          <p:cNvSpPr txBox="1">
            <a:spLocks noChangeArrowheads="1"/>
          </p:cNvSpPr>
          <p:nvPr/>
        </p:nvSpPr>
        <p:spPr bwMode="auto">
          <a:xfrm>
            <a:off x="7391400" y="2798763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3561" name="AutoShape 24"/>
          <p:cNvSpPr>
            <a:spLocks noChangeArrowheads="1"/>
          </p:cNvSpPr>
          <p:nvPr/>
        </p:nvSpPr>
        <p:spPr bwMode="auto">
          <a:xfrm>
            <a:off x="684213" y="692150"/>
            <a:ext cx="2274887" cy="633413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知识应用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467600" y="3735388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7543800" y="4632325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14361" grpId="0" autoUpdateAnimBg="0"/>
      <p:bldP spid="143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700338" y="549275"/>
            <a:ext cx="541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判断对错并说明理由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391400" y="13716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391400" y="23622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323850" y="620713"/>
            <a:ext cx="2274888" cy="6334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>
            <a:noFill/>
          </a:ln>
          <a:effectLst>
            <a:prstShdw prst="shdw17" dist="17961" dir="2700000">
              <a:srgbClr val="009999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知识应用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7467600" y="4403725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467600" y="34290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0066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395288" y="1447800"/>
            <a:ext cx="8367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5.   若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a&gt;b,   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则-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&lt; -b                      (       )</a:t>
            </a:r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395288" y="2362200"/>
            <a:ext cx="8291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6.   若 -2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x &gt;0,  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则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x &gt; 0                     (       )</a:t>
            </a:r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381000" y="34290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7.  若 -2&lt;1,  则 -2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&lt; a                      (       )</a:t>
            </a:r>
          </a:p>
        </p:txBody>
      </p:sp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381000" y="4419600"/>
            <a:ext cx="830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8.  若 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&gt;0,  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则 3</a:t>
            </a:r>
            <a:r>
              <a:rPr kumimoji="1"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a &gt; 2a                      (       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utoUpdateAnimBg="0"/>
      <p:bldP spid="55304" grpId="0" autoUpdateAnimBg="0"/>
      <p:bldP spid="55307" grpId="0" autoUpdateAnimBg="0"/>
      <p:bldP spid="553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425450" y="476250"/>
            <a:ext cx="3690938" cy="617538"/>
          </a:xfrm>
          <a:prstGeom prst="rect">
            <a:avLst/>
          </a:prstGeom>
          <a:solidFill>
            <a:srgbClr val="00FF00"/>
          </a:solidFill>
          <a:ln w="9525">
            <a:miter lim="800000"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>
            <a:spAutoFit/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3300"/>
                </a:solidFill>
                <a:latin typeface="宋体" panose="02010600030101010101" pitchFamily="2" charset="-122"/>
              </a:rPr>
              <a:t>你认为是这样吗 ？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763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小辉在学了不等式的基本性质这一节后，他觉得很容易；并用很快的速度做了一道填空题，结果如下：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04800" y="3124200"/>
            <a:ext cx="8305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(1)  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若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x﹥y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， 则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x </a:t>
            </a:r>
            <a:r>
              <a:rPr kumimoji="1" lang="zh-CN" altLang="en-US" sz="3600">
                <a:solidFill>
                  <a:srgbClr val="292929"/>
                </a:solidFill>
                <a:latin typeface="Times New Roman" panose="02020603050405020304" pitchFamily="18" charset="0"/>
              </a:rPr>
              <a:t>－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z </a:t>
            </a:r>
            <a:r>
              <a:rPr kumimoji="1" lang="en-US" altLang="zh-CN" sz="3600" u="sng">
                <a:solidFill>
                  <a:srgbClr val="292929"/>
                </a:solidFill>
                <a:latin typeface="Times New Roman" panose="02020603050405020304" pitchFamily="18" charset="0"/>
              </a:rPr>
              <a:t>  ﹤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 y </a:t>
            </a:r>
            <a:r>
              <a:rPr kumimoji="1" lang="zh-CN" altLang="en-US" sz="3600">
                <a:solidFill>
                  <a:srgbClr val="292929"/>
                </a:solidFill>
                <a:latin typeface="Times New Roman" panose="02020603050405020304" pitchFamily="18" charset="0"/>
              </a:rPr>
              <a:t>－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z</a:t>
            </a: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 ;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04800" y="4724400"/>
            <a:ext cx="8305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(3)  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若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x﹥y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， 则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x z </a:t>
            </a:r>
            <a:r>
              <a:rPr kumimoji="1" lang="en-US" altLang="zh-CN" sz="3600" baseline="30000">
                <a:solidFill>
                  <a:srgbClr val="292929"/>
                </a:solidFill>
                <a:latin typeface="Times New Roman" panose="02020603050405020304" pitchFamily="18" charset="0"/>
              </a:rPr>
              <a:t>2 </a:t>
            </a:r>
            <a:r>
              <a:rPr kumimoji="1" lang="en-US" altLang="zh-CN" sz="3600" u="sng">
                <a:solidFill>
                  <a:srgbClr val="292929"/>
                </a:solidFill>
                <a:latin typeface="Times New Roman" panose="02020603050405020304" pitchFamily="18" charset="0"/>
              </a:rPr>
              <a:t>  ﹥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 y z </a:t>
            </a:r>
            <a:r>
              <a:rPr kumimoji="1" lang="en-US" altLang="zh-CN" sz="3600" baseline="30000">
                <a:solidFill>
                  <a:srgbClr val="292929"/>
                </a:solidFill>
                <a:latin typeface="Times New Roman" panose="02020603050405020304" pitchFamily="18" charset="0"/>
              </a:rPr>
              <a:t>2  </a:t>
            </a: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83058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(2)  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若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x﹤0</a:t>
            </a:r>
            <a:r>
              <a:rPr kumimoji="1" lang="zh-CN" altLang="en-US" sz="3200">
                <a:solidFill>
                  <a:srgbClr val="292929"/>
                </a:solidFill>
                <a:latin typeface="Times New Roman" panose="02020603050405020304" pitchFamily="18" charset="0"/>
              </a:rPr>
              <a:t>， 则 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3x  </a:t>
            </a:r>
            <a:r>
              <a:rPr kumimoji="1" lang="en-US" altLang="zh-CN" sz="3600" u="sng">
                <a:solidFill>
                  <a:srgbClr val="292929"/>
                </a:solidFill>
                <a:latin typeface="Times New Roman" panose="02020603050405020304" pitchFamily="18" charset="0"/>
              </a:rPr>
              <a:t> ﹤  </a:t>
            </a:r>
            <a:r>
              <a:rPr kumimoji="1" lang="en-US" altLang="zh-CN" sz="3600">
                <a:solidFill>
                  <a:srgbClr val="292929"/>
                </a:solidFill>
                <a:latin typeface="Times New Roman" panose="02020603050405020304" pitchFamily="18" charset="0"/>
              </a:rPr>
              <a:t> 5x</a:t>
            </a:r>
            <a:r>
              <a:rPr kumimoji="1" lang="en-US" altLang="zh-CN" sz="3600" baseline="30000">
                <a:solidFill>
                  <a:srgbClr val="292929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200">
                <a:solidFill>
                  <a:srgbClr val="292929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308475" y="5589588"/>
            <a:ext cx="48006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你同意他的做法吗？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4400">
              <a:solidFill>
                <a:srgbClr val="80808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16013" y="1628775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1.若-</a:t>
            </a:r>
            <a:r>
              <a:rPr lang="en-US" altLang="zh-CN" sz="4000" b="1" dirty="0">
                <a:solidFill>
                  <a:srgbClr val="000000"/>
                </a:solidFill>
              </a:rPr>
              <a:t>m&gt;5，</a:t>
            </a:r>
            <a:r>
              <a:rPr lang="zh-CN" altLang="en-US" sz="4000" b="1" dirty="0">
                <a:solidFill>
                  <a:srgbClr val="000000"/>
                </a:solidFill>
              </a:rPr>
              <a:t>则</a:t>
            </a:r>
            <a:r>
              <a:rPr lang="en-US" altLang="zh-CN" sz="4000" b="1" dirty="0">
                <a:solidFill>
                  <a:srgbClr val="000000"/>
                </a:solidFill>
              </a:rPr>
              <a:t>m _____  - 5.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2.</a:t>
            </a:r>
            <a:r>
              <a:rPr lang="zh-CN" altLang="en-US" sz="4000" b="1" dirty="0">
                <a:solidFill>
                  <a:srgbClr val="000000"/>
                </a:solidFill>
              </a:rPr>
              <a:t>如果   </a:t>
            </a:r>
            <a:r>
              <a:rPr lang="en-US" altLang="zh-CN" sz="4000" b="1" dirty="0">
                <a:solidFill>
                  <a:srgbClr val="000000"/>
                </a:solidFill>
              </a:rPr>
              <a:t>&gt;0,  </a:t>
            </a:r>
            <a:r>
              <a:rPr lang="zh-CN" altLang="en-US" sz="4000" b="1" dirty="0">
                <a:solidFill>
                  <a:srgbClr val="000000"/>
                </a:solidFill>
              </a:rPr>
              <a:t>那么</a:t>
            </a:r>
            <a:r>
              <a:rPr lang="en-US" altLang="zh-CN" sz="4000" b="1" dirty="0" err="1">
                <a:solidFill>
                  <a:srgbClr val="000000"/>
                </a:solidFill>
              </a:rPr>
              <a:t>xy</a:t>
            </a:r>
            <a:r>
              <a:rPr lang="en-US" altLang="zh-CN" sz="4000" b="1" dirty="0">
                <a:solidFill>
                  <a:srgbClr val="000000"/>
                </a:solidFill>
              </a:rPr>
              <a:t> _____ 0.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</a:rPr>
              <a:t>3.</a:t>
            </a:r>
            <a:r>
              <a:rPr lang="zh-CN" altLang="en-US" sz="4000" b="1" dirty="0">
                <a:solidFill>
                  <a:srgbClr val="000000"/>
                </a:solidFill>
              </a:rPr>
              <a:t>不等式3</a:t>
            </a:r>
            <a:r>
              <a:rPr lang="en-US" altLang="zh-CN" sz="4000" b="1" dirty="0">
                <a:solidFill>
                  <a:srgbClr val="000000"/>
                </a:solidFill>
              </a:rPr>
              <a:t>x-2&lt;-1</a:t>
            </a:r>
            <a:r>
              <a:rPr lang="zh-CN" altLang="en-US" sz="4000" b="1" dirty="0">
                <a:solidFill>
                  <a:srgbClr val="000000"/>
                </a:solidFill>
              </a:rPr>
              <a:t>解集是 </a:t>
            </a:r>
            <a:r>
              <a:rPr lang="en-US" altLang="zh-CN" sz="4000" b="1" dirty="0">
                <a:solidFill>
                  <a:srgbClr val="000000"/>
                </a:solidFill>
              </a:rPr>
              <a:t>_____</a:t>
            </a:r>
            <a:r>
              <a:rPr lang="zh-CN" altLang="en-US" sz="4000" b="1" dirty="0">
                <a:solidFill>
                  <a:srgbClr val="000000"/>
                </a:solidFill>
              </a:rPr>
              <a:t> 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</a:rPr>
              <a:t>4.如果</a:t>
            </a:r>
            <a:r>
              <a:rPr lang="en-US" altLang="zh-CN" sz="4000" b="1" dirty="0">
                <a:solidFill>
                  <a:srgbClr val="000000"/>
                </a:solidFill>
              </a:rPr>
              <a:t>a&gt;-1,</a:t>
            </a:r>
            <a:r>
              <a:rPr lang="zh-CN" altLang="en-US" sz="4000" b="1" dirty="0">
                <a:solidFill>
                  <a:srgbClr val="000000"/>
                </a:solidFill>
              </a:rPr>
              <a:t>那么</a:t>
            </a:r>
            <a:r>
              <a:rPr lang="en-US" altLang="zh-CN" sz="4000" b="1" dirty="0">
                <a:solidFill>
                  <a:srgbClr val="000000"/>
                </a:solidFill>
              </a:rPr>
              <a:t>a-b ____ -1-b.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84888" y="2924175"/>
            <a:ext cx="53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5400">
                <a:solidFill>
                  <a:srgbClr val="FF0066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724525" y="5373688"/>
            <a:ext cx="53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5400">
                <a:solidFill>
                  <a:srgbClr val="FF0066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076825" y="1412875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5400">
                <a:solidFill>
                  <a:srgbClr val="FF0066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7696200" y="61722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z="1600" b="0">
              <a:solidFill>
                <a:srgbClr val="80808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6437313" y="4022725"/>
            <a:ext cx="1447800" cy="990600"/>
            <a:chOff x="3072" y="288"/>
            <a:chExt cx="912" cy="624"/>
          </a:xfrm>
        </p:grpSpPr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3072" y="38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FF0066"/>
                  </a:solidFill>
                  <a:latin typeface="Times New Roman" panose="02020603050405020304" pitchFamily="18" charset="0"/>
                </a:rPr>
                <a:t>X </a:t>
              </a:r>
              <a:r>
                <a:rPr lang="zh-CN" altLang="en-US" sz="3600">
                  <a:solidFill>
                    <a:srgbClr val="FF0066"/>
                  </a:solidFill>
                  <a:latin typeface="Times New Roman" panose="02020603050405020304" pitchFamily="18" charset="0"/>
                </a:rPr>
                <a:t>&lt;</a:t>
              </a:r>
              <a:r>
                <a:rPr kumimoji="1"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39" name="Rectangle 22"/>
            <p:cNvSpPr>
              <a:spLocks noChangeArrowheads="1"/>
            </p:cNvSpPr>
            <p:nvPr/>
          </p:nvSpPr>
          <p:spPr bwMode="auto">
            <a:xfrm>
              <a:off x="3589" y="28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0" name="Rectangle 23"/>
            <p:cNvSpPr>
              <a:spLocks noChangeArrowheads="1"/>
            </p:cNvSpPr>
            <p:nvPr/>
          </p:nvSpPr>
          <p:spPr bwMode="auto">
            <a:xfrm>
              <a:off x="3600" y="547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41" name="Line 24"/>
            <p:cNvSpPr>
              <a:spLocks noChangeShapeType="1"/>
            </p:cNvSpPr>
            <p:nvPr/>
          </p:nvSpPr>
          <p:spPr bwMode="auto">
            <a:xfrm>
              <a:off x="3600" y="624"/>
              <a:ext cx="19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6633" name="Group 25"/>
          <p:cNvGrpSpPr/>
          <p:nvPr/>
        </p:nvGrpSpPr>
        <p:grpSpPr bwMode="auto">
          <a:xfrm>
            <a:off x="2582863" y="2684463"/>
            <a:ext cx="404812" cy="960437"/>
            <a:chOff x="3589" y="288"/>
            <a:chExt cx="255" cy="605"/>
          </a:xfrm>
        </p:grpSpPr>
        <p:sp>
          <p:nvSpPr>
            <p:cNvPr id="26635" name="Rectangle 26"/>
            <p:cNvSpPr>
              <a:spLocks noChangeArrowheads="1"/>
            </p:cNvSpPr>
            <p:nvPr/>
          </p:nvSpPr>
          <p:spPr bwMode="auto">
            <a:xfrm>
              <a:off x="3589" y="28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36" name="Rectangle 27"/>
            <p:cNvSpPr>
              <a:spLocks noChangeArrowheads="1"/>
            </p:cNvSpPr>
            <p:nvPr/>
          </p:nvSpPr>
          <p:spPr bwMode="auto">
            <a:xfrm>
              <a:off x="3600" y="528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6637" name="Line 28"/>
            <p:cNvSpPr>
              <a:spLocks noChangeShapeType="1"/>
            </p:cNvSpPr>
            <p:nvPr/>
          </p:nvSpPr>
          <p:spPr bwMode="auto">
            <a:xfrm>
              <a:off x="3600" y="624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634" name="AutoShape 29"/>
          <p:cNvSpPr>
            <a:spLocks noChangeArrowheads="1"/>
          </p:cNvSpPr>
          <p:nvPr/>
        </p:nvSpPr>
        <p:spPr bwMode="auto">
          <a:xfrm>
            <a:off x="2286000" y="0"/>
            <a:ext cx="4591050" cy="1628775"/>
          </a:xfrm>
          <a:prstGeom prst="irregularSeal1">
            <a:avLst/>
          </a:prstGeom>
          <a:solidFill>
            <a:srgbClr val="FF00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看谁做得快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 autoUpdateAnimBg="0"/>
      <p:bldP spid="68617" grpId="0" build="p" autoUpdateAnimBg="0"/>
      <p:bldP spid="686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1628775"/>
            <a:ext cx="91440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、由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x&lt;y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得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mx&gt;my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的条件是    (        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A .   m≥0    B .  m≤0     C.   m＞0    D.  m＜0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６、若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mx&lt;m,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且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x&gt;1,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则应为      (        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A.   m&lt;0    B.   m&gt;0     C.   m≤0      D.  m≥0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516688" y="1628775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>
                <a:solidFill>
                  <a:srgbClr val="FF006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516688" y="40767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2286000" y="0"/>
            <a:ext cx="4591050" cy="1628775"/>
          </a:xfrm>
          <a:prstGeom prst="irregularSeal1">
            <a:avLst/>
          </a:prstGeom>
          <a:solidFill>
            <a:srgbClr val="FF00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看谁做得快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  <p:bldP spid="696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4" name="Group 42"/>
          <p:cNvGraphicFramePr>
            <a:graphicFrameLocks noGrp="1"/>
          </p:cNvGraphicFramePr>
          <p:nvPr/>
        </p:nvGraphicFramePr>
        <p:xfrm>
          <a:off x="1008063" y="215900"/>
          <a:ext cx="7921625" cy="6237288"/>
        </p:xfrm>
        <a:graphic>
          <a:graphicData uri="http://schemas.openxmlformats.org/drawingml/2006/table">
            <a:tbl>
              <a:tblPr/>
              <a:tblGrid>
                <a:gridCol w="792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2" charset="-122"/>
                        </a:rPr>
                        <a:t>等式的基本性质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223963" y="1125538"/>
            <a:ext cx="76692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AutoNum type="arabicParenBoth"/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等式的两边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加上（或减去）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一个整式，所得的结果仍是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等式.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900113" y="3644900"/>
            <a:ext cx="824388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（2）等式的两边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一个整式（除数不能为零），所得的结果仍是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等式.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258888" y="2781300"/>
            <a:ext cx="7272337" cy="5794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</a:rPr>
              <a:t>  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a=b,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a+c</a:t>
            </a:r>
            <a:r>
              <a:rPr kumimoji="1"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b+c</a:t>
            </a:r>
            <a:r>
              <a:rPr kumimoji="1"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(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a-c=b-c)</a:t>
            </a:r>
          </a:p>
        </p:txBody>
      </p:sp>
      <p:grpSp>
        <p:nvGrpSpPr>
          <p:cNvPr id="13339" name="Group 27"/>
          <p:cNvGrpSpPr/>
          <p:nvPr/>
        </p:nvGrpSpPr>
        <p:grpSpPr bwMode="auto">
          <a:xfrm>
            <a:off x="1476375" y="5013325"/>
            <a:ext cx="6840538" cy="1123950"/>
            <a:chOff x="884" y="3123"/>
            <a:chExt cx="4309" cy="708"/>
          </a:xfrm>
        </p:grpSpPr>
        <p:sp>
          <p:nvSpPr>
            <p:cNvPr id="13329" name="Text Box 18"/>
            <p:cNvSpPr txBox="1">
              <a:spLocks noChangeArrowheads="1"/>
            </p:cNvSpPr>
            <p:nvPr/>
          </p:nvSpPr>
          <p:spPr bwMode="auto">
            <a:xfrm>
              <a:off x="884" y="3294"/>
              <a:ext cx="4309" cy="36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若</a:t>
              </a:r>
              <a:r>
                <a:rPr kumimoji="1"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a=b,</a:t>
              </a:r>
              <a:r>
                <a:rPr kumimoji="1"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ac=</a:t>
              </a:r>
              <a:r>
                <a:rPr kumimoji="1" lang="en-US" altLang="zh-CN" sz="3200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bc</a:t>
              </a:r>
              <a:r>
                <a:rPr kumimoji="1"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 (</a:t>
              </a:r>
              <a:r>
                <a:rPr kumimoji="1"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或           , </a:t>
              </a:r>
              <a:r>
                <a:rPr kumimoji="1"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c≠0 </a:t>
              </a:r>
              <a:r>
                <a:rPr kumimoji="1" lang="en-US" altLang="zh-CN" sz="20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13330" name="Group 39"/>
            <p:cNvGrpSpPr/>
            <p:nvPr/>
          </p:nvGrpSpPr>
          <p:grpSpPr bwMode="auto">
            <a:xfrm>
              <a:off x="3083" y="3123"/>
              <a:ext cx="771" cy="708"/>
              <a:chOff x="3456" y="3563"/>
              <a:chExt cx="771" cy="708"/>
            </a:xfrm>
          </p:grpSpPr>
          <p:sp>
            <p:nvSpPr>
              <p:cNvPr id="13331" name="Line 20"/>
              <p:cNvSpPr>
                <a:spLocks noChangeShapeType="1"/>
              </p:cNvSpPr>
              <p:nvPr/>
            </p:nvSpPr>
            <p:spPr bwMode="auto">
              <a:xfrm>
                <a:off x="3456" y="3975"/>
                <a:ext cx="2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2" name="Rectangle 23"/>
              <p:cNvSpPr>
                <a:spLocks noChangeArrowheads="1"/>
              </p:cNvSpPr>
              <p:nvPr/>
            </p:nvSpPr>
            <p:spPr bwMode="auto">
              <a:xfrm>
                <a:off x="3456" y="3936"/>
                <a:ext cx="22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33" name="Rectangle 24"/>
              <p:cNvSpPr>
                <a:spLocks noChangeArrowheads="1"/>
              </p:cNvSpPr>
              <p:nvPr/>
            </p:nvSpPr>
            <p:spPr bwMode="auto">
              <a:xfrm>
                <a:off x="3456" y="3677"/>
                <a:ext cx="22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34" name="Rectangle 25"/>
              <p:cNvSpPr>
                <a:spLocks noChangeArrowheads="1"/>
              </p:cNvSpPr>
              <p:nvPr/>
            </p:nvSpPr>
            <p:spPr bwMode="auto">
              <a:xfrm>
                <a:off x="3677" y="3803"/>
                <a:ext cx="220" cy="345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000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13335" name="Rectangle 27"/>
              <p:cNvSpPr>
                <a:spLocks noChangeArrowheads="1"/>
              </p:cNvSpPr>
              <p:nvPr/>
            </p:nvSpPr>
            <p:spPr bwMode="auto">
              <a:xfrm>
                <a:off x="3842" y="3563"/>
                <a:ext cx="385" cy="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336" name="Rectangle 28"/>
              <p:cNvSpPr>
                <a:spLocks noChangeArrowheads="1"/>
              </p:cNvSpPr>
              <p:nvPr/>
            </p:nvSpPr>
            <p:spPr bwMode="auto">
              <a:xfrm>
                <a:off x="3842" y="3840"/>
                <a:ext cx="385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337" name="Line 29"/>
              <p:cNvSpPr>
                <a:spLocks noChangeShapeType="1"/>
              </p:cNvSpPr>
              <p:nvPr/>
            </p:nvSpPr>
            <p:spPr bwMode="auto">
              <a:xfrm>
                <a:off x="3897" y="3975"/>
                <a:ext cx="27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28" name="Text Box 35"/>
          <p:cNvSpPr txBox="1">
            <a:spLocks noChangeArrowheads="1"/>
          </p:cNvSpPr>
          <p:nvPr/>
        </p:nvSpPr>
        <p:spPr bwMode="auto">
          <a:xfrm>
            <a:off x="158750" y="908050"/>
            <a:ext cx="793750" cy="3024188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</a:rPr>
              <a:t>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utoUpdateAnimBg="0"/>
      <p:bldP spid="8208" grpId="0" autoUpdateAnimBg="0"/>
      <p:bldP spid="820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9"/>
          <p:cNvSpPr>
            <a:spLocks noChangeArrowheads="1"/>
          </p:cNvSpPr>
          <p:nvPr/>
        </p:nvSpPr>
        <p:spPr bwMode="auto">
          <a:xfrm>
            <a:off x="2286000" y="0"/>
            <a:ext cx="4591050" cy="1628775"/>
          </a:xfrm>
          <a:prstGeom prst="irregularSeal1">
            <a:avLst/>
          </a:prstGeom>
          <a:solidFill>
            <a:srgbClr val="FF00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FF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看谁做得快</a:t>
            </a:r>
          </a:p>
        </p:txBody>
      </p:sp>
      <p:sp>
        <p:nvSpPr>
          <p:cNvPr id="28675" name="Rectangle 12"/>
          <p:cNvSpPr>
            <a:spLocks noChangeArrowheads="1"/>
          </p:cNvSpPr>
          <p:nvPr/>
        </p:nvSpPr>
        <p:spPr bwMode="auto">
          <a:xfrm>
            <a:off x="323850" y="1484313"/>
            <a:ext cx="85693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７、若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是有理数,则-7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与3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的大小　　　　　　　　关系应是 (       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-7m&lt;3m 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B.  -7m&gt;3m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endParaRPr kumimoji="1" lang="en-US" altLang="zh-CN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-7m≤3m 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　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D. </a:t>
            </a: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不能确定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348038" y="21336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>
                <a:solidFill>
                  <a:srgbClr val="FF0066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2"/>
          <p:cNvGrpSpPr/>
          <p:nvPr/>
        </p:nvGrpSpPr>
        <p:grpSpPr bwMode="auto">
          <a:xfrm>
            <a:off x="395288" y="1196975"/>
            <a:ext cx="8355012" cy="631825"/>
            <a:chOff x="156" y="758"/>
            <a:chExt cx="5263" cy="398"/>
          </a:xfrm>
        </p:grpSpPr>
        <p:sp>
          <p:nvSpPr>
            <p:cNvPr id="7188" name="Text Box 3"/>
            <p:cNvSpPr txBox="1">
              <a:spLocks noChangeArrowheads="1"/>
            </p:cNvSpPr>
            <p:nvPr/>
          </p:nvSpPr>
          <p:spPr bwMode="auto">
            <a:xfrm>
              <a:off x="325" y="791"/>
              <a:ext cx="509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是任意有理数，试比较       与       的大小。</a:t>
              </a:r>
            </a:p>
          </p:txBody>
        </p:sp>
        <p:graphicFrame>
          <p:nvGraphicFramePr>
            <p:cNvPr id="7176" name="Object 4"/>
            <p:cNvGraphicFramePr>
              <a:graphicFrameLocks noChangeAspect="1"/>
            </p:cNvGraphicFramePr>
            <p:nvPr/>
          </p:nvGraphicFramePr>
          <p:xfrm>
            <a:off x="2968" y="763"/>
            <a:ext cx="4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4" imgW="203200" imgH="177800" progId="Equation.3">
                    <p:embed/>
                  </p:oleObj>
                </mc:Choice>
                <mc:Fallback>
                  <p:oleObj name="Equation" r:id="rId4" imgW="203200" imgH="177800" progId="Equation.3">
                    <p:embed/>
                    <p:pic>
                      <p:nvPicPr>
                        <p:cNvPr id="0" name="图片 5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8" y="763"/>
                          <a:ext cx="444" cy="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5"/>
            <p:cNvGraphicFramePr>
              <a:graphicFrameLocks noChangeAspect="1"/>
            </p:cNvGraphicFramePr>
            <p:nvPr/>
          </p:nvGraphicFramePr>
          <p:xfrm>
            <a:off x="156" y="831"/>
            <a:ext cx="27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6" imgW="127000" imgH="139700" progId="Equation.3">
                    <p:embed/>
                  </p:oleObj>
                </mc:Choice>
                <mc:Fallback>
                  <p:oleObj name="Equation" r:id="rId6" imgW="127000" imgH="139700" progId="Equation.3">
                    <p:embed/>
                    <p:pic>
                      <p:nvPicPr>
                        <p:cNvPr id="0" name="图片 5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" y="831"/>
                          <a:ext cx="278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6"/>
            <p:cNvGraphicFramePr>
              <a:graphicFrameLocks noChangeAspect="1"/>
            </p:cNvGraphicFramePr>
            <p:nvPr/>
          </p:nvGraphicFramePr>
          <p:xfrm>
            <a:off x="3662" y="758"/>
            <a:ext cx="4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8" imgW="203200" imgH="177800" progId="Equation.3">
                    <p:embed/>
                  </p:oleObj>
                </mc:Choice>
                <mc:Fallback>
                  <p:oleObj name="Equation" r:id="rId8" imgW="203200" imgH="177800" progId="Equation.3">
                    <p:embed/>
                    <p:pic>
                      <p:nvPicPr>
                        <p:cNvPr id="0" name="图片 5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2" y="758"/>
                          <a:ext cx="444" cy="3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0" name="Group 7"/>
          <p:cNvGrpSpPr/>
          <p:nvPr/>
        </p:nvGrpSpPr>
        <p:grpSpPr bwMode="auto">
          <a:xfrm>
            <a:off x="968375" y="1895475"/>
            <a:ext cx="3048000" cy="1141413"/>
            <a:chOff x="610" y="1480"/>
            <a:chExt cx="1920" cy="772"/>
          </a:xfrm>
        </p:grpSpPr>
        <p:sp>
          <p:nvSpPr>
            <p:cNvPr id="7186" name="Text Box 8"/>
            <p:cNvSpPr txBox="1">
              <a:spLocks noChangeArrowheads="1"/>
            </p:cNvSpPr>
            <p:nvPr/>
          </p:nvSpPr>
          <p:spPr bwMode="auto">
            <a:xfrm>
              <a:off x="610" y="1480"/>
              <a:ext cx="192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解：∵  </a:t>
              </a:r>
              <a:r>
                <a:rPr kumimoji="1"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5  </a:t>
              </a: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＞ </a:t>
              </a:r>
              <a:r>
                <a:rPr kumimoji="1"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41" y="1860"/>
              <a:ext cx="47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∴</a:t>
              </a:r>
            </a:p>
          </p:txBody>
        </p:sp>
        <p:graphicFrame>
          <p:nvGraphicFramePr>
            <p:cNvPr id="7175" name="Object 10"/>
            <p:cNvGraphicFramePr>
              <a:graphicFrameLocks noChangeAspect="1"/>
            </p:cNvGraphicFramePr>
            <p:nvPr/>
          </p:nvGraphicFramePr>
          <p:xfrm>
            <a:off x="1499" y="1855"/>
            <a:ext cx="931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10" imgW="508000" imgH="177800" progId="Equation.3">
                    <p:embed/>
                  </p:oleObj>
                </mc:Choice>
                <mc:Fallback>
                  <p:oleObj name="Equation" r:id="rId10" imgW="508000" imgH="177800" progId="Equation.3">
                    <p:embed/>
                    <p:pic>
                      <p:nvPicPr>
                        <p:cNvPr id="0" name="图片 5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9" y="1855"/>
                          <a:ext cx="931" cy="3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395288" y="2997200"/>
            <a:ext cx="8267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6600FF"/>
                </a:solidFill>
                <a:latin typeface="Times New Roman" panose="02020603050405020304" pitchFamily="18" charset="0"/>
              </a:rPr>
              <a:t>这种解法对吗？如果正确，说出它根据的是不等式的哪一条基本性质；如果不正确，请就明理由。</a:t>
            </a: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0" y="4365625"/>
            <a:ext cx="8891588" cy="1798638"/>
            <a:chOff x="154" y="2860"/>
            <a:chExt cx="5601" cy="1133"/>
          </a:xfrm>
        </p:grpSpPr>
        <p:grpSp>
          <p:nvGrpSpPr>
            <p:cNvPr id="7184" name="Group 13"/>
            <p:cNvGrpSpPr/>
            <p:nvPr/>
          </p:nvGrpSpPr>
          <p:grpSpPr bwMode="auto">
            <a:xfrm>
              <a:off x="154" y="2860"/>
              <a:ext cx="5601" cy="1133"/>
              <a:chOff x="231" y="3058"/>
              <a:chExt cx="5601" cy="1133"/>
            </a:xfrm>
          </p:grpSpPr>
          <p:sp>
            <p:nvSpPr>
              <p:cNvPr id="7185" name="Text Box 14"/>
              <p:cNvSpPr txBox="1">
                <a:spLocks noChangeArrowheads="1"/>
              </p:cNvSpPr>
              <p:nvPr/>
            </p:nvSpPr>
            <p:spPr bwMode="auto">
              <a:xfrm>
                <a:off x="231" y="3058"/>
                <a:ext cx="5601" cy="1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3200" dirty="0">
                    <a:solidFill>
                      <a:srgbClr val="6600FF"/>
                    </a:solidFill>
                    <a:latin typeface="Times New Roman" panose="02020603050405020304" pitchFamily="18" charset="0"/>
                  </a:rPr>
                  <a:t>        </a:t>
                </a:r>
                <a:r>
                  <a:rPr kumimoji="1" lang="zh-CN" alt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答：这种解法不正确，因为字母    的取值范围我们并不知道。如果           ，那么                  ；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如果           ，那么                  。  </a:t>
                </a:r>
              </a:p>
            </p:txBody>
          </p:sp>
          <p:graphicFrame>
            <p:nvGraphicFramePr>
              <p:cNvPr id="7172" name="Object 15"/>
              <p:cNvGraphicFramePr>
                <a:graphicFrameLocks noChangeAspect="1"/>
              </p:cNvGraphicFramePr>
              <p:nvPr/>
            </p:nvGraphicFramePr>
            <p:xfrm>
              <a:off x="4400" y="3110"/>
              <a:ext cx="286" cy="3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5" name="Equation" r:id="rId12" imgW="165100" imgH="190500" progId="Equation.3">
                      <p:embed/>
                    </p:oleObj>
                  </mc:Choice>
                  <mc:Fallback>
                    <p:oleObj name="Equation" r:id="rId12" imgW="165100" imgH="190500" progId="Equation.3">
                      <p:embed/>
                      <p:pic>
                        <p:nvPicPr>
                          <p:cNvPr id="0" name="图片 51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00" y="3110"/>
                            <a:ext cx="286" cy="31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73" name="Object 16"/>
              <p:cNvGraphicFramePr>
                <a:graphicFrameLocks noChangeAspect="1"/>
              </p:cNvGraphicFramePr>
              <p:nvPr/>
            </p:nvGraphicFramePr>
            <p:xfrm>
              <a:off x="2860" y="3354"/>
              <a:ext cx="745" cy="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6" name="Equation" r:id="rId14" imgW="469900" imgH="241300" progId="Equation.3">
                      <p:embed/>
                    </p:oleObj>
                  </mc:Choice>
                  <mc:Fallback>
                    <p:oleObj name="Equation" r:id="rId14" imgW="469900" imgH="241300" progId="Equation.3">
                      <p:embed/>
                      <p:pic>
                        <p:nvPicPr>
                          <p:cNvPr id="0" name="图片 51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0" y="3354"/>
                            <a:ext cx="745" cy="3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74" name="Object 17"/>
              <p:cNvGraphicFramePr>
                <a:graphicFrameLocks noChangeAspect="1"/>
              </p:cNvGraphicFramePr>
              <p:nvPr/>
            </p:nvGraphicFramePr>
            <p:xfrm>
              <a:off x="4341" y="3351"/>
              <a:ext cx="1093" cy="3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7" name="Equation" r:id="rId16" imgW="660400" imgH="241300" progId="Equation.3">
                      <p:embed/>
                    </p:oleObj>
                  </mc:Choice>
                  <mc:Fallback>
                    <p:oleObj name="Equation" r:id="rId16" imgW="660400" imgH="241300" progId="Equation.3">
                      <p:embed/>
                      <p:pic>
                        <p:nvPicPr>
                          <p:cNvPr id="0" name="图片 51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41" y="3351"/>
                            <a:ext cx="1093" cy="3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170" name="Object 18"/>
            <p:cNvGraphicFramePr>
              <a:graphicFrameLocks noChangeAspect="1"/>
            </p:cNvGraphicFramePr>
            <p:nvPr/>
          </p:nvGraphicFramePr>
          <p:xfrm>
            <a:off x="625" y="3625"/>
            <a:ext cx="88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公式" r:id="rId18" imgW="10363200" imgH="3962400" progId="Equation.3">
                    <p:embed/>
                  </p:oleObj>
                </mc:Choice>
                <mc:Fallback>
                  <p:oleObj name="公式" r:id="rId18" imgW="10363200" imgH="3962400" progId="Equation.3">
                    <p:embed/>
                    <p:pic>
                      <p:nvPicPr>
                        <p:cNvPr id="0" name="图片 5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" y="3625"/>
                          <a:ext cx="889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19"/>
            <p:cNvGraphicFramePr>
              <a:graphicFrameLocks noChangeAspect="1"/>
            </p:cNvGraphicFramePr>
            <p:nvPr/>
          </p:nvGraphicFramePr>
          <p:xfrm>
            <a:off x="2213" y="3626"/>
            <a:ext cx="104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20" imgW="673100" imgH="241300" progId="Equation.3">
                    <p:embed/>
                  </p:oleObj>
                </mc:Choice>
                <mc:Fallback>
                  <p:oleObj name="Equation" r:id="rId20" imgW="673100" imgH="241300" progId="Equation.3">
                    <p:embed/>
                    <p:pic>
                      <p:nvPicPr>
                        <p:cNvPr id="0" name="图片 5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3" y="3626"/>
                          <a:ext cx="1045" cy="3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83" name="Picture 21" descr="想2"/>
          <p:cNvPicPr>
            <a:picLocks noChangeAspect="1" noChangeArrowheads="1" noCrop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69888" y="254000"/>
            <a:ext cx="20383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11125" y="2908300"/>
            <a:ext cx="8875713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</a:rPr>
              <a:t>解 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）根据不等式的性质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，两边都加上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得：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－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 </a:t>
            </a:r>
            <a:r>
              <a:rPr kumimoji="1" lang="zh-CN" altLang="en-US" dirty="0">
                <a:solidFill>
                  <a:srgbClr val="000000"/>
                </a:solidFill>
              </a:rPr>
              <a:t>＞</a:t>
            </a:r>
            <a:r>
              <a:rPr kumimoji="1" lang="zh-CN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即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dirty="0">
                <a:solidFill>
                  <a:srgbClr val="000000"/>
                </a:solidFill>
              </a:rPr>
              <a:t>＞</a:t>
            </a:r>
            <a:r>
              <a:rPr kumimoji="1" lang="zh-CN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）根据不等式的性质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，两边都减去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得：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－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＜（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－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）－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即  </a:t>
            </a:r>
            <a:r>
              <a:rPr kumimoji="1" lang="en-US" altLang="zh-CN" sz="3600" i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1"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＜－</a:t>
            </a:r>
            <a:r>
              <a:rPr kumimoji="1"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5580063" y="1989138"/>
          <a:ext cx="48736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公式" r:id="rId4" imgW="127000" imgH="253365" progId="Equation.3">
                  <p:embed/>
                </p:oleObj>
              </mc:Choice>
              <mc:Fallback>
                <p:oleObj name="公式" r:id="rId4" imgW="127000" imgH="253365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989138"/>
                        <a:ext cx="487362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1" name="Group 9"/>
          <p:cNvGrpSpPr/>
          <p:nvPr/>
        </p:nvGrpSpPr>
        <p:grpSpPr bwMode="auto">
          <a:xfrm>
            <a:off x="0" y="549275"/>
            <a:ext cx="8659813" cy="2227263"/>
            <a:chOff x="0" y="346"/>
            <a:chExt cx="5455" cy="1403"/>
          </a:xfrm>
        </p:grpSpPr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>
              <a:off x="0" y="346"/>
              <a:ext cx="5455" cy="1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例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  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根据不等式的基本性质，把下列不等式化成 </a:t>
              </a:r>
              <a:r>
                <a:rPr kumimoji="1" lang="en-US" altLang="zh-CN" sz="3600" i="1" dirty="0">
                  <a:solidFill>
                    <a:srgbClr val="FF6699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3200" dirty="0">
                  <a:solidFill>
                    <a:srgbClr val="FF6699"/>
                  </a:solidFill>
                  <a:latin typeface="Times New Roman" panose="02020603050405020304" pitchFamily="18" charset="0"/>
                </a:rPr>
                <a:t>＜   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或 </a:t>
              </a:r>
              <a:r>
                <a:rPr kumimoji="1" lang="en-US" altLang="zh-CN" sz="3600" i="1" dirty="0">
                  <a:solidFill>
                    <a:srgbClr val="FF6699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zh-CN" altLang="en-US" sz="3200" dirty="0">
                  <a:solidFill>
                    <a:srgbClr val="FF6699"/>
                  </a:solidFill>
                  <a:latin typeface="Times New Roman" panose="02020603050405020304" pitchFamily="18" charset="0"/>
                </a:rPr>
                <a:t>＞   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的形式：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 </a:t>
              </a:r>
              <a:r>
                <a:rPr kumimoji="1" lang="en-US" altLang="zh-CN" sz="36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7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＞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2          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 </a:t>
              </a:r>
              <a:r>
                <a:rPr kumimoji="1" lang="en-US" altLang="zh-CN" sz="36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＜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 </a:t>
              </a:r>
              <a:r>
                <a:rPr kumimoji="1" lang="en-US" altLang="zh-CN" sz="36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4x-5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＜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5x             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） －   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36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dirty="0">
                  <a:solidFill>
                    <a:srgbClr val="000000"/>
                  </a:solidFill>
                </a:rPr>
                <a:t>＜</a:t>
              </a:r>
              <a:r>
                <a:rPr kumimoji="1" lang="en-US" altLang="zh-CN" dirty="0">
                  <a:solidFill>
                    <a:srgbClr val="000000"/>
                  </a:solidFill>
                </a:rPr>
                <a:t> </a:t>
              </a:r>
              <a:r>
                <a:rPr kumimoji="1" lang="en-US" altLang="zh-CN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graphicFrame>
          <p:nvGraphicFramePr>
            <p:cNvPr id="8195" name="Object 6"/>
            <p:cNvGraphicFramePr>
              <a:graphicFrameLocks noChangeAspect="1"/>
            </p:cNvGraphicFramePr>
            <p:nvPr/>
          </p:nvGraphicFramePr>
          <p:xfrm>
            <a:off x="1292" y="709"/>
            <a:ext cx="290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Equation" r:id="rId6" imgW="165100" imgH="190500" progId="Equation.3">
                    <p:embed/>
                  </p:oleObj>
                </mc:Choice>
                <mc:Fallback>
                  <p:oleObj name="Equation" r:id="rId6" imgW="165100" imgH="190500" progId="Equation.3">
                    <p:embed/>
                    <p:pic>
                      <p:nvPicPr>
                        <p:cNvPr id="0" name="图片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709"/>
                          <a:ext cx="290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6" name="Object 7"/>
            <p:cNvGraphicFramePr>
              <a:graphicFrameLocks noChangeAspect="1"/>
            </p:cNvGraphicFramePr>
            <p:nvPr/>
          </p:nvGraphicFramePr>
          <p:xfrm>
            <a:off x="2200" y="709"/>
            <a:ext cx="317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Equation" r:id="rId8" imgW="165100" imgH="190500" progId="Equation.3">
                    <p:embed/>
                  </p:oleObj>
                </mc:Choice>
                <mc:Fallback>
                  <p:oleObj name="Equation" r:id="rId8" imgW="165100" imgH="190500" progId="Equation.3">
                    <p:embed/>
                    <p:pic>
                      <p:nvPicPr>
                        <p:cNvPr id="0" name="图片 6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709"/>
                          <a:ext cx="317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50825" y="1484313"/>
            <a:ext cx="860425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）掌握不等式的三条性质，尤其是性质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）能正确应用性质对不等式进行变形；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916113"/>
            <a:ext cx="86042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不等式的三条性质是：</a:t>
            </a:r>
          </a:p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① 不等式的两边都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加上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（或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减去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）同一个 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整式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，不等号的方向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② 不等式的两边都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乘以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（或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除以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）同一个 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正数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，不等号的方向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③ 不等式的两边都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乘以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（或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除以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）同一个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负数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，不等号的方向要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；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420688" y="300038"/>
            <a:ext cx="1892300" cy="8794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66FF33"/>
                    </a:gs>
                    <a:gs pos="50000">
                      <a:srgbClr val="FE3E02"/>
                    </a:gs>
                    <a:gs pos="100000">
                      <a:srgbClr val="66FF33"/>
                    </a:gs>
                  </a:gsLst>
                  <a:lin ang="0" scaled="1"/>
                </a:gradFill>
                <a:latin typeface="华文新魏" panose="02010800040101010101" pitchFamily="2" charset="-122"/>
                <a:ea typeface="华文新魏" panose="02010800040101010101" pitchFamily="2" charset="-122"/>
              </a:rPr>
              <a:t>小结一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48038" y="417513"/>
            <a:ext cx="2438400" cy="701675"/>
          </a:xfrm>
          <a:prstGeom prst="rect">
            <a:avLst/>
          </a:prstGeom>
          <a:gradFill rotWithShape="0">
            <a:gsLst>
              <a:gs pos="0">
                <a:srgbClr val="66FF33"/>
              </a:gs>
              <a:gs pos="50000">
                <a:srgbClr val="FF6699"/>
              </a:gs>
              <a:gs pos="100000">
                <a:srgbClr val="66FF33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本节重点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420688" y="300038"/>
            <a:ext cx="1892300" cy="8794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66FF33"/>
                    </a:gs>
                    <a:gs pos="50000">
                      <a:srgbClr val="FE3E02"/>
                    </a:gs>
                    <a:gs pos="100000">
                      <a:srgbClr val="66FF33"/>
                    </a:gs>
                  </a:gsLst>
                  <a:lin ang="0" scaled="1"/>
                </a:gradFill>
                <a:latin typeface="华文新魏" panose="02010800040101010101" pitchFamily="2" charset="-122"/>
                <a:ea typeface="华文新魏" panose="02010800040101010101" pitchFamily="2" charset="-122"/>
              </a:rPr>
              <a:t>小结二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96863" y="1701800"/>
            <a:ext cx="84470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当不等式两边都乘以（或除以）同 一个数时，一定要看清是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正数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负数</a:t>
            </a: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kumimoji="1"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对于未给定范围的字母，应分情况讨论</a:t>
            </a:r>
            <a:r>
              <a:rPr kumimoji="1" lang="zh-C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。 </a:t>
            </a:r>
            <a:endParaRPr kumimoji="1" lang="zh-CN" alt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24213" y="561975"/>
            <a:ext cx="2438400" cy="701675"/>
          </a:xfrm>
          <a:prstGeom prst="rect">
            <a:avLst/>
          </a:prstGeom>
          <a:gradFill rotWithShape="0">
            <a:gsLst>
              <a:gs pos="0">
                <a:srgbClr val="66FF33"/>
              </a:gs>
              <a:gs pos="50000">
                <a:srgbClr val="FF6699"/>
              </a:gs>
              <a:gs pos="100000">
                <a:srgbClr val="66FF33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注意事项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56165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5___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    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+3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 -3 </a:t>
            </a:r>
            <a:r>
              <a:rPr kumimoji="1" lang="en-US" altLang="zh-CN" sz="4000" b="1" dirty="0">
                <a:solidFill>
                  <a:srgbClr val="292929"/>
                </a:solidFill>
                <a:latin typeface="Times New Roman" panose="02020603050405020304" pitchFamily="18" charset="0"/>
              </a:rPr>
              <a:t>+3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    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5 -3 ___ -3 -3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  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5× 3___-3 ×3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(4)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5× (-3)___-3× (-3)</a:t>
            </a:r>
            <a:endParaRPr kumimoji="1" lang="zh-CN" alt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979613" y="1027113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58372" name="Text Box 4" descr="纸莎草纸"/>
          <p:cNvSpPr txBox="1">
            <a:spLocks noChangeArrowheads="1"/>
          </p:cNvSpPr>
          <p:nvPr/>
        </p:nvSpPr>
        <p:spPr bwMode="auto">
          <a:xfrm>
            <a:off x="1331913" y="339725"/>
            <a:ext cx="4840287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333399"/>
                </a:solidFill>
                <a:latin typeface="Times New Roman" panose="02020603050405020304" pitchFamily="18" charset="0"/>
              </a:rPr>
              <a:t>用“&gt;”或“&lt;”填空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458787" cy="2881313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690813" y="1963738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667000" y="2743200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743200" y="3657600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276600" y="457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948488" y="1557338"/>
            <a:ext cx="1800225" cy="1955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-3”</a:t>
            </a:r>
            <a:r>
              <a:rPr kumimoji="1"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58379" name="Text Box 11" descr="纸莎草纸"/>
          <p:cNvSpPr txBox="1">
            <a:spLocks noChangeArrowheads="1"/>
          </p:cNvSpPr>
          <p:nvPr/>
        </p:nvSpPr>
        <p:spPr bwMode="auto">
          <a:xfrm>
            <a:off x="395288" y="5589588"/>
            <a:ext cx="83883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3600" dirty="0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3600" dirty="0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4" grpId="0" autoUpdateAnimBg="0"/>
      <p:bldP spid="58375" grpId="0" autoUpdateAnimBg="0"/>
      <p:bldP spid="58376" grpId="0" autoUpdateAnimBg="0"/>
      <p:bldP spid="58377" grpId="0" autoUpdateAnimBg="0"/>
      <p:bldP spid="58378" grpId="0" animBg="1" autoUpdateAnimBg="0"/>
      <p:bldP spid="583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08063" y="1371600"/>
            <a:ext cx="5616575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5___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(1)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+3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___ -3 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+3</a:t>
            </a:r>
            <a:endParaRPr kumimoji="1"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232025" y="1458913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5364" name="Text Box 11" descr="纸莎草纸"/>
          <p:cNvSpPr txBox="1">
            <a:spLocks noChangeArrowheads="1"/>
          </p:cNvSpPr>
          <p:nvPr/>
        </p:nvSpPr>
        <p:spPr bwMode="auto">
          <a:xfrm>
            <a:off x="1584325" y="434975"/>
            <a:ext cx="4840288" cy="76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rgbClr val="333399"/>
                </a:solidFill>
                <a:latin typeface="Times New Roman" panose="02020603050405020304" pitchFamily="18" charset="0"/>
              </a:rPr>
              <a:t>用“&gt;”或“&lt;”填空</a:t>
            </a:r>
          </a:p>
        </p:txBody>
      </p:sp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252413" y="692150"/>
            <a:ext cx="793750" cy="307022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15366" name="Rectangle 25"/>
          <p:cNvSpPr>
            <a:spLocks noChangeArrowheads="1"/>
          </p:cNvSpPr>
          <p:nvPr/>
        </p:nvSpPr>
        <p:spPr bwMode="auto">
          <a:xfrm>
            <a:off x="2943225" y="2395538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985000" y="1844675"/>
            <a:ext cx="1871663" cy="1955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-3”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720725" y="3716338"/>
            <a:ext cx="5722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不等式的两边都加上</a:t>
            </a:r>
            <a:r>
              <a:rPr kumimoji="1" lang="en-US" altLang="zh-CN" sz="3600" dirty="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987425" y="4587875"/>
            <a:ext cx="4260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不等号不改变方向</a:t>
            </a:r>
          </a:p>
        </p:txBody>
      </p:sp>
      <p:sp>
        <p:nvSpPr>
          <p:cNvPr id="33825" name="Text Box 33" descr="纸莎草纸"/>
          <p:cNvSpPr txBox="1">
            <a:spLocks noChangeArrowheads="1"/>
          </p:cNvSpPr>
          <p:nvPr/>
        </p:nvSpPr>
        <p:spPr bwMode="auto">
          <a:xfrm>
            <a:off x="647700" y="5589588"/>
            <a:ext cx="83883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nimBg="1"/>
      <p:bldP spid="33822" grpId="0"/>
      <p:bldP spid="33824" grpId="0"/>
      <p:bldP spid="338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008063" y="1371600"/>
            <a:ext cx="5616575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5___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(1)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-3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___ -3 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-3</a:t>
            </a:r>
            <a:endParaRPr kumimoji="1"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32025" y="1458913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6388" name="Text Box 4" descr="纸莎草纸"/>
          <p:cNvSpPr txBox="1">
            <a:spLocks noChangeArrowheads="1"/>
          </p:cNvSpPr>
          <p:nvPr/>
        </p:nvSpPr>
        <p:spPr bwMode="auto">
          <a:xfrm>
            <a:off x="1584325" y="434975"/>
            <a:ext cx="4840288" cy="76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rgbClr val="333399"/>
                </a:solidFill>
                <a:latin typeface="Times New Roman" panose="02020603050405020304" pitchFamily="18" charset="0"/>
              </a:rPr>
              <a:t>用“&gt;”或“&lt;”填空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2413" y="620713"/>
            <a:ext cx="793750" cy="307022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43225" y="2395538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6769100" y="1412875"/>
            <a:ext cx="1906588" cy="1955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-3”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720725" y="3716338"/>
            <a:ext cx="5938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不等式的两边都减去</a:t>
            </a:r>
            <a:r>
              <a:rPr kumimoji="1" lang="en-US" altLang="zh-CN" sz="360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987425" y="4587875"/>
            <a:ext cx="4260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不等号不改变方向</a:t>
            </a:r>
          </a:p>
        </p:txBody>
      </p:sp>
      <p:sp>
        <p:nvSpPr>
          <p:cNvPr id="98314" name="Text Box 10" descr="纸莎草纸"/>
          <p:cNvSpPr txBox="1">
            <a:spLocks noChangeArrowheads="1"/>
          </p:cNvSpPr>
          <p:nvPr/>
        </p:nvSpPr>
        <p:spPr bwMode="auto">
          <a:xfrm>
            <a:off x="647700" y="5589588"/>
            <a:ext cx="83883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 animBg="1"/>
      <p:bldP spid="98312" grpId="0"/>
      <p:bldP spid="98313" grpId="0"/>
      <p:bldP spid="98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36625" y="1371600"/>
            <a:ext cx="5616575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5___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(1)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 </a:t>
            </a:r>
            <a:r>
              <a:rPr kumimoji="1" lang="en-US" altLang="zh-CN" sz="3600" b="1">
                <a:solidFill>
                  <a:srgbClr val="FF3300"/>
                </a:solidFill>
              </a:rPr>
              <a:t>×</a:t>
            </a:r>
            <a:r>
              <a:rPr kumimoji="1" lang="en-US" altLang="zh-CN" b="1">
                <a:solidFill>
                  <a:srgbClr val="000000"/>
                </a:solidFill>
              </a:rPr>
              <a:t> 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___ -3 </a:t>
            </a:r>
            <a:r>
              <a:rPr kumimoji="1" lang="en-US" altLang="zh-CN" sz="3600" b="1">
                <a:solidFill>
                  <a:srgbClr val="FF3300"/>
                </a:solidFill>
              </a:rPr>
              <a:t>×</a:t>
            </a:r>
            <a:r>
              <a:rPr kumimoji="1" lang="en-US" altLang="zh-CN" sz="3600" b="1">
                <a:solidFill>
                  <a:srgbClr val="000000"/>
                </a:solidFill>
              </a:rPr>
              <a:t> 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60588" y="1458913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7412" name="Text Box 4" descr="纸莎草纸"/>
          <p:cNvSpPr txBox="1">
            <a:spLocks noChangeArrowheads="1"/>
          </p:cNvSpPr>
          <p:nvPr/>
        </p:nvSpPr>
        <p:spPr bwMode="auto">
          <a:xfrm>
            <a:off x="1512888" y="434975"/>
            <a:ext cx="4840287" cy="76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rgbClr val="333399"/>
                </a:solidFill>
                <a:latin typeface="Times New Roman" panose="02020603050405020304" pitchFamily="18" charset="0"/>
              </a:rPr>
              <a:t>用“&gt;”或“&lt;”填空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80975" y="765175"/>
            <a:ext cx="793750" cy="307022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71788" y="2395538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04025" y="1628775"/>
            <a:ext cx="1906588" cy="1955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-3”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649288" y="3716338"/>
            <a:ext cx="5291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不等式的两边都乘以</a:t>
            </a:r>
            <a:r>
              <a:rPr kumimoji="1" lang="en-US" altLang="zh-CN" sz="360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915988" y="4587875"/>
            <a:ext cx="4260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不等号不改变方向</a:t>
            </a:r>
          </a:p>
        </p:txBody>
      </p:sp>
      <p:sp>
        <p:nvSpPr>
          <p:cNvPr id="99338" name="Text Box 10" descr="纸莎草纸"/>
          <p:cNvSpPr txBox="1">
            <a:spLocks noChangeArrowheads="1"/>
          </p:cNvSpPr>
          <p:nvPr/>
        </p:nvSpPr>
        <p:spPr bwMode="auto">
          <a:xfrm>
            <a:off x="576263" y="5589588"/>
            <a:ext cx="83883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nimBg="1"/>
      <p:bldP spid="99336" grpId="0"/>
      <p:bldP spid="99337" grpId="0"/>
      <p:bldP spid="99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65188" y="1516063"/>
            <a:ext cx="5616575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5___ -3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(4) 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 (-3)</a:t>
            </a: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___-3</a:t>
            </a:r>
            <a:r>
              <a:rPr kumimoji="1"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× (-3)</a:t>
            </a:r>
            <a:endParaRPr kumimoji="1" lang="zh-CN" altLang="en-US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089150" y="1557338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8436" name="Text Box 4" descr="纸莎草纸"/>
          <p:cNvSpPr txBox="1">
            <a:spLocks noChangeArrowheads="1"/>
          </p:cNvSpPr>
          <p:nvPr/>
        </p:nvSpPr>
        <p:spPr bwMode="auto">
          <a:xfrm>
            <a:off x="1441450" y="549275"/>
            <a:ext cx="4840288" cy="76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rgbClr val="333399"/>
                </a:solidFill>
                <a:latin typeface="Times New Roman" panose="02020603050405020304" pitchFamily="18" charset="0"/>
              </a:rPr>
              <a:t>用“&gt;”或“&lt;”填空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9538" y="692150"/>
            <a:ext cx="793750" cy="307022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6804025" y="1268413"/>
            <a:ext cx="2097088" cy="159067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-3”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77850" y="3716338"/>
            <a:ext cx="6226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不等式的两边都乘以</a:t>
            </a:r>
            <a:r>
              <a:rPr kumimoji="1" lang="zh-CN" altLang="en-US" sz="3600">
                <a:solidFill>
                  <a:srgbClr val="333399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600">
                <a:solidFill>
                  <a:srgbClr val="333399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844550" y="4587875"/>
            <a:ext cx="3751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不等号改变方向</a:t>
            </a:r>
          </a:p>
        </p:txBody>
      </p:sp>
      <p:sp>
        <p:nvSpPr>
          <p:cNvPr id="50189" name="Text Box 13" descr="纸莎草纸"/>
          <p:cNvSpPr txBox="1">
            <a:spLocks noChangeArrowheads="1"/>
          </p:cNvSpPr>
          <p:nvPr/>
        </p:nvSpPr>
        <p:spPr bwMode="auto">
          <a:xfrm>
            <a:off x="504825" y="5589588"/>
            <a:ext cx="83883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4000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nimBg="1"/>
      <p:bldP spid="50187" grpId="0"/>
      <p:bldP spid="50188" grpId="0"/>
      <p:bldP spid="501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5"/>
          <p:cNvGrpSpPr/>
          <p:nvPr/>
        </p:nvGrpSpPr>
        <p:grpSpPr bwMode="auto">
          <a:xfrm>
            <a:off x="2659063" y="1114425"/>
            <a:ext cx="2489200" cy="714375"/>
            <a:chOff x="1632" y="384"/>
            <a:chExt cx="1305" cy="450"/>
          </a:xfrm>
        </p:grpSpPr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632" y="384"/>
              <a:ext cx="1305" cy="450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</a:t>
              </a:r>
              <a:r>
                <a:rPr kumimoji="1" lang="en-US" altLang="zh-CN" sz="4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       -2</a:t>
              </a:r>
            </a:p>
          </p:txBody>
        </p:sp>
        <p:sp>
          <p:nvSpPr>
            <p:cNvPr id="19470" name="Line 23"/>
            <p:cNvSpPr>
              <a:spLocks noChangeShapeType="1"/>
            </p:cNvSpPr>
            <p:nvPr/>
          </p:nvSpPr>
          <p:spPr bwMode="auto">
            <a:xfrm>
              <a:off x="2112" y="76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135063" y="1876425"/>
            <a:ext cx="6913562" cy="34575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⑴     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-4+4____-2+4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⑵      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-4-4____-2-4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⑶    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-4×4____-2×4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⑷  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-4÷</a:t>
            </a: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（-4）____</a:t>
            </a:r>
            <a:r>
              <a:rPr kumimoji="1"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-2÷</a:t>
            </a:r>
            <a:r>
              <a:rPr kumimoji="1"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（-4）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563938" y="1905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830263" y="5775325"/>
            <a:ext cx="7921625" cy="701675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>
                <a:solidFill>
                  <a:srgbClr val="000066"/>
                </a:solidFill>
                <a:latin typeface="Times New Roman" panose="02020603050405020304" pitchFamily="18" charset="0"/>
              </a:rPr>
              <a:t>结果不等号的方向</a:t>
            </a: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4000" b="1">
                <a:solidFill>
                  <a:srgbClr val="000066"/>
                </a:solidFill>
                <a:latin typeface="Times New Roman" panose="02020603050405020304" pitchFamily="18" charset="0"/>
              </a:rPr>
              <a:t>还是</a:t>
            </a: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4000" b="1">
                <a:solidFill>
                  <a:srgbClr val="000066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9462" name="Text Box 14" descr="纸莎草纸"/>
          <p:cNvSpPr txBox="1">
            <a:spLocks noChangeArrowheads="1"/>
          </p:cNvSpPr>
          <p:nvPr/>
        </p:nvSpPr>
        <p:spPr bwMode="auto">
          <a:xfrm>
            <a:off x="971550" y="333375"/>
            <a:ext cx="4171950" cy="7620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7A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4400">
                <a:solidFill>
                  <a:srgbClr val="333399"/>
                </a:solidFill>
                <a:latin typeface="Times New Roman" panose="02020603050405020304" pitchFamily="18" charset="0"/>
              </a:rPr>
              <a:t>再来试一试！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563938" y="2819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3636963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4564063" y="4648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19466" name="Text Box 19"/>
          <p:cNvSpPr txBox="1">
            <a:spLocks noChangeArrowheads="1"/>
          </p:cNvSpPr>
          <p:nvPr/>
        </p:nvSpPr>
        <p:spPr bwMode="auto">
          <a:xfrm>
            <a:off x="144463" y="1052513"/>
            <a:ext cx="793750" cy="3070225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prstShdw prst="shdw17" dist="17961" dir="2700000">
              <a:srgbClr val="99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  识  形  成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6588125" y="1268413"/>
            <a:ext cx="2232025" cy="160972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不等式(1)-(4)分别由不等式“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-4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</a:rPr>
              <a:t>”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</a:rPr>
              <a:t>做了怎样的变形？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3497263" y="1098550"/>
            <a:ext cx="693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autoUpdateAnimBg="0"/>
      <p:bldP spid="40972" grpId="0" autoUpdateAnimBg="0"/>
      <p:bldP spid="40976" grpId="0" autoUpdateAnimBg="0"/>
      <p:bldP spid="40977" grpId="0" autoUpdateAnimBg="0"/>
      <p:bldP spid="40978" grpId="0" autoUpdateAnimBg="0"/>
      <p:bldP spid="40981" grpId="0" animBg="1" autoUpdateAnimBg="0"/>
      <p:bldP spid="409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50838" y="836613"/>
            <a:ext cx="7461250" cy="579437"/>
          </a:xfrm>
          <a:prstGeom prst="rect">
            <a:avLst/>
          </a:prstGeom>
          <a:solidFill>
            <a:srgbClr val="FF00FF"/>
          </a:solidFill>
          <a:ln>
            <a:noFill/>
          </a:ln>
          <a:effectLst>
            <a:prstShdw prst="shdw17" dist="17961" dir="2700000">
              <a:srgbClr val="9900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用“&gt;”或“&lt;”填空,并总结其中的规律。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771775" y="2771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1113" y="981075"/>
            <a:ext cx="9134475" cy="3163888"/>
            <a:chOff x="545" y="709"/>
            <a:chExt cx="5049" cy="1971"/>
          </a:xfrm>
        </p:grpSpPr>
        <p:sp>
          <p:nvSpPr>
            <p:cNvPr id="60420" name="Text Box 4"/>
            <p:cNvSpPr txBox="1">
              <a:spLocks noChangeArrowheads="1"/>
            </p:cNvSpPr>
            <p:nvPr/>
          </p:nvSpPr>
          <p:spPr bwMode="auto">
            <a:xfrm>
              <a:off x="545" y="709"/>
              <a:ext cx="4830" cy="1235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</a:t>
              </a:r>
            </a:p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buFontTx/>
                <a:buAutoNum type="arabicParenBoth"/>
                <a:defRPr/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5&gt; 3 ，5+2___ 3+2 ，5-2___ 3-2 ，5+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a___ 3+a</a:t>
              </a:r>
            </a:p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545" y="1434"/>
              <a:ext cx="5049" cy="1246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(2)-1&lt; 3 ，-1+2___ 3+2 ，-1-3___ 3-3 ，-1+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a___3+a </a:t>
              </a:r>
            </a:p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021263" y="1628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7383463" y="1628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555875" y="1628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5292725" y="2771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7812088" y="28527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3236913" y="43608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grpSp>
        <p:nvGrpSpPr>
          <p:cNvPr id="3" name="Group 16"/>
          <p:cNvGrpSpPr/>
          <p:nvPr/>
        </p:nvGrpSpPr>
        <p:grpSpPr bwMode="auto">
          <a:xfrm>
            <a:off x="36513" y="3141663"/>
            <a:ext cx="9144000" cy="2979737"/>
            <a:chOff x="748" y="799"/>
            <a:chExt cx="4854" cy="1512"/>
          </a:xfrm>
        </p:grpSpPr>
        <p:sp>
          <p:nvSpPr>
            <p:cNvPr id="60433" name="Text Box 17"/>
            <p:cNvSpPr txBox="1">
              <a:spLocks noChangeArrowheads="1"/>
            </p:cNvSpPr>
            <p:nvPr/>
          </p:nvSpPr>
          <p:spPr bwMode="auto">
            <a:xfrm>
              <a:off x="772" y="799"/>
              <a:ext cx="4830" cy="91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</a:t>
              </a:r>
            </a:p>
            <a:p>
              <a:pPr marL="457200" indent="-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3)6&gt; 2 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，   6× 5___2×5，        6× (-5)___2× (-5)</a:t>
              </a:r>
            </a:p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34" name="Text Box 18"/>
            <p:cNvSpPr txBox="1">
              <a:spLocks noChangeArrowheads="1"/>
            </p:cNvSpPr>
            <p:nvPr/>
          </p:nvSpPr>
          <p:spPr bwMode="auto">
            <a:xfrm>
              <a:off x="748" y="1252"/>
              <a:ext cx="4830" cy="541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457200" indent="-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4) -2&lt;3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， (-2)×6___3 ×</a:t>
              </a:r>
              <a:r>
                <a:rPr kumimoji="1" lang="zh-CN" altLang="en-US" sz="3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6， (-2)× (-6)___3×(-6)</a:t>
              </a:r>
            </a:p>
          </p:txBody>
        </p:sp>
        <p:sp>
          <p:nvSpPr>
            <p:cNvPr id="60435" name="Text Box 19"/>
            <p:cNvSpPr txBox="1">
              <a:spLocks noChangeArrowheads="1"/>
            </p:cNvSpPr>
            <p:nvPr/>
          </p:nvSpPr>
          <p:spPr bwMode="auto">
            <a:xfrm>
              <a:off x="748" y="1770"/>
              <a:ext cx="4830" cy="541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marL="457200" indent="-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457200" indent="-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5) -2&lt;4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， (-2)÷2____4÷2，</a:t>
              </a: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 (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-2)÷(-2)____4÷(-2)</a:t>
              </a: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7092950" y="558958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276600" y="55165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970713" y="36750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21513" y="45085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160713" y="35988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 autoUpdateAnimBg="0"/>
      <p:bldP spid="60422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31" grpId="0" autoUpdateAnimBg="0"/>
      <p:bldP spid="60436" grpId="0" autoUpdateAnimBg="0"/>
      <p:bldP spid="60437" grpId="0" autoUpdateAnimBg="0"/>
      <p:bldP spid="60438" grpId="0" autoUpdateAnimBg="0"/>
      <p:bldP spid="60439" grpId="0" autoUpdateAnimBg="0"/>
      <p:bldP spid="6044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1919</Words>
  <Application>Microsoft Office PowerPoint</Application>
  <PresentationFormat>全屏显示(4:3)</PresentationFormat>
  <Paragraphs>276</Paragraphs>
  <Slides>24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MS UI Gothic</vt:lpstr>
      <vt:lpstr>黑体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2017-08-25T00:30:00Z</dcterms:created>
  <dcterms:modified xsi:type="dcterms:W3CDTF">2023-01-17T02:02:41Z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D92CFDCE7A9B4B4CA899256CED560472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