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61" r:id="rId2"/>
    <p:sldId id="290" r:id="rId3"/>
    <p:sldId id="270" r:id="rId4"/>
    <p:sldId id="403" r:id="rId5"/>
    <p:sldId id="432" r:id="rId6"/>
    <p:sldId id="365" r:id="rId7"/>
    <p:sldId id="446" r:id="rId8"/>
    <p:sldId id="425" r:id="rId9"/>
    <p:sldId id="436" r:id="rId10"/>
    <p:sldId id="433" r:id="rId11"/>
    <p:sldId id="443" r:id="rId12"/>
    <p:sldId id="447" r:id="rId13"/>
    <p:sldId id="448" r:id="rId14"/>
    <p:sldId id="389" r:id="rId15"/>
    <p:sldId id="440" r:id="rId16"/>
    <p:sldId id="391" r:id="rId17"/>
    <p:sldId id="412" r:id="rId18"/>
    <p:sldId id="392" r:id="rId19"/>
    <p:sldId id="435" r:id="rId20"/>
    <p:sldId id="384" r:id="rId21"/>
    <p:sldId id="286" r:id="rId22"/>
  </p:sldIdLst>
  <p:sldSz cx="9144000" cy="6858000" type="screen4x3"/>
  <p:notesSz cx="6858000" cy="9144000"/>
  <p:defaultTextStyle>
    <a:defPPr>
      <a:defRPr lang="zh-CN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5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FF66"/>
    <a:srgbClr val="FF99FF"/>
    <a:srgbClr val="006600"/>
    <a:srgbClr val="6600CC"/>
    <a:srgbClr val="CC006A"/>
    <a:srgbClr val="644B7A"/>
    <a:srgbClr val="249F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7" autoAdjust="0"/>
    <p:restoredTop sz="94459" autoAdjust="0"/>
  </p:normalViewPr>
  <p:slideViewPr>
    <p:cSldViewPr snapToGrid="0" snapToObjects="1">
      <p:cViewPr>
        <p:scale>
          <a:sx n="100" d="100"/>
          <a:sy n="100" d="100"/>
        </p:scale>
        <p:origin x="-294" y="-264"/>
      </p:cViewPr>
      <p:guideLst>
        <p:guide orient="horz" pos="275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2E3E69A-AB8B-4F8F-AE1C-00C15485978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fld id="{F581BF6D-C243-4304-86C7-6D81706B661F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512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80B82FC2-D122-493B-AC74-BF3F068538E6}" type="slidenum">
              <a:rPr lang="zh-CN" altLang="en-US">
                <a:latin typeface="Arial" panose="020B0604020202020204" pitchFamily="34" charset="0"/>
              </a:rPr>
              <a:t>2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1BF6D-C243-4304-86C7-6D81706B661F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887D0-4E96-453A-95A6-9864DF3C454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9F875F-A739-4D9B-840D-1960FD19CFE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366EA-AF26-4EA8-B508-FABA5295BE2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F33A5E-84C1-48F3-9A49-8B8B9DBD0BF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EC271-B31C-409A-A0AB-D34AA9946F7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0F0CA-043B-4261-91D5-F998CE1BF43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DB9A1-A27F-40F8-9BD6-4610C1F9FB0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1DD30-5267-4476-AB01-EDDCBB09735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A0ADC-6A18-4CDE-B400-F5E2F268648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650CD-73AE-4773-A3CC-C48B6994FC2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4B0F6-EEA0-46CE-9A8A-20493F2F1FD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5B96D3-1C17-40F6-96AD-833332F6951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298AB-5578-44E4-AC45-CF06C44B380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76B475-EE84-4FCB-9746-9502BE2D81C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D8E02-EE0D-4815-968C-16FAD494123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5FFAA-3BE9-486E-8CE2-CE5F6A0B8FF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DA9AA-22CD-4CFB-A67B-2C1EC7E6510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10C0CE-DDF6-4CB2-839C-468AE510C51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C97E0-055C-4BD1-A877-F6AC81276D9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426AC-6C23-4E8B-994E-D274EB8FBFE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606EA-54F0-4583-8F90-D535254E79E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67F33B-D3E8-4922-8A5F-A5BE81B93C6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851275D-11CC-4BB4-81E8-4AE4764EE23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kumimoji="1"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0BD4943-B8B1-419A-B3FC-8F8B2A3B062F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2.Let's%20sing.mp4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hyperlink" Target="good%20bye%20friend%20.mp4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1.At%20the%20airport.mp4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1" y="0"/>
            <a:ext cx="9144000" cy="538321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B7E0EC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pic>
        <p:nvPicPr>
          <p:cNvPr id="3075" name="图片 23" descr="草地001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4856163"/>
            <a:ext cx="9144001" cy="200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图片 24" descr="小花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153534">
            <a:off x="7749396" y="5367338"/>
            <a:ext cx="100965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AutoShape 508"/>
          <p:cNvSpPr>
            <a:spLocks noChangeArrowheads="1"/>
          </p:cNvSpPr>
          <p:nvPr/>
        </p:nvSpPr>
        <p:spPr bwMode="auto">
          <a:xfrm>
            <a:off x="495876" y="1061061"/>
            <a:ext cx="8152248" cy="2165538"/>
          </a:xfrm>
          <a:prstGeom prst="roundRect">
            <a:avLst>
              <a:gd name="adj" fmla="val 5074"/>
            </a:avLst>
          </a:prstGeom>
          <a:solidFill>
            <a:srgbClr val="FFFFFF"/>
          </a:solidFill>
          <a:ln w="57150" cmpd="sng">
            <a:noFill/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ko-KR" altLang="en-US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sp>
        <p:nvSpPr>
          <p:cNvPr id="8" name="同侧圆角矩形 7"/>
          <p:cNvSpPr/>
          <p:nvPr/>
        </p:nvSpPr>
        <p:spPr>
          <a:xfrm flipV="1">
            <a:off x="495300" y="2468563"/>
            <a:ext cx="8153400" cy="758825"/>
          </a:xfrm>
          <a:prstGeom prst="round2Same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3082" name="Picture 39" descr="구름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95838" y="179388"/>
            <a:ext cx="6826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40" descr="구름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308850" y="542925"/>
            <a:ext cx="895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4" name="TextBox 3"/>
          <p:cNvSpPr txBox="1">
            <a:spLocks noChangeArrowheads="1"/>
          </p:cNvSpPr>
          <p:nvPr/>
        </p:nvSpPr>
        <p:spPr bwMode="auto">
          <a:xfrm>
            <a:off x="465138" y="1528763"/>
            <a:ext cx="82677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9747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9747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000" b="1">
                <a:latin typeface="Times New Roman" panose="02020603050405020304" pitchFamily="18" charset="0"/>
                <a:ea typeface="黑体" panose="02010609060101010101" pitchFamily="49" charset="-122"/>
              </a:rPr>
              <a:t>Unit 4 Li Ming Comes Home</a:t>
            </a:r>
            <a:endParaRPr lang="zh-CN" altLang="en-US" sz="40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085" name="TextBox 4"/>
          <p:cNvSpPr txBox="1">
            <a:spLocks noChangeArrowheads="1"/>
          </p:cNvSpPr>
          <p:nvPr/>
        </p:nvSpPr>
        <p:spPr bwMode="auto">
          <a:xfrm>
            <a:off x="3237706" y="2663501"/>
            <a:ext cx="2722563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9747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9747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 b="1" dirty="0" smtClean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</a:t>
            </a:r>
            <a:r>
              <a:rPr lang="zh-CN" altLang="en-US" sz="2000" b="1" dirty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年级下册 </a:t>
            </a:r>
          </a:p>
        </p:txBody>
      </p:sp>
      <p:pic>
        <p:nvPicPr>
          <p:cNvPr id="3086" name="图片 70" descr="蝴蝶.pn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18291536" flipH="1">
            <a:off x="6902137" y="3274218"/>
            <a:ext cx="1019175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AutoShape 508"/>
          <p:cNvSpPr>
            <a:spLocks noChangeArrowheads="1"/>
          </p:cNvSpPr>
          <p:nvPr/>
        </p:nvSpPr>
        <p:spPr bwMode="auto">
          <a:xfrm>
            <a:off x="495876" y="1061061"/>
            <a:ext cx="8152248" cy="2165538"/>
          </a:xfrm>
          <a:prstGeom prst="roundRect">
            <a:avLst>
              <a:gd name="adj" fmla="val 5074"/>
            </a:avLst>
          </a:prstGeom>
          <a:noFill/>
          <a:ln w="76200" cmpd="sng">
            <a:solidFill>
              <a:srgbClr val="99CC00"/>
            </a:solidFill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ko-KR" altLang="en-US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pic>
        <p:nvPicPr>
          <p:cNvPr id="3090" name="Picture 50" descr="나뭇잎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3371175">
            <a:off x="2063750" y="3001963"/>
            <a:ext cx="12827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椭圆 8"/>
          <p:cNvSpPr/>
          <p:nvPr/>
        </p:nvSpPr>
        <p:spPr>
          <a:xfrm>
            <a:off x="328488" y="1335352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3" name="椭圆 82"/>
          <p:cNvSpPr/>
          <p:nvPr/>
        </p:nvSpPr>
        <p:spPr>
          <a:xfrm>
            <a:off x="328488" y="197644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6" name="椭圆 85"/>
          <p:cNvSpPr/>
          <p:nvPr/>
        </p:nvSpPr>
        <p:spPr>
          <a:xfrm>
            <a:off x="328488" y="261753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9" name="椭圆 88"/>
          <p:cNvSpPr/>
          <p:nvPr/>
        </p:nvSpPr>
        <p:spPr>
          <a:xfrm>
            <a:off x="8480736" y="1335352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7" name="椭圆 96"/>
          <p:cNvSpPr/>
          <p:nvPr/>
        </p:nvSpPr>
        <p:spPr>
          <a:xfrm>
            <a:off x="8480736" y="197644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8" name="椭圆 97"/>
          <p:cNvSpPr/>
          <p:nvPr/>
        </p:nvSpPr>
        <p:spPr>
          <a:xfrm>
            <a:off x="8480736" y="261753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0" y="3825875"/>
            <a:ext cx="9144000" cy="79765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  <a:sp3d extrusionH="57150">
              <a:bevelT w="0" h="0"/>
            </a:sp3d>
          </a:bodyPr>
          <a:lstStyle/>
          <a:p>
            <a:pPr algn="ctr" eaLnBrk="1" fontAlgn="auto" hangingPunct="1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4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rgbClr val="D74184"/>
                    </a:gs>
                    <a:gs pos="50000">
                      <a:srgbClr val="D74184"/>
                    </a:gs>
                    <a:gs pos="100000">
                      <a:srgbClr val="D74184"/>
                    </a:gs>
                  </a:gsLst>
                  <a:lin ang="5400000"/>
                </a:gradFill>
                <a:effectLst>
                  <a:outerShdw blurRad="38100" dist="12700" algn="tl" rotWithShape="0">
                    <a:srgbClr val="000000">
                      <a:alpha val="40000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  <a:cs typeface="方正大黑简体"/>
              </a:rPr>
              <a:t>Lesson 23 Good-bye</a:t>
            </a:r>
            <a:r>
              <a:rPr lang="zh-CN" altLang="en-US" sz="44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rgbClr val="D74184"/>
                    </a:gs>
                    <a:gs pos="50000">
                      <a:srgbClr val="D74184"/>
                    </a:gs>
                    <a:gs pos="100000">
                      <a:srgbClr val="D74184"/>
                    </a:gs>
                  </a:gsLst>
                  <a:lin ang="5400000"/>
                </a:gradFill>
                <a:effectLst>
                  <a:outerShdw blurRad="38100" dist="12700" algn="tl" rotWithShape="0">
                    <a:srgbClr val="000000">
                      <a:alpha val="40000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  <a:cs typeface="方正大黑简体"/>
              </a:rPr>
              <a:t>！</a:t>
            </a:r>
          </a:p>
        </p:txBody>
      </p:sp>
      <p:sp>
        <p:nvSpPr>
          <p:cNvPr id="22" name="矩形 21"/>
          <p:cNvSpPr/>
          <p:nvPr/>
        </p:nvSpPr>
        <p:spPr>
          <a:xfrm>
            <a:off x="2951742" y="5857081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图片 18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4650" y="1770063"/>
            <a:ext cx="323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矩形 16"/>
          <p:cNvSpPr>
            <a:spLocks noChangeArrowheads="1"/>
          </p:cNvSpPr>
          <p:nvPr/>
        </p:nvSpPr>
        <p:spPr bwMode="auto">
          <a:xfrm>
            <a:off x="668338" y="1619250"/>
            <a:ext cx="803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拓展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7" name="矩形 2"/>
          <p:cNvSpPr>
            <a:spLocks noChangeArrowheads="1"/>
          </p:cNvSpPr>
          <p:nvPr/>
        </p:nvSpPr>
        <p:spPr bwMode="auto">
          <a:xfrm>
            <a:off x="1495425" y="1479550"/>
            <a:ext cx="7173913" cy="440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常用的祝福语：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(1) Have fun!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祝你玩得愉快！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(2) Happy birthday (to you)! (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祝你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生日快乐！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(3) Good luck (to you)!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祝你好运！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(4) Good health (to you)!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祝你健康！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(5) Happy New Year!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新年快乐！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339" name="组合 26"/>
          <p:cNvGrpSpPr/>
          <p:nvPr/>
        </p:nvGrpSpPr>
        <p:grpSpPr bwMode="auto">
          <a:xfrm>
            <a:off x="900113" y="1712913"/>
            <a:ext cx="1179512" cy="461962"/>
            <a:chOff x="1235491" y="4806950"/>
            <a:chExt cx="1178333" cy="461895"/>
          </a:xfrm>
        </p:grpSpPr>
        <p:sp>
          <p:nvSpPr>
            <p:cNvPr id="14342" name="TextBox 3"/>
            <p:cNvSpPr txBox="1">
              <a:spLocks noChangeArrowheads="1"/>
            </p:cNvSpPr>
            <p:nvPr/>
          </p:nvSpPr>
          <p:spPr bwMode="auto">
            <a:xfrm>
              <a:off x="1488249" y="4806950"/>
              <a:ext cx="925575" cy="4618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典例</a:t>
              </a:r>
            </a:p>
          </p:txBody>
        </p:sp>
        <p:pic>
          <p:nvPicPr>
            <p:cNvPr id="14343" name="图片 29" descr="花盆.png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235491" y="4867038"/>
              <a:ext cx="3238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" name="矩形 2"/>
          <p:cNvSpPr>
            <a:spLocks noChangeArrowheads="1"/>
          </p:cNvSpPr>
          <p:nvPr/>
        </p:nvSpPr>
        <p:spPr bwMode="auto">
          <a:xfrm>
            <a:off x="2281238" y="1492250"/>
            <a:ext cx="4745037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单项选择。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—I will fly home tomorrow.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—________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Good­bye!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Have a good trip!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Have fun!</a:t>
            </a:r>
          </a:p>
        </p:txBody>
      </p:sp>
      <p:sp>
        <p:nvSpPr>
          <p:cNvPr id="16" name="TextBox 2"/>
          <p:cNvSpPr txBox="1">
            <a:spLocks noChangeArrowheads="1"/>
          </p:cNvSpPr>
          <p:nvPr/>
        </p:nvSpPr>
        <p:spPr bwMode="auto">
          <a:xfrm flipH="1">
            <a:off x="3122613" y="3233738"/>
            <a:ext cx="5095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文本框 17"/>
          <p:cNvSpPr txBox="1">
            <a:spLocks noChangeArrowheads="1"/>
          </p:cNvSpPr>
          <p:nvPr/>
        </p:nvSpPr>
        <p:spPr bwMode="auto">
          <a:xfrm>
            <a:off x="2862263" y="1704975"/>
            <a:ext cx="58435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good­bye /ˌɡʊd'baɪ/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int.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再见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1012825" y="1789113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5365" name="文本框 19"/>
          <p:cNvSpPr txBox="1">
            <a:spLocks noChangeArrowheads="1"/>
          </p:cNvSpPr>
          <p:nvPr/>
        </p:nvSpPr>
        <p:spPr bwMode="auto">
          <a:xfrm>
            <a:off x="1379538" y="1779588"/>
            <a:ext cx="1470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知识点</a:t>
            </a:r>
            <a:r>
              <a:rPr kumimoji="1" lang="en-US" altLang="zh-CN" sz="2400" b="1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 5</a:t>
            </a:r>
            <a:endParaRPr kumimoji="1" lang="zh-CN" altLang="en-US" sz="2400" b="1">
              <a:latin typeface="黑体" panose="02010609060101010101" pitchFamily="49" charset="-122"/>
              <a:ea typeface="黑体" panose="02010609060101010101" pitchFamily="49" charset="-122"/>
              <a:cs typeface="Hei"/>
            </a:endParaRPr>
          </a:p>
        </p:txBody>
      </p:sp>
      <p:pic>
        <p:nvPicPr>
          <p:cNvPr id="15366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2113" y="1670050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矩形 1"/>
          <p:cNvSpPr>
            <a:spLocks noChangeArrowheads="1"/>
          </p:cNvSpPr>
          <p:nvPr/>
        </p:nvSpPr>
        <p:spPr bwMode="auto">
          <a:xfrm>
            <a:off x="1535113" y="4135438"/>
            <a:ext cx="10541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短语：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2459038" y="3890963"/>
            <a:ext cx="60960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say good-bye to sb.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向某人道别</a:t>
            </a:r>
          </a:p>
        </p:txBody>
      </p:sp>
      <p:sp>
        <p:nvSpPr>
          <p:cNvPr id="11277" name="矩形 1"/>
          <p:cNvSpPr>
            <a:spLocks noChangeArrowheads="1"/>
          </p:cNvSpPr>
          <p:nvPr/>
        </p:nvSpPr>
        <p:spPr bwMode="auto">
          <a:xfrm>
            <a:off x="2511425" y="2490788"/>
            <a:ext cx="62896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8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—Good­-bye!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再见！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—Bye­-bye!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再见！ </a:t>
            </a:r>
          </a:p>
        </p:txBody>
      </p:sp>
      <p:sp>
        <p:nvSpPr>
          <p:cNvPr id="15370" name="矩形 1"/>
          <p:cNvSpPr>
            <a:spLocks noChangeArrowheads="1"/>
          </p:cNvSpPr>
          <p:nvPr/>
        </p:nvSpPr>
        <p:spPr bwMode="auto">
          <a:xfrm>
            <a:off x="1571625" y="2671763"/>
            <a:ext cx="10541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5371" name="矩形 1"/>
          <p:cNvSpPr>
            <a:spLocks noChangeArrowheads="1"/>
          </p:cNvSpPr>
          <p:nvPr/>
        </p:nvSpPr>
        <p:spPr bwMode="auto">
          <a:xfrm>
            <a:off x="1554163" y="5000625"/>
            <a:ext cx="2041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zh-CN" sz="2400" b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加法记忆法：</a:t>
            </a:r>
            <a:endParaRPr lang="zh-CN" altLang="en-US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0" name="矩形 1"/>
          <p:cNvSpPr>
            <a:spLocks noChangeArrowheads="1"/>
          </p:cNvSpPr>
          <p:nvPr/>
        </p:nvSpPr>
        <p:spPr bwMode="auto">
          <a:xfrm>
            <a:off x="3405188" y="4870450"/>
            <a:ext cx="45624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good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（好的）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+bye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（再见）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=good-bye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（再见）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11277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387" name="组合 26"/>
          <p:cNvGrpSpPr/>
          <p:nvPr/>
        </p:nvGrpSpPr>
        <p:grpSpPr bwMode="auto">
          <a:xfrm>
            <a:off x="900113" y="1712913"/>
            <a:ext cx="1179512" cy="461962"/>
            <a:chOff x="1235491" y="4806950"/>
            <a:chExt cx="1178333" cy="461895"/>
          </a:xfrm>
        </p:grpSpPr>
        <p:sp>
          <p:nvSpPr>
            <p:cNvPr id="16390" name="TextBox 3"/>
            <p:cNvSpPr txBox="1">
              <a:spLocks noChangeArrowheads="1"/>
            </p:cNvSpPr>
            <p:nvPr/>
          </p:nvSpPr>
          <p:spPr bwMode="auto">
            <a:xfrm>
              <a:off x="1488249" y="4806950"/>
              <a:ext cx="925575" cy="4618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典例</a:t>
              </a:r>
            </a:p>
          </p:txBody>
        </p:sp>
        <p:pic>
          <p:nvPicPr>
            <p:cNvPr id="16391" name="图片 29" descr="花盆.png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235491" y="4867038"/>
              <a:ext cx="3238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" name="矩形 2"/>
          <p:cNvSpPr>
            <a:spLocks noChangeArrowheads="1"/>
          </p:cNvSpPr>
          <p:nvPr/>
        </p:nvSpPr>
        <p:spPr bwMode="auto">
          <a:xfrm>
            <a:off x="2281238" y="1492250"/>
            <a:ext cx="611505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情景交际。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当你与朋友告别时，可以说：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Good­bye!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How are you?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C. Good.</a:t>
            </a:r>
          </a:p>
        </p:txBody>
      </p:sp>
      <p:sp>
        <p:nvSpPr>
          <p:cNvPr id="16" name="TextBox 2"/>
          <p:cNvSpPr txBox="1">
            <a:spLocks noChangeArrowheads="1"/>
          </p:cNvSpPr>
          <p:nvPr/>
        </p:nvSpPr>
        <p:spPr bwMode="auto">
          <a:xfrm flipH="1">
            <a:off x="6770688" y="2486025"/>
            <a:ext cx="5095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8"/>
          <p:cNvSpPr txBox="1"/>
          <p:nvPr/>
        </p:nvSpPr>
        <p:spPr>
          <a:xfrm>
            <a:off x="2617873" y="104868"/>
            <a:ext cx="4498481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800" spc="-300" dirty="0">
                <a:ln w="11430"/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2. Let's sing! </a:t>
            </a:r>
            <a:endParaRPr kumimoji="1" lang="zh-CN" altLang="en-US" sz="4800" spc="-300" dirty="0">
              <a:ln w="11430"/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17411" name="矩形 1"/>
          <p:cNvSpPr>
            <a:spLocks noChangeArrowheads="1"/>
          </p:cNvSpPr>
          <p:nvPr/>
        </p:nvSpPr>
        <p:spPr bwMode="auto">
          <a:xfrm>
            <a:off x="685800" y="1214438"/>
            <a:ext cx="6189663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It's time to say good­bye.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Good­bye. Good­bye. Good­bye.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Don't forget to phone me, my friends.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It's time to say good­bye.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Good­bye. Good­bye. Good­bye.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Don't forget to write to me, my friends.</a:t>
            </a:r>
          </a:p>
        </p:txBody>
      </p:sp>
      <p:pic>
        <p:nvPicPr>
          <p:cNvPr id="17412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54750" y="5211763"/>
            <a:ext cx="2120900" cy="65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矩形 20"/>
          <p:cNvSpPr/>
          <p:nvPr/>
        </p:nvSpPr>
        <p:spPr>
          <a:xfrm>
            <a:off x="5926138" y="1778000"/>
            <a:ext cx="2751137" cy="30988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dirty="0"/>
          </a:p>
        </p:txBody>
      </p:sp>
      <p:pic>
        <p:nvPicPr>
          <p:cNvPr id="17414" name="Picture 2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56313" y="1897063"/>
            <a:ext cx="2517775" cy="285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8"/>
          <p:cNvSpPr txBox="1"/>
          <p:nvPr/>
        </p:nvSpPr>
        <p:spPr>
          <a:xfrm>
            <a:off x="2617873" y="104868"/>
            <a:ext cx="4498481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800" spc="-300" dirty="0">
                <a:ln w="11430"/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3. Let's do it! </a:t>
            </a:r>
            <a:endParaRPr kumimoji="1" lang="zh-CN" altLang="en-US" sz="4800" spc="-300" dirty="0">
              <a:ln w="11430"/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18435" name="矩形 1"/>
          <p:cNvSpPr>
            <a:spLocks noChangeArrowheads="1"/>
          </p:cNvSpPr>
          <p:nvPr/>
        </p:nvSpPr>
        <p:spPr bwMode="auto">
          <a:xfrm>
            <a:off x="1114425" y="1130300"/>
            <a:ext cx="7886700" cy="526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Read Part 1.Answer the questions.</a:t>
            </a:r>
          </a:p>
          <a:p>
            <a:pPr eaLnBrk="1" hangingPunct="1"/>
            <a:endParaRPr lang="en-US" altLang="zh-CN" sz="2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Does Li Ming have a surprise for Danny?</a:t>
            </a:r>
          </a:p>
          <a:p>
            <a:pPr eaLnBrk="1" hangingPunct="1"/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______________________________________</a:t>
            </a:r>
          </a:p>
          <a:p>
            <a:pPr eaLnBrk="1" hangingPunct="1"/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What's the surprise?</a:t>
            </a:r>
          </a:p>
          <a:p>
            <a:pPr eaLnBrk="1" hangingPunct="1"/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_______________________________________</a:t>
            </a:r>
          </a:p>
          <a:p>
            <a:pPr eaLnBrk="1" hangingPunct="1"/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Why does Li Ming give Danny the surprise?</a:t>
            </a:r>
          </a:p>
          <a:p>
            <a:pPr eaLnBrk="1" hangingPunct="1"/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_______________________________________</a:t>
            </a:r>
          </a:p>
          <a:p>
            <a:pPr eaLnBrk="1" hangingPunct="1"/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Does Li Ming have a surprise for Jenny?</a:t>
            </a:r>
          </a:p>
          <a:p>
            <a:pPr eaLnBrk="1" hangingPunct="1"/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________________________________________</a:t>
            </a:r>
          </a:p>
          <a:p>
            <a:pPr eaLnBrk="1" hangingPunct="1"/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What's the surprise?</a:t>
            </a:r>
          </a:p>
          <a:p>
            <a:pPr eaLnBrk="1" hangingPunct="1"/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________________________________________</a:t>
            </a:r>
          </a:p>
          <a:p>
            <a:pPr eaLnBrk="1" hangingPunct="1"/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Why does Li Ming give Jenny the surprise?</a:t>
            </a:r>
          </a:p>
          <a:p>
            <a:pPr eaLnBrk="1" hangingPunct="1"/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________________________________________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557338" y="2246313"/>
            <a:ext cx="3216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Yes, he does./Yes.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zh-CN" altLang="en-US" dirty="0"/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601788" y="2976563"/>
            <a:ext cx="14922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It's a kite.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554163" y="3713163"/>
            <a:ext cx="4419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Danny can't fly a kite.</a:t>
            </a:r>
            <a:endParaRPr lang="zh-CN" alt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577975" y="4452938"/>
            <a:ext cx="3457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Yes, he does./Yes.</a:t>
            </a:r>
            <a:endParaRPr lang="zh-CN" alt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54163" y="5172075"/>
            <a:ext cx="36591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It's a little, red dragon.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zh-CN" alt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543050" y="5895975"/>
            <a:ext cx="6056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he wants Jenny to remember China.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Box 1"/>
          <p:cNvSpPr txBox="1">
            <a:spLocks noChangeArrowheads="1"/>
          </p:cNvSpPr>
          <p:nvPr/>
        </p:nvSpPr>
        <p:spPr bwMode="auto">
          <a:xfrm>
            <a:off x="627063" y="1381125"/>
            <a:ext cx="798195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12795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tabLst>
                <a:tab pos="331279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tabLst>
                <a:tab pos="331279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一、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选词并用其适当形式填空。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</a:pP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________! Someone is singing.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Please speak loudly. I can’t ________ you.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—What are you doing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Jack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—I’m __________ music.</a:t>
            </a:r>
          </a:p>
        </p:txBody>
      </p:sp>
      <p:sp>
        <p:nvSpPr>
          <p:cNvPr id="20" name="TextBox 2"/>
          <p:cNvSpPr txBox="1">
            <a:spLocks noChangeArrowheads="1"/>
          </p:cNvSpPr>
          <p:nvPr/>
        </p:nvSpPr>
        <p:spPr bwMode="auto">
          <a:xfrm>
            <a:off x="1584325" y="3114675"/>
            <a:ext cx="10287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Listen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5238750" y="3844925"/>
            <a:ext cx="1055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2" name="TextBox 1"/>
          <p:cNvSpPr txBox="1">
            <a:spLocks noChangeArrowheads="1"/>
          </p:cNvSpPr>
          <p:nvPr/>
        </p:nvSpPr>
        <p:spPr bwMode="auto">
          <a:xfrm>
            <a:off x="1584325" y="2355850"/>
            <a:ext cx="4391025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listen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listen to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hear</a:t>
            </a:r>
          </a:p>
        </p:txBody>
      </p:sp>
      <p:sp>
        <p:nvSpPr>
          <p:cNvPr id="18" name="TextBox 2"/>
          <p:cNvSpPr txBox="1">
            <a:spLocks noChangeArrowheads="1"/>
          </p:cNvSpPr>
          <p:nvPr/>
        </p:nvSpPr>
        <p:spPr bwMode="auto">
          <a:xfrm>
            <a:off x="2279650" y="5305425"/>
            <a:ext cx="1793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listening  to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4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extBox 1"/>
          <p:cNvSpPr txBox="1">
            <a:spLocks noChangeArrowheads="1"/>
          </p:cNvSpPr>
          <p:nvPr/>
        </p:nvSpPr>
        <p:spPr bwMode="auto">
          <a:xfrm>
            <a:off x="460375" y="2093913"/>
            <a:ext cx="81724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08355" indent="-808355"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二、用所给词的适当形式填空，完成句子。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“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lost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（丢失）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my new pen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，”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girl says a little _______(sad).</a:t>
            </a:r>
          </a:p>
        </p:txBody>
      </p:sp>
      <p:sp>
        <p:nvSpPr>
          <p:cNvPr id="18" name="TextBox 2"/>
          <p:cNvSpPr txBox="1">
            <a:spLocks noChangeArrowheads="1"/>
          </p:cNvSpPr>
          <p:nvPr/>
        </p:nvSpPr>
        <p:spPr bwMode="auto">
          <a:xfrm flipH="1">
            <a:off x="1447800" y="3819525"/>
            <a:ext cx="1323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sadly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85" name="Picture 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81725" y="3802063"/>
            <a:ext cx="981075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extBox 1"/>
          <p:cNvSpPr txBox="1">
            <a:spLocks noChangeArrowheads="1"/>
          </p:cNvSpPr>
          <p:nvPr/>
        </p:nvSpPr>
        <p:spPr bwMode="auto">
          <a:xfrm>
            <a:off x="563563" y="1339850"/>
            <a:ext cx="8437562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63955" indent="-116395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defRPr/>
            </a:pP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三、补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全下列句子的同义句。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(1)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Remember to bring your homework to school tomorrow.</a:t>
            </a:r>
          </a:p>
          <a:p>
            <a:pPr marL="450850" indent="0" eaLnBrk="1" hangingPunct="1">
              <a:lnSpc>
                <a:spcPct val="20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______ ________ to bring your homework to school tomorrow.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( 2 )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It’s time for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breakfast.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     It’s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time _____ _______breakfast.</a:t>
            </a:r>
          </a:p>
        </p:txBody>
      </p:sp>
      <p:sp>
        <p:nvSpPr>
          <p:cNvPr id="22" name="TextBox 2"/>
          <p:cNvSpPr txBox="1">
            <a:spLocks noChangeArrowheads="1"/>
          </p:cNvSpPr>
          <p:nvPr/>
        </p:nvSpPr>
        <p:spPr bwMode="auto">
          <a:xfrm>
            <a:off x="1147763" y="3068638"/>
            <a:ext cx="2409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    forget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2"/>
          <p:cNvSpPr txBox="1">
            <a:spLocks noChangeArrowheads="1"/>
          </p:cNvSpPr>
          <p:nvPr/>
        </p:nvSpPr>
        <p:spPr bwMode="auto">
          <a:xfrm>
            <a:off x="2473325" y="5249863"/>
            <a:ext cx="17414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      have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extBox 1"/>
          <p:cNvSpPr txBox="1">
            <a:spLocks noChangeArrowheads="1"/>
          </p:cNvSpPr>
          <p:nvPr/>
        </p:nvSpPr>
        <p:spPr bwMode="auto">
          <a:xfrm>
            <a:off x="1016000" y="1244600"/>
            <a:ext cx="48879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28650" indent="-628650"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四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送小兔子回家。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　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)(1) Where is Li Ming?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　  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)(2) Did you hear that?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　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 (3) It's time for me to go!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　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 (4) Have a good trip!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       ) (5) What is it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？</a:t>
            </a:r>
          </a:p>
        </p:txBody>
      </p:sp>
      <p:sp>
        <p:nvSpPr>
          <p:cNvPr id="22532" name="矩形 1"/>
          <p:cNvSpPr>
            <a:spLocks noChangeArrowheads="1"/>
          </p:cNvSpPr>
          <p:nvPr/>
        </p:nvSpPr>
        <p:spPr bwMode="auto">
          <a:xfrm>
            <a:off x="5715000" y="1722438"/>
            <a:ext cx="3440113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628650" indent="-628650" eaLnBrk="1" hangingPunct="1">
              <a:lnSpc>
                <a:spcPct val="250000"/>
              </a:lnSpc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A. Good­bye!</a:t>
            </a:r>
          </a:p>
          <a:p>
            <a:pPr marL="628650" indent="-628650" eaLnBrk="1" hangingPunct="1">
              <a:lnSpc>
                <a:spcPct val="250000"/>
              </a:lnSpc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B. It's a little, red dragon!</a:t>
            </a:r>
          </a:p>
          <a:p>
            <a:pPr marL="628650" indent="-628650" eaLnBrk="1" hangingPunct="1">
              <a:lnSpc>
                <a:spcPct val="250000"/>
              </a:lnSpc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C. Thanks!</a:t>
            </a:r>
          </a:p>
          <a:p>
            <a:pPr marL="628650" indent="-628650" eaLnBrk="1" hangingPunct="1">
              <a:lnSpc>
                <a:spcPct val="250000"/>
              </a:lnSpc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D. He is at the airport.</a:t>
            </a:r>
          </a:p>
          <a:p>
            <a:pPr marL="628650" indent="-628650" eaLnBrk="1" hangingPunct="1">
              <a:lnSpc>
                <a:spcPct val="250000"/>
              </a:lnSpc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E. Yes, I did.</a:t>
            </a:r>
          </a:p>
        </p:txBody>
      </p:sp>
      <p:pic>
        <p:nvPicPr>
          <p:cNvPr id="22533" name="Picture 1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6425" y="4449763"/>
            <a:ext cx="4445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4" name="Picture 2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81625" y="5435600"/>
            <a:ext cx="358775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5" name="Picture 1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9600" y="3708400"/>
            <a:ext cx="4445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6" name="Picture 1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4675" y="2955925"/>
            <a:ext cx="4445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7" name="Picture 19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3250" y="2225675"/>
            <a:ext cx="442913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8" name="Picture 1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9763" y="5218113"/>
            <a:ext cx="4445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9" name="Picture 20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373688" y="4629150"/>
            <a:ext cx="35877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40" name="Picture 20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384800" y="3775075"/>
            <a:ext cx="36036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41" name="Picture 2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81625" y="2935288"/>
            <a:ext cx="35877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42" name="Picture 20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408613" y="2122488"/>
            <a:ext cx="36036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TextBox 2"/>
          <p:cNvSpPr txBox="1">
            <a:spLocks noChangeArrowheads="1"/>
          </p:cNvSpPr>
          <p:nvPr/>
        </p:nvSpPr>
        <p:spPr bwMode="auto">
          <a:xfrm flipH="1">
            <a:off x="1312863" y="2249488"/>
            <a:ext cx="5000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2"/>
          <p:cNvSpPr txBox="1">
            <a:spLocks noChangeArrowheads="1"/>
          </p:cNvSpPr>
          <p:nvPr/>
        </p:nvSpPr>
        <p:spPr bwMode="auto">
          <a:xfrm flipH="1">
            <a:off x="1298575" y="2982913"/>
            <a:ext cx="501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2"/>
          <p:cNvSpPr txBox="1">
            <a:spLocks noChangeArrowheads="1"/>
          </p:cNvSpPr>
          <p:nvPr/>
        </p:nvSpPr>
        <p:spPr bwMode="auto">
          <a:xfrm flipH="1">
            <a:off x="1296988" y="3721100"/>
            <a:ext cx="5000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2"/>
          <p:cNvSpPr txBox="1">
            <a:spLocks noChangeArrowheads="1"/>
          </p:cNvSpPr>
          <p:nvPr/>
        </p:nvSpPr>
        <p:spPr bwMode="auto">
          <a:xfrm flipH="1">
            <a:off x="1287463" y="4433888"/>
            <a:ext cx="5000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2"/>
          <p:cNvSpPr txBox="1">
            <a:spLocks noChangeArrowheads="1"/>
          </p:cNvSpPr>
          <p:nvPr/>
        </p:nvSpPr>
        <p:spPr bwMode="auto">
          <a:xfrm flipH="1">
            <a:off x="1287463" y="5181600"/>
            <a:ext cx="5000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文本框 2"/>
          <p:cNvSpPr txBox="1">
            <a:spLocks noChangeArrowheads="1"/>
          </p:cNvSpPr>
          <p:nvPr/>
        </p:nvSpPr>
        <p:spPr bwMode="auto">
          <a:xfrm>
            <a:off x="-1898650" y="19256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kumimoji="1" lang="zh-CN" altLang="en-US" sz="1800"/>
          </a:p>
        </p:txBody>
      </p:sp>
      <p:pic>
        <p:nvPicPr>
          <p:cNvPr id="4099" name="Picture 12" descr="E:\QQ文件\小学点拨课件副本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1538" y="190500"/>
            <a:ext cx="2724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21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68663" y="5681663"/>
            <a:ext cx="2116137" cy="66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30438" y="1395413"/>
            <a:ext cx="4429125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817563" y="1358900"/>
            <a:ext cx="7131050" cy="157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本节课我们学习了以下知识，请同学们一定加强巩固，以便能和同学们进行灵活交流哦！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793750" y="2998788"/>
            <a:ext cx="726122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609725" indent="-1609725"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重点词汇：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hear, sadly, forget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重点短语：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good­-bye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重点句式：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Have a good trip!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矩形 23"/>
          <p:cNvSpPr/>
          <p:nvPr/>
        </p:nvSpPr>
        <p:spPr>
          <a:xfrm>
            <a:off x="796925" y="1884363"/>
            <a:ext cx="446088" cy="44608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782638" y="3576638"/>
            <a:ext cx="446087" cy="44608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785813" y="4418013"/>
            <a:ext cx="446087" cy="44608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39946" name="TextBox 2"/>
          <p:cNvSpPr txBox="1">
            <a:spLocks noChangeArrowheads="1"/>
          </p:cNvSpPr>
          <p:nvPr/>
        </p:nvSpPr>
        <p:spPr bwMode="auto">
          <a:xfrm>
            <a:off x="812800" y="1520825"/>
            <a:ext cx="7939088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55600" indent="-355600" eaLnBrk="1" hangingPunct="1">
              <a:lnSpc>
                <a:spcPct val="200000"/>
              </a:lnSpc>
              <a:defRPr/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 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熟记本节课所学的句型、短语和单词，必须会听、说、读、写。</a:t>
            </a:r>
            <a:endParaRPr lang="en-US" altLang="zh-CN" sz="28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355600" indent="-355600" eaLnBrk="1" hangingPunct="1">
              <a:lnSpc>
                <a:spcPct val="200000"/>
              </a:lnSpc>
              <a:defRPr/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 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将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At the airport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的对话朗读流利。</a:t>
            </a:r>
            <a:endParaRPr lang="en-US" altLang="zh-CN" sz="28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  <a:defRPr/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 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完成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配套的课后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作业。 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8"/>
          <p:cNvSpPr txBox="1"/>
          <p:nvPr/>
        </p:nvSpPr>
        <p:spPr>
          <a:xfrm>
            <a:off x="2351294" y="220764"/>
            <a:ext cx="5366043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000" spc="-300" dirty="0">
                <a:ln w="11430"/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1.	  At the airport </a:t>
            </a:r>
            <a:endParaRPr kumimoji="1" lang="zh-CN" altLang="en-US" sz="4000" spc="-300" dirty="0">
              <a:ln w="11430"/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4106" name="矩形 3"/>
          <p:cNvSpPr>
            <a:spLocks noChangeArrowheads="1"/>
          </p:cNvSpPr>
          <p:nvPr/>
        </p:nvSpPr>
        <p:spPr bwMode="auto">
          <a:xfrm>
            <a:off x="488950" y="936625"/>
            <a:ext cx="7051675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 Ming is leaving for China. He has a surprise for Jenny       and a surprise for Danny, too.</a:t>
            </a:r>
          </a:p>
          <a:p>
            <a:pPr marL="1163955" indent="-1163955" eaLnBrk="1" hangingPunct="1">
              <a:lnSpc>
                <a:spcPct val="120000"/>
              </a:lnSpc>
              <a:defRPr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Listen! “The plane for Beijing will leave soon.” 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“Did you hear that? It's time for me to go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，” 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 Ming says to Jenny and Danny. “But first, I have something for you.”</a:t>
            </a:r>
          </a:p>
          <a:p>
            <a:pPr marL="1163955" indent="-1163955" eaLnBrk="1" hangingPunct="1">
              <a:lnSpc>
                <a:spcPct val="120000"/>
              </a:lnSpc>
              <a:defRPr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“You do?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says Danny. “I love surprises. What is it?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1163955" indent="-1163955" eaLnBrk="1" hangingPunct="1">
              <a:lnSpc>
                <a:spcPct val="120000"/>
              </a:lnSpc>
              <a:defRPr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“Open it!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says Li Ming. He gives Danny a gift.</a:t>
            </a:r>
          </a:p>
          <a:p>
            <a:pPr marL="1163955" indent="-1163955" eaLnBrk="1" hangingPunct="1">
              <a:lnSpc>
                <a:spcPct val="120000"/>
              </a:lnSpc>
              <a:defRPr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“Oh. It's a kite,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says Danny a little sadly.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“Yes! It's a good Chinese kite, Danny. You can fly it! I know you can!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says Li Ming.</a:t>
            </a:r>
          </a:p>
          <a:p>
            <a:pPr marL="1163955" indent="-1163955" eaLnBrk="1" hangingPunct="1">
              <a:lnSpc>
                <a:spcPct val="120000"/>
              </a:lnSpc>
              <a:defRPr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“Thanks, Li Ming!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says Danny. “You're a good friend!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1163955" indent="-1163955" eaLnBrk="1" hangingPunct="1">
              <a:lnSpc>
                <a:spcPct val="120000"/>
              </a:lnSpc>
              <a:defRPr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“This is for you, Jenny,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says Li Ming </a:t>
            </a:r>
          </a:p>
          <a:p>
            <a:pPr marL="1163955" indent="-1163955" eaLnBrk="1" hangingPunct="1">
              <a:lnSpc>
                <a:spcPct val="120000"/>
              </a:lnSpc>
              <a:defRPr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Jenny opens her gift. “Oh! It's a little, red dragon!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says.</a:t>
            </a:r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63955" indent="-1163955" eaLnBrk="1" hangingPunct="1">
              <a:lnSpc>
                <a:spcPct val="120000"/>
              </a:lnSpc>
              <a:defRPr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“Yes. I want you to remember China,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says Li Ming.</a:t>
            </a:r>
          </a:p>
          <a:p>
            <a:pPr marL="1163955" indent="-1163955" eaLnBrk="1" hangingPunct="1">
              <a:lnSpc>
                <a:spcPct val="120000"/>
              </a:lnSpc>
              <a:defRPr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“Thanks, Li Ming! I won't forget China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！”</a:t>
            </a:r>
          </a:p>
        </p:txBody>
      </p:sp>
      <p:pic>
        <p:nvPicPr>
          <p:cNvPr id="6148" name="Picture 21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72325" y="3649663"/>
            <a:ext cx="1868488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矩形 12"/>
          <p:cNvSpPr/>
          <p:nvPr/>
        </p:nvSpPr>
        <p:spPr>
          <a:xfrm>
            <a:off x="7059613" y="1662113"/>
            <a:ext cx="2012950" cy="176053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dirty="0"/>
          </a:p>
        </p:txBody>
      </p:sp>
      <p:pic>
        <p:nvPicPr>
          <p:cNvPr id="6150" name="Picture 1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45338" y="1747838"/>
            <a:ext cx="1857375" cy="158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图片 6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文本框 17"/>
          <p:cNvSpPr txBox="1">
            <a:spLocks noChangeArrowheads="1"/>
          </p:cNvSpPr>
          <p:nvPr/>
        </p:nvSpPr>
        <p:spPr bwMode="auto">
          <a:xfrm>
            <a:off x="2862263" y="1503363"/>
            <a:ext cx="5843587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hear /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hɪə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/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v.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听见；听到 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1012825" y="1587500"/>
            <a:ext cx="1778000" cy="449263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7173" name="文本框 19"/>
          <p:cNvSpPr txBox="1">
            <a:spLocks noChangeArrowheads="1"/>
          </p:cNvSpPr>
          <p:nvPr/>
        </p:nvSpPr>
        <p:spPr bwMode="auto">
          <a:xfrm>
            <a:off x="1379538" y="1577975"/>
            <a:ext cx="1470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知识点</a:t>
            </a: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 1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  <a:cs typeface="Hei"/>
            </a:endParaRPr>
          </a:p>
        </p:txBody>
      </p:sp>
      <p:pic>
        <p:nvPicPr>
          <p:cNvPr id="7174" name="图片 9" descr="book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2113" y="1468438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矩形 1"/>
          <p:cNvSpPr>
            <a:spLocks noChangeArrowheads="1"/>
          </p:cNvSpPr>
          <p:nvPr/>
        </p:nvSpPr>
        <p:spPr bwMode="auto">
          <a:xfrm>
            <a:off x="1550988" y="2425700"/>
            <a:ext cx="1054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2438400" y="2205038"/>
            <a:ext cx="62103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Can you hear me?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你能听到我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说话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吗？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177" name="矩形 1"/>
          <p:cNvSpPr>
            <a:spLocks noChangeArrowheads="1"/>
          </p:cNvSpPr>
          <p:nvPr/>
        </p:nvSpPr>
        <p:spPr bwMode="auto">
          <a:xfrm>
            <a:off x="674688" y="3184525"/>
            <a:ext cx="2041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zh-CN" sz="2400" b="1" dirty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加法记忆法：</a:t>
            </a:r>
            <a:endParaRPr lang="zh-CN" altLang="en-US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1" name="矩形 1"/>
          <p:cNvSpPr>
            <a:spLocks noChangeArrowheads="1"/>
          </p:cNvSpPr>
          <p:nvPr/>
        </p:nvSpPr>
        <p:spPr bwMode="auto">
          <a:xfrm>
            <a:off x="2425700" y="3090863"/>
            <a:ext cx="62293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bear 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熊；  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dear 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adj.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亲爱的； 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near 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adj.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近的；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pear 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梨；   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wear 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穿着；       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year 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年； </a:t>
            </a:r>
          </a:p>
        </p:txBody>
      </p:sp>
      <p:sp>
        <p:nvSpPr>
          <p:cNvPr id="7179" name="矩形 1"/>
          <p:cNvSpPr>
            <a:spLocks noChangeArrowheads="1"/>
          </p:cNvSpPr>
          <p:nvPr/>
        </p:nvSpPr>
        <p:spPr bwMode="auto">
          <a:xfrm>
            <a:off x="1581150" y="4441825"/>
            <a:ext cx="1054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短语：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2468563" y="4221163"/>
            <a:ext cx="62103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hear of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听说；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hear from sb.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收到某人的来信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181" name="矩形 1"/>
          <p:cNvSpPr>
            <a:spLocks noChangeArrowheads="1"/>
          </p:cNvSpPr>
          <p:nvPr/>
        </p:nvSpPr>
        <p:spPr bwMode="auto">
          <a:xfrm>
            <a:off x="1568450" y="5176838"/>
            <a:ext cx="17160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词形变化：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7" name="矩形 26"/>
          <p:cNvSpPr>
            <a:spLocks noChangeArrowheads="1"/>
          </p:cNvSpPr>
          <p:nvPr/>
        </p:nvSpPr>
        <p:spPr bwMode="auto">
          <a:xfrm>
            <a:off x="3013075" y="4956175"/>
            <a:ext cx="6210300" cy="145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hear(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原形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)→ hears(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第三人称单数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)→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heard 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过去式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1" grpId="0"/>
      <p:bldP spid="23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976313" y="2138363"/>
          <a:ext cx="7310437" cy="3292475"/>
        </p:xfrm>
        <a:graphic>
          <a:graphicData uri="http://schemas.openxmlformats.org/drawingml/2006/table">
            <a:tbl>
              <a:tblPr/>
              <a:tblGrid>
                <a:gridCol w="1221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41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61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90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74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listen (to)</a:t>
                      </a:r>
                      <a:endParaRPr lang="zh-CN" sz="2400" b="1" kern="100" dirty="0">
                        <a:effectLst/>
                        <a:latin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70" marR="68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听</a:t>
                      </a:r>
                      <a:endParaRPr lang="zh-CN" sz="2400" b="1" kern="100">
                        <a:effectLst/>
                        <a:latin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70" marR="68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强调听的过程</a:t>
                      </a:r>
                      <a:endParaRPr lang="zh-CN" sz="2400" b="1" kern="100">
                        <a:effectLst/>
                        <a:latin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70" marR="68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I'm listening to music.</a:t>
                      </a:r>
                      <a:endParaRPr lang="zh-CN" sz="2400" b="1" kern="100">
                        <a:effectLst/>
                        <a:latin typeface="宋体" panose="02010600030101010101" pitchFamily="2" charset="-122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我正在听音乐。</a:t>
                      </a:r>
                      <a:endParaRPr lang="zh-CN" sz="2400" b="1" kern="100">
                        <a:effectLst/>
                        <a:latin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70" marR="68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49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hear</a:t>
                      </a:r>
                      <a:endParaRPr lang="zh-CN" sz="2400" b="1" kern="100">
                        <a:effectLst/>
                        <a:latin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70" marR="68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听见</a:t>
                      </a:r>
                      <a:endParaRPr lang="zh-CN" sz="2400" b="1" kern="100" dirty="0">
                        <a:effectLst/>
                        <a:latin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70" marR="68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强调听的结果</a:t>
                      </a:r>
                      <a:endParaRPr lang="zh-CN" sz="2400" b="1" kern="100">
                        <a:effectLst/>
                        <a:latin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70" marR="68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 smtClean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I</a:t>
                      </a:r>
                      <a:r>
                        <a:rPr lang="en-US" sz="2400" b="1" kern="100" baseline="0" dirty="0" smtClean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lang="en-US" sz="2400" b="1" kern="100" dirty="0" smtClean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listened</a:t>
                      </a:r>
                      <a:r>
                        <a:rPr lang="en-US" sz="2400" b="1" kern="100" dirty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, but I couldn't hear anything</a:t>
                      </a:r>
                      <a:r>
                        <a:rPr lang="en-US" sz="2400" b="1" kern="100" dirty="0" smtClean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.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 smtClean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我</a:t>
                      </a:r>
                      <a:r>
                        <a:rPr lang="zh-CN" sz="2400" b="1" kern="100" dirty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听了，但是什么也听不见。</a:t>
                      </a:r>
                      <a:endParaRPr lang="zh-CN" sz="2400" b="1" kern="100" dirty="0">
                        <a:effectLst/>
                        <a:latin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70" marR="68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212" name="矩形 3"/>
          <p:cNvSpPr>
            <a:spLocks noChangeArrowheads="1"/>
          </p:cNvSpPr>
          <p:nvPr/>
        </p:nvSpPr>
        <p:spPr bwMode="auto">
          <a:xfrm>
            <a:off x="915988" y="1504950"/>
            <a:ext cx="1724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词语辨析：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文本框 17"/>
          <p:cNvSpPr txBox="1">
            <a:spLocks noChangeArrowheads="1"/>
          </p:cNvSpPr>
          <p:nvPr/>
        </p:nvSpPr>
        <p:spPr bwMode="auto">
          <a:xfrm>
            <a:off x="2901950" y="1685925"/>
            <a:ext cx="57435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sadly /'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sædli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/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adv.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伤心地；悲伤地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1033463" y="1779588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9221" name="文本框 19"/>
          <p:cNvSpPr txBox="1">
            <a:spLocks noChangeArrowheads="1"/>
          </p:cNvSpPr>
          <p:nvPr/>
        </p:nvSpPr>
        <p:spPr bwMode="auto">
          <a:xfrm>
            <a:off x="1314450" y="1773238"/>
            <a:ext cx="1508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知识点</a:t>
            </a: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 2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  <a:cs typeface="Hei"/>
            </a:endParaRPr>
          </a:p>
        </p:txBody>
      </p:sp>
      <p:pic>
        <p:nvPicPr>
          <p:cNvPr id="9222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1938" y="1681163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矩形 1"/>
          <p:cNvSpPr>
            <a:spLocks noChangeArrowheads="1"/>
          </p:cNvSpPr>
          <p:nvPr/>
        </p:nvSpPr>
        <p:spPr bwMode="auto">
          <a:xfrm>
            <a:off x="2111375" y="2613025"/>
            <a:ext cx="1143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3030538" y="2395538"/>
            <a:ext cx="5341937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 told me about it sadly.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他悲伤地告诉我关于那件事的情况。</a:t>
            </a:r>
          </a:p>
        </p:txBody>
      </p:sp>
      <p:sp>
        <p:nvSpPr>
          <p:cNvPr id="9225" name="矩形 1"/>
          <p:cNvSpPr>
            <a:spLocks noChangeArrowheads="1"/>
          </p:cNvSpPr>
          <p:nvPr/>
        </p:nvSpPr>
        <p:spPr bwMode="auto">
          <a:xfrm>
            <a:off x="2078038" y="4035425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发音：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3" name="矩形 32"/>
          <p:cNvSpPr>
            <a:spLocks noChangeArrowheads="1"/>
          </p:cNvSpPr>
          <p:nvPr/>
        </p:nvSpPr>
        <p:spPr bwMode="auto">
          <a:xfrm>
            <a:off x="2973388" y="3841750"/>
            <a:ext cx="326548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字母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的发音是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/æ/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9227" name="矩形 1"/>
          <p:cNvSpPr>
            <a:spLocks noChangeArrowheads="1"/>
          </p:cNvSpPr>
          <p:nvPr/>
        </p:nvSpPr>
        <p:spPr bwMode="auto">
          <a:xfrm>
            <a:off x="2087563" y="4792663"/>
            <a:ext cx="13573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反义词：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3281363" y="4576763"/>
            <a:ext cx="3265487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happily 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adv.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高兴地</a:t>
            </a:r>
          </a:p>
        </p:txBody>
      </p:sp>
      <p:sp>
        <p:nvSpPr>
          <p:cNvPr id="9229" name="矩形 1"/>
          <p:cNvSpPr>
            <a:spLocks noChangeArrowheads="1"/>
          </p:cNvSpPr>
          <p:nvPr/>
        </p:nvSpPr>
        <p:spPr bwMode="auto">
          <a:xfrm>
            <a:off x="2097088" y="5551488"/>
            <a:ext cx="13573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派生词：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3290888" y="5311775"/>
            <a:ext cx="42862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sad(adj.)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ly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后缀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sadly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3" grpId="0"/>
      <p:bldP spid="22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43" name="组合 26"/>
          <p:cNvGrpSpPr/>
          <p:nvPr/>
        </p:nvGrpSpPr>
        <p:grpSpPr bwMode="auto">
          <a:xfrm>
            <a:off x="520700" y="1763713"/>
            <a:ext cx="1179513" cy="461962"/>
            <a:chOff x="1235491" y="4806950"/>
            <a:chExt cx="1178333" cy="461895"/>
          </a:xfrm>
        </p:grpSpPr>
        <p:sp>
          <p:nvSpPr>
            <p:cNvPr id="10248" name="TextBox 3"/>
            <p:cNvSpPr txBox="1">
              <a:spLocks noChangeArrowheads="1"/>
            </p:cNvSpPr>
            <p:nvPr/>
          </p:nvSpPr>
          <p:spPr bwMode="auto">
            <a:xfrm>
              <a:off x="1488249" y="4806950"/>
              <a:ext cx="925575" cy="4618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典例</a:t>
              </a:r>
            </a:p>
          </p:txBody>
        </p:sp>
        <p:pic>
          <p:nvPicPr>
            <p:cNvPr id="10249" name="图片 29" descr="花盆.png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235491" y="4867038"/>
              <a:ext cx="3238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矩形 2"/>
          <p:cNvSpPr>
            <a:spLocks noChangeArrowheads="1"/>
          </p:cNvSpPr>
          <p:nvPr/>
        </p:nvSpPr>
        <p:spPr bwMode="auto">
          <a:xfrm>
            <a:off x="1676400" y="1555750"/>
            <a:ext cx="7032625" cy="219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单项选择。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They are talking about the film ________.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sad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happy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sadly</a:t>
            </a:r>
          </a:p>
        </p:txBody>
      </p:sp>
      <p:sp>
        <p:nvSpPr>
          <p:cNvPr id="19" name="TextBox 2"/>
          <p:cNvSpPr txBox="1">
            <a:spLocks noChangeArrowheads="1"/>
          </p:cNvSpPr>
          <p:nvPr/>
        </p:nvSpPr>
        <p:spPr bwMode="auto">
          <a:xfrm flipH="1">
            <a:off x="6281738" y="2557463"/>
            <a:ext cx="5095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960438" y="3935413"/>
            <a:ext cx="7640637" cy="1666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dobe 黑体 Std R"/>
              </a:rPr>
              <a:t>点拨</a:t>
            </a:r>
            <a:r>
              <a:rPr lang="zh-CN" altLang="en-US" sz="2400" b="1" dirty="0" smtClean="0">
                <a:solidFill>
                  <a:srgbClr val="FF0000"/>
                </a:solidFill>
                <a:latin typeface="Adobe 黑体 Std R"/>
                <a:ea typeface="黑体" panose="02010609060101010101" pitchFamily="49" charset="-122"/>
                <a:cs typeface="Adobe 黑体 Std R"/>
              </a:rPr>
              <a:t>：</a:t>
            </a:r>
            <a:endParaRPr lang="en-US" altLang="zh-CN" sz="2400" b="1" dirty="0" smtClean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en-US" altLang="zh-CN" sz="2400" b="1" dirty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en-US" altLang="zh-CN" sz="2400" b="1" dirty="0" smtClean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825625" y="3937000"/>
            <a:ext cx="6775450" cy="168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本题考查形容词与副词的用法。句中谓语动词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talk</a:t>
            </a:r>
            <a:r>
              <a:rPr lang="zh-CN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是行为动词，要用副词修饰，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和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 </a:t>
            </a:r>
            <a:r>
              <a:rPr lang="zh-CN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都是形容词，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sadly</a:t>
            </a:r>
            <a:r>
              <a:rPr lang="zh-CN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是副词，所以选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文本框 17"/>
          <p:cNvSpPr txBox="1">
            <a:spLocks noChangeArrowheads="1"/>
          </p:cNvSpPr>
          <p:nvPr/>
        </p:nvSpPr>
        <p:spPr bwMode="auto">
          <a:xfrm>
            <a:off x="2784475" y="1239838"/>
            <a:ext cx="57372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forget /fə'get/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v.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忘记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984250" y="1365250"/>
            <a:ext cx="1778000" cy="449263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1269" name="文本框 19"/>
          <p:cNvSpPr txBox="1">
            <a:spLocks noChangeArrowheads="1"/>
          </p:cNvSpPr>
          <p:nvPr/>
        </p:nvSpPr>
        <p:spPr bwMode="auto">
          <a:xfrm>
            <a:off x="1319213" y="1355725"/>
            <a:ext cx="1663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知识点</a:t>
            </a:r>
            <a:r>
              <a:rPr kumimoji="1" lang="en-US" altLang="zh-CN" sz="2400" b="1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 3</a:t>
            </a:r>
            <a:endParaRPr kumimoji="1" lang="zh-CN" altLang="en-US" sz="2400" b="1">
              <a:latin typeface="黑体" panose="02010609060101010101" pitchFamily="49" charset="-122"/>
              <a:ea typeface="黑体" panose="02010609060101010101" pitchFamily="49" charset="-122"/>
              <a:cs typeface="Hei"/>
            </a:endParaRPr>
          </a:p>
        </p:txBody>
      </p:sp>
      <p:pic>
        <p:nvPicPr>
          <p:cNvPr id="11270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7025" y="1246188"/>
            <a:ext cx="108743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矩形 1"/>
          <p:cNvSpPr>
            <a:spLocks noChangeArrowheads="1"/>
          </p:cNvSpPr>
          <p:nvPr/>
        </p:nvSpPr>
        <p:spPr bwMode="auto">
          <a:xfrm>
            <a:off x="1198563" y="2119313"/>
            <a:ext cx="1041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0" name="矩形 39"/>
          <p:cNvSpPr>
            <a:spLocks noChangeArrowheads="1"/>
          </p:cNvSpPr>
          <p:nvPr/>
        </p:nvSpPr>
        <p:spPr bwMode="auto">
          <a:xfrm>
            <a:off x="2090738" y="1897063"/>
            <a:ext cx="6062662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Don't forget to write!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不要忘记写信！</a:t>
            </a:r>
          </a:p>
        </p:txBody>
      </p:sp>
      <p:sp>
        <p:nvSpPr>
          <p:cNvPr id="11273" name="矩形 1"/>
          <p:cNvSpPr>
            <a:spLocks noChangeArrowheads="1"/>
          </p:cNvSpPr>
          <p:nvPr/>
        </p:nvSpPr>
        <p:spPr bwMode="auto">
          <a:xfrm>
            <a:off x="1190625" y="2736850"/>
            <a:ext cx="12684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对应词：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2351088" y="2587625"/>
            <a:ext cx="26558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7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remember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记得</a:t>
            </a:r>
          </a:p>
        </p:txBody>
      </p:sp>
      <p:sp>
        <p:nvSpPr>
          <p:cNvPr id="11275" name="矩形 1"/>
          <p:cNvSpPr>
            <a:spLocks noChangeArrowheads="1"/>
          </p:cNvSpPr>
          <p:nvPr/>
        </p:nvSpPr>
        <p:spPr bwMode="auto">
          <a:xfrm>
            <a:off x="1189038" y="3327400"/>
            <a:ext cx="2325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短语辨析：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309688" y="3733800"/>
          <a:ext cx="7537450" cy="2614614"/>
        </p:xfrm>
        <a:graphic>
          <a:graphicData uri="http://schemas.openxmlformats.org/drawingml/2006/table">
            <a:tbl>
              <a:tblPr/>
              <a:tblGrid>
                <a:gridCol w="21021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5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98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5769">
                <a:tc>
                  <a:txBody>
                    <a:bodyPr/>
                    <a:lstStyle/>
                    <a:p>
                      <a:pPr indent="333375"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短语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反义短语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例句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1538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b="1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forget to do sth.</a:t>
                      </a:r>
                      <a:endParaRPr lang="zh-CN" sz="2200" b="1" kern="10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200" b="1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忘记去做某事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b="1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remember to do sth.</a:t>
                      </a:r>
                      <a:r>
                        <a:rPr lang="zh-CN" sz="2200" b="1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记着去做某事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b="1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Don't forget to call me! </a:t>
                      </a:r>
                      <a:endParaRPr lang="zh-CN" sz="2200" b="1" kern="10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200" b="1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不要忘记给我打电话！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7307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forget doing </a:t>
                      </a:r>
                      <a:r>
                        <a:rPr lang="en-US" sz="2200" b="1" kern="100" dirty="0" err="1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sth</a:t>
                      </a:r>
                      <a:r>
                        <a:rPr lang="en-US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.</a:t>
                      </a:r>
                      <a:endParaRPr lang="zh-CN" sz="2200" b="1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忘记做过某事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remember doing </a:t>
                      </a:r>
                      <a:r>
                        <a:rPr lang="en-US" sz="2200" b="1" kern="100" dirty="0" err="1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sth</a:t>
                      </a:r>
                      <a:r>
                        <a:rPr lang="en-US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zh-CN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记得做过某事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I forgot locking the door.</a:t>
                      </a:r>
                      <a:endParaRPr lang="zh-CN" sz="2200" b="1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2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我忘记已经锁上门了。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文本框 17"/>
          <p:cNvSpPr txBox="1">
            <a:spLocks noChangeArrowheads="1"/>
          </p:cNvSpPr>
          <p:nvPr/>
        </p:nvSpPr>
        <p:spPr bwMode="auto">
          <a:xfrm>
            <a:off x="2862263" y="1468438"/>
            <a:ext cx="5843587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Have a good trip!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旅行愉快！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1012825" y="1552575"/>
            <a:ext cx="1778000" cy="449263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2293" name="文本框 19"/>
          <p:cNvSpPr txBox="1">
            <a:spLocks noChangeArrowheads="1"/>
          </p:cNvSpPr>
          <p:nvPr/>
        </p:nvSpPr>
        <p:spPr bwMode="auto">
          <a:xfrm>
            <a:off x="1379538" y="1543050"/>
            <a:ext cx="1470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知识点</a:t>
            </a:r>
            <a:r>
              <a:rPr kumimoji="1" lang="en-US" altLang="zh-CN" sz="2400" b="1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 4</a:t>
            </a:r>
            <a:endParaRPr kumimoji="1" lang="zh-CN" altLang="en-US" sz="2400" b="1">
              <a:latin typeface="黑体" panose="02010609060101010101" pitchFamily="49" charset="-122"/>
              <a:ea typeface="黑体" panose="02010609060101010101" pitchFamily="49" charset="-122"/>
              <a:cs typeface="Hei"/>
            </a:endParaRPr>
          </a:p>
        </p:txBody>
      </p:sp>
      <p:pic>
        <p:nvPicPr>
          <p:cNvPr id="12294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2113" y="1433513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矩形 1"/>
          <p:cNvSpPr>
            <a:spLocks noChangeArrowheads="1"/>
          </p:cNvSpPr>
          <p:nvPr/>
        </p:nvSpPr>
        <p:spPr bwMode="auto">
          <a:xfrm>
            <a:off x="1535113" y="4324350"/>
            <a:ext cx="1054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2422525" y="4103688"/>
            <a:ext cx="6096000" cy="230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—I am going on a trip to Beijing tomorrow.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明天我要去北京旅行。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—Have a good trip!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旅途愉快！</a:t>
            </a:r>
          </a:p>
        </p:txBody>
      </p:sp>
      <p:sp>
        <p:nvSpPr>
          <p:cNvPr id="11277" name="矩形 1"/>
          <p:cNvSpPr>
            <a:spLocks noChangeArrowheads="1"/>
          </p:cNvSpPr>
          <p:nvPr/>
        </p:nvSpPr>
        <p:spPr bwMode="auto">
          <a:xfrm>
            <a:off x="2416175" y="2182813"/>
            <a:ext cx="6289675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8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这是一个表示祝愿的祈使句，当听说对方要去某地旅游时，我们习惯说这句话来祝愿对方旅途愉快。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2298" name="矩形 1"/>
          <p:cNvSpPr>
            <a:spLocks noChangeArrowheads="1"/>
          </p:cNvSpPr>
          <p:nvPr/>
        </p:nvSpPr>
        <p:spPr bwMode="auto">
          <a:xfrm>
            <a:off x="1571625" y="2351088"/>
            <a:ext cx="10541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用法：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11277" grpId="0"/>
    </p:bldLst>
  </p:timing>
</p:sld>
</file>

<file path=ppt/theme/theme1.xml><?xml version="1.0" encoding="utf-8"?>
<a:theme xmlns:a="http://schemas.openxmlformats.org/drawingml/2006/main" name="WWW.2PPT.COM&#10;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1285</Words>
  <Application>Microsoft Office PowerPoint</Application>
  <PresentationFormat>全屏显示(4:3)</PresentationFormat>
  <Paragraphs>190</Paragraphs>
  <Slides>21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4" baseType="lpstr">
      <vt:lpstr>Adobe 黑体 Std R</vt:lpstr>
      <vt:lpstr>Hei</vt:lpstr>
      <vt:lpstr>Kozuka Gothic Pro H</vt:lpstr>
      <vt:lpstr>Malgun Gothic</vt:lpstr>
      <vt:lpstr>方正大黑简体</vt:lpstr>
      <vt:lpstr>黑体</vt:lpstr>
      <vt:lpstr>宋体</vt:lpstr>
      <vt:lpstr>微软雅黑</vt:lpstr>
      <vt:lpstr>Arial</vt:lpstr>
      <vt:lpstr>Arial Black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2016-01-15T00:46:00Z</dcterms:created>
  <dcterms:modified xsi:type="dcterms:W3CDTF">2023-01-17T02:02:51Z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5CC5347AD925472C8487D90ED513183D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