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477" r:id="rId3"/>
    <p:sldId id="543" r:id="rId4"/>
    <p:sldId id="582" r:id="rId5"/>
    <p:sldId id="584" r:id="rId6"/>
    <p:sldId id="585" r:id="rId7"/>
    <p:sldId id="586" r:id="rId8"/>
    <p:sldId id="588" r:id="rId9"/>
    <p:sldId id="590" r:id="rId10"/>
    <p:sldId id="591" r:id="rId11"/>
    <p:sldId id="595" r:id="rId12"/>
    <p:sldId id="599" r:id="rId13"/>
    <p:sldId id="593" r:id="rId14"/>
    <p:sldId id="431" r:id="rId15"/>
    <p:sldId id="597" r:id="rId16"/>
    <p:sldId id="598" r:id="rId17"/>
    <p:sldId id="312" r:id="rId18"/>
    <p:sldId id="572" r:id="rId19"/>
    <p:sldId id="57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9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  <a:srgbClr val="FFFFFF"/>
    <a:srgbClr val="990033"/>
    <a:srgbClr val="000000"/>
    <a:srgbClr val="0000FF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40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3572EE9-12DC-43CD-B677-4D694483A00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68538" y="3286125"/>
            <a:ext cx="6477000" cy="103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365625"/>
            <a:ext cx="6400800" cy="76676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2718CE-DC64-426D-9990-7E59BEAF25E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7FC9A-C470-45E8-8689-CA12CB49E4F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63402-5A51-4B01-8B7D-A4404F7003B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F7BA4C-CD28-4164-8AA9-B4BFEDCF151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636967-5711-47A7-859E-08484733B0F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8C0B5-1A79-4C8E-8EDA-F61FC4F4BE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EB77B-1183-42F5-8425-13D994DF4C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1D8F4-E557-423A-AFC2-AC85EC960E9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8A838-5886-4177-B20B-3B369F12AE2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9FB7B-6653-46D8-B3D2-A7D9249FC14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9866C-AF96-4A15-AB64-965B20D79E2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CFFEE-4E8F-4003-9397-76F6D2FB950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35B37-FD89-4276-BB97-989FC637813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-1副本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9B3BF7FC-8473-4C63-88A7-15A1C88E288B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1.bin"/><Relationship Id="rId7" Type="http://schemas.openxmlformats.org/officeDocument/2006/relationships/slide" Target="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GIF"/><Relationship Id="rId5" Type="http://schemas.openxmlformats.org/officeDocument/2006/relationships/image" Target="../media/image6.wmf"/><Relationship Id="rId4" Type="http://schemas.openxmlformats.org/officeDocument/2006/relationships/image" Target="../media/image30.wmf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8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6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audio" Target="../media/audio4.wav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486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ln w="9525" cmpd="sng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完全平方公式</a:t>
            </a:r>
            <a:endParaRPr lang="zh-CN" altLang="en-US" sz="6600" b="1" dirty="0">
              <a:ln w="9525" cmpd="sng">
                <a:noFill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51723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运用完全平方公式计算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3041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⑴  </a:t>
            </a:r>
            <a:r>
              <a:rPr lang="zh-CN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(4a - b)  </a:t>
            </a:r>
          </a:p>
        </p:txBody>
      </p:sp>
      <p:grpSp>
        <p:nvGrpSpPr>
          <p:cNvPr id="15364" name="Group 4"/>
          <p:cNvGrpSpPr/>
          <p:nvPr/>
        </p:nvGrpSpPr>
        <p:grpSpPr bwMode="auto">
          <a:xfrm>
            <a:off x="4500563" y="1557338"/>
            <a:ext cx="3197225" cy="1054100"/>
            <a:chOff x="0" y="0"/>
            <a:chExt cx="2014" cy="664"/>
          </a:xfrm>
        </p:grpSpPr>
        <p:grpSp>
          <p:nvGrpSpPr>
            <p:cNvPr id="15365" name="Group 5"/>
            <p:cNvGrpSpPr/>
            <p:nvPr/>
          </p:nvGrpSpPr>
          <p:grpSpPr bwMode="auto">
            <a:xfrm>
              <a:off x="0" y="0"/>
              <a:ext cx="2014" cy="576"/>
              <a:chOff x="0" y="0"/>
              <a:chExt cx="1968" cy="576"/>
            </a:xfrm>
          </p:grpSpPr>
          <p:sp>
            <p:nvSpPr>
              <p:cNvPr id="15366" name="Text Box 6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⑵ 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(y +    x)  </a:t>
                </a:r>
              </a:p>
            </p:txBody>
          </p:sp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95" y="0"/>
                <a:ext cx="187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  <p:grpSp>
          <p:nvGrpSpPr>
            <p:cNvPr id="15368" name="Group 8"/>
            <p:cNvGrpSpPr/>
            <p:nvPr/>
          </p:nvGrpSpPr>
          <p:grpSpPr bwMode="auto">
            <a:xfrm>
              <a:off x="1208" y="48"/>
              <a:ext cx="403" cy="616"/>
              <a:chOff x="0" y="0"/>
              <a:chExt cx="384" cy="559"/>
            </a:xfrm>
          </p:grpSpPr>
          <p:grpSp>
            <p:nvGrpSpPr>
              <p:cNvPr id="15369" name="Group 9"/>
              <p:cNvGrpSpPr/>
              <p:nvPr/>
            </p:nvGrpSpPr>
            <p:grpSpPr bwMode="auto">
              <a:xfrm>
                <a:off x="0" y="0"/>
                <a:ext cx="336" cy="367"/>
                <a:chOff x="0" y="0"/>
                <a:chExt cx="336" cy="367"/>
              </a:xfrm>
            </p:grpSpPr>
            <p:sp>
              <p:nvSpPr>
                <p:cNvPr id="1537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36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</a:p>
              </p:txBody>
            </p:sp>
            <p:sp>
              <p:nvSpPr>
                <p:cNvPr id="15371" name="Line 11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240" cy="0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372" name="Text Box 12"/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384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</p:txBody>
          </p:sp>
        </p:grpSp>
      </p:grp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443663" y="2133600"/>
            <a:ext cx="360362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8313" y="1557338"/>
            <a:ext cx="3041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2</a:t>
            </a:r>
            <a:r>
              <a:rPr lang="zh-CN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539750" y="2708275"/>
          <a:ext cx="367188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r:id="rId3" imgW="1854200" imgH="711200" progId="Equation.3">
                  <p:embed/>
                </p:oleObj>
              </mc:Choice>
              <mc:Fallback>
                <p:oleObj r:id="rId3" imgW="1854200" imgH="71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3671888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6"/>
          <p:cNvGraphicFramePr>
            <a:graphicFrameLocks noChangeAspect="1"/>
          </p:cNvGraphicFramePr>
          <p:nvPr/>
        </p:nvGraphicFramePr>
        <p:xfrm>
          <a:off x="4427538" y="2708275"/>
          <a:ext cx="435610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r:id="rId5" imgW="1562100" imgH="812800" progId="Equation.3">
                  <p:embed/>
                </p:oleObj>
              </mc:Choice>
              <mc:Fallback>
                <p:oleObj r:id="rId5" imgW="1562100" imgH="812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08275"/>
                        <a:ext cx="435610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539750" y="4221163"/>
          <a:ext cx="9366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r:id="rId7" imgW="419735" imgH="228600" progId="Equation.3">
                  <p:embed/>
                </p:oleObj>
              </mc:Choice>
              <mc:Fallback>
                <p:oleObj r:id="rId7" imgW="419735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21163"/>
                        <a:ext cx="9366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755650" y="4724400"/>
          <a:ext cx="193198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r:id="rId9" imgW="990600" imgH="914400" progId="Equation.3">
                  <p:embed/>
                </p:oleObj>
              </mc:Choice>
              <mc:Fallback>
                <p:oleObj r:id="rId9" imgW="990600" imgH="914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93198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 bwMode="auto">
          <a:xfrm>
            <a:off x="609600" y="762000"/>
            <a:ext cx="6122988" cy="434975"/>
            <a:chOff x="0" y="0"/>
            <a:chExt cx="4800" cy="1008"/>
          </a:xfrm>
        </p:grpSpPr>
        <p:sp>
          <p:nvSpPr>
            <p:cNvPr id="16387" name="WordArt 3"/>
            <p:cNvSpPr>
              <a:spLocks noChangeArrowheads="1" noChangeShapeType="1"/>
            </p:cNvSpPr>
            <p:nvPr/>
          </p:nvSpPr>
          <p:spPr bwMode="auto">
            <a:xfrm>
              <a:off x="1488" y="0"/>
              <a:ext cx="331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525185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 cap="sq" cmpd="sng">
                    <a:solidFill>
                      <a:srgbClr val="000000"/>
                    </a:solidFill>
                    <a:round/>
                  </a:ln>
                  <a:solidFill>
                    <a:srgbClr val="FF33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挑战</a:t>
              </a:r>
              <a:r>
                <a:rPr lang="en-US" altLang="zh-CN" sz="3600" kern="10">
                  <a:ln w="9525" cap="sq" cmpd="sng">
                    <a:solidFill>
                      <a:srgbClr val="000000"/>
                    </a:solidFill>
                    <a:round/>
                  </a:ln>
                  <a:solidFill>
                    <a:srgbClr val="FF33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100%</a:t>
              </a:r>
              <a:endParaRPr lang="zh-CN" altLang="en-US" sz="3600" kern="10">
                <a:ln w="9525" cap="sq" cmpd="sng">
                  <a:solidFill>
                    <a:srgbClr val="000000"/>
                  </a:solidFill>
                  <a:round/>
                </a:ln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6388" name="Picture 4" descr="14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037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5"/>
          <p:cNvGrpSpPr/>
          <p:nvPr/>
        </p:nvGrpSpPr>
        <p:grpSpPr bwMode="auto">
          <a:xfrm>
            <a:off x="323850" y="1844675"/>
            <a:ext cx="4267200" cy="3962400"/>
            <a:chOff x="0" y="0"/>
            <a:chExt cx="2688" cy="2496"/>
          </a:xfrm>
        </p:grpSpPr>
        <p:grpSp>
          <p:nvGrpSpPr>
            <p:cNvPr id="16390" name="Group 6"/>
            <p:cNvGrpSpPr/>
            <p:nvPr/>
          </p:nvGrpSpPr>
          <p:grpSpPr bwMode="auto">
            <a:xfrm>
              <a:off x="0" y="576"/>
              <a:ext cx="2352" cy="576"/>
              <a:chOff x="0" y="0"/>
              <a:chExt cx="1968" cy="576"/>
            </a:xfrm>
          </p:grpSpPr>
          <p:sp>
            <p:nvSpPr>
              <p:cNvPr id="16391" name="Text Box 7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⑵ 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(- 2x - 1)  </a:t>
                </a:r>
              </a:p>
            </p:txBody>
          </p:sp>
          <p:sp>
            <p:nvSpPr>
              <p:cNvPr id="16392" name="Text Box 8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  <p:grpSp>
          <p:nvGrpSpPr>
            <p:cNvPr id="16393" name="Group 9"/>
            <p:cNvGrpSpPr/>
            <p:nvPr/>
          </p:nvGrpSpPr>
          <p:grpSpPr bwMode="auto">
            <a:xfrm>
              <a:off x="0" y="1200"/>
              <a:ext cx="2688" cy="676"/>
              <a:chOff x="0" y="0"/>
              <a:chExt cx="2352" cy="676"/>
            </a:xfrm>
          </p:grpSpPr>
          <p:grpSp>
            <p:nvGrpSpPr>
              <p:cNvPr id="16394" name="Group 10"/>
              <p:cNvGrpSpPr/>
              <p:nvPr/>
            </p:nvGrpSpPr>
            <p:grpSpPr bwMode="auto">
              <a:xfrm>
                <a:off x="0" y="0"/>
                <a:ext cx="2352" cy="576"/>
                <a:chOff x="0" y="0"/>
                <a:chExt cx="1968" cy="576"/>
              </a:xfrm>
            </p:grpSpPr>
            <p:sp>
              <p:nvSpPr>
                <p:cNvPr id="163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0" y="96"/>
                  <a:ext cx="187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⑶  </a:t>
                  </a:r>
                  <a:r>
                    <a:rPr lang="zh-CN" altLang="zh-CN" sz="44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    m -    n)  </a:t>
                  </a:r>
                </a:p>
              </p:txBody>
            </p:sp>
            <p:sp>
              <p:nvSpPr>
                <p:cNvPr id="163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6" y="0"/>
                  <a:ext cx="18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                          2</a:t>
                  </a:r>
                  <a:r>
                    <a:rPr lang="zh-CN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   </a:t>
                  </a:r>
                </a:p>
              </p:txBody>
            </p:sp>
          </p:grpSp>
          <p:grpSp>
            <p:nvGrpSpPr>
              <p:cNvPr id="16397" name="Group 13"/>
              <p:cNvGrpSpPr/>
              <p:nvPr/>
            </p:nvGrpSpPr>
            <p:grpSpPr bwMode="auto">
              <a:xfrm>
                <a:off x="624" y="48"/>
                <a:ext cx="384" cy="628"/>
                <a:chOff x="0" y="0"/>
                <a:chExt cx="384" cy="538"/>
              </a:xfrm>
            </p:grpSpPr>
            <p:grpSp>
              <p:nvGrpSpPr>
                <p:cNvPr id="16398" name="Group 14"/>
                <p:cNvGrpSpPr/>
                <p:nvPr/>
              </p:nvGrpSpPr>
              <p:grpSpPr bwMode="auto">
                <a:xfrm>
                  <a:off x="0" y="0"/>
                  <a:ext cx="336" cy="346"/>
                  <a:chOff x="0" y="0"/>
                  <a:chExt cx="336" cy="346"/>
                </a:xfrm>
              </p:grpSpPr>
              <p:sp>
                <p:nvSpPr>
                  <p:cNvPr id="1639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36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9</a:t>
                    </a:r>
                  </a:p>
                </p:txBody>
              </p:sp>
              <p:sp>
                <p:nvSpPr>
                  <p:cNvPr id="1640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288"/>
                    <a:ext cx="240" cy="0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4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0" y="192"/>
                  <a:ext cx="384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4</a:t>
                  </a:r>
                </a:p>
              </p:txBody>
            </p:sp>
          </p:grpSp>
          <p:grpSp>
            <p:nvGrpSpPr>
              <p:cNvPr id="16402" name="Group 18"/>
              <p:cNvGrpSpPr/>
              <p:nvPr/>
            </p:nvGrpSpPr>
            <p:grpSpPr bwMode="auto">
              <a:xfrm>
                <a:off x="1344" y="48"/>
                <a:ext cx="384" cy="628"/>
                <a:chOff x="0" y="0"/>
                <a:chExt cx="384" cy="538"/>
              </a:xfrm>
            </p:grpSpPr>
            <p:grpSp>
              <p:nvGrpSpPr>
                <p:cNvPr id="16403" name="Group 19"/>
                <p:cNvGrpSpPr/>
                <p:nvPr/>
              </p:nvGrpSpPr>
              <p:grpSpPr bwMode="auto">
                <a:xfrm>
                  <a:off x="0" y="0"/>
                  <a:ext cx="336" cy="346"/>
                  <a:chOff x="0" y="0"/>
                  <a:chExt cx="336" cy="346"/>
                </a:xfrm>
              </p:grpSpPr>
              <p:sp>
                <p:nvSpPr>
                  <p:cNvPr id="1640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36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2</a:t>
                    </a:r>
                  </a:p>
                </p:txBody>
              </p:sp>
              <p:sp>
                <p:nvSpPr>
                  <p:cNvPr id="164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288"/>
                    <a:ext cx="240" cy="0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4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0" y="192"/>
                  <a:ext cx="384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9</a:t>
                  </a:r>
                </a:p>
              </p:txBody>
            </p:sp>
          </p:grpSp>
        </p:grpSp>
        <p:grpSp>
          <p:nvGrpSpPr>
            <p:cNvPr id="16407" name="Group 23"/>
            <p:cNvGrpSpPr/>
            <p:nvPr/>
          </p:nvGrpSpPr>
          <p:grpSpPr bwMode="auto">
            <a:xfrm>
              <a:off x="0" y="0"/>
              <a:ext cx="2352" cy="576"/>
              <a:chOff x="0" y="0"/>
              <a:chExt cx="1968" cy="576"/>
            </a:xfrm>
          </p:grpSpPr>
          <p:sp>
            <p:nvSpPr>
              <p:cNvPr id="16408" name="Text Box 24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⑴ 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(4x – 3y)  </a:t>
                </a:r>
              </a:p>
            </p:txBody>
          </p:sp>
          <p:sp>
            <p:nvSpPr>
              <p:cNvPr id="16409" name="Text Box 25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  <p:grpSp>
          <p:nvGrpSpPr>
            <p:cNvPr id="16410" name="Group 26"/>
            <p:cNvGrpSpPr/>
            <p:nvPr/>
          </p:nvGrpSpPr>
          <p:grpSpPr bwMode="auto">
            <a:xfrm>
              <a:off x="0" y="1920"/>
              <a:ext cx="2352" cy="576"/>
              <a:chOff x="0" y="0"/>
              <a:chExt cx="1968" cy="576"/>
            </a:xfrm>
          </p:grpSpPr>
          <p:sp>
            <p:nvSpPr>
              <p:cNvPr id="16411" name="Text Box 27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⑷ 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( 2x + 0.5 )  </a:t>
                </a:r>
              </a:p>
            </p:txBody>
          </p:sp>
          <p:sp>
            <p:nvSpPr>
              <p:cNvPr id="16412" name="Text Box 28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grpSp>
        <p:nvGrpSpPr>
          <p:cNvPr id="16413" name="Group 29"/>
          <p:cNvGrpSpPr/>
          <p:nvPr/>
        </p:nvGrpSpPr>
        <p:grpSpPr bwMode="auto">
          <a:xfrm>
            <a:off x="4427538" y="1844675"/>
            <a:ext cx="3733800" cy="914400"/>
            <a:chOff x="0" y="0"/>
            <a:chExt cx="1968" cy="576"/>
          </a:xfrm>
        </p:grpSpPr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16x   - 24xy + 9y</a:t>
              </a:r>
              <a:r>
                <a:rPr lang="zh-CN" altLang="zh-CN" sz="44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   2                    2</a:t>
              </a:r>
              <a:r>
                <a:rPr lang="zh-CN" altLang="zh-CN" sz="40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6416" name="Group 32"/>
          <p:cNvGrpSpPr/>
          <p:nvPr/>
        </p:nvGrpSpPr>
        <p:grpSpPr bwMode="auto">
          <a:xfrm>
            <a:off x="4800600" y="3200400"/>
            <a:ext cx="3733800" cy="914400"/>
            <a:chOff x="0" y="0"/>
            <a:chExt cx="1968" cy="576"/>
          </a:xfrm>
        </p:grpSpPr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4x   + 4x + 1  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  2</a:t>
              </a:r>
              <a:r>
                <a:rPr lang="zh-CN" altLang="zh-CN" sz="40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6419" name="Group 35"/>
          <p:cNvGrpSpPr/>
          <p:nvPr/>
        </p:nvGrpSpPr>
        <p:grpSpPr bwMode="auto">
          <a:xfrm>
            <a:off x="4495800" y="4191000"/>
            <a:ext cx="4648200" cy="995363"/>
            <a:chOff x="0" y="0"/>
            <a:chExt cx="2928" cy="627"/>
          </a:xfrm>
        </p:grpSpPr>
        <p:grpSp>
          <p:nvGrpSpPr>
            <p:cNvPr id="16420" name="Group 36"/>
            <p:cNvGrpSpPr/>
            <p:nvPr/>
          </p:nvGrpSpPr>
          <p:grpSpPr bwMode="auto">
            <a:xfrm>
              <a:off x="48" y="0"/>
              <a:ext cx="2880" cy="576"/>
              <a:chOff x="0" y="0"/>
              <a:chExt cx="1968" cy="576"/>
            </a:xfrm>
          </p:grpSpPr>
          <p:sp>
            <p:nvSpPr>
              <p:cNvPr id="16421" name="Text Box 37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m  - mn +     n  </a:t>
                </a:r>
              </a:p>
            </p:txBody>
          </p:sp>
          <p:sp>
            <p:nvSpPr>
              <p:cNvPr id="16422" name="Text Box 38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  2</a:t>
                </a:r>
                <a:r>
                  <a:rPr lang="zh-CN" altLang="zh-CN" sz="40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                2 </a:t>
                </a:r>
              </a:p>
            </p:txBody>
          </p:sp>
        </p:grpSp>
        <p:grpSp>
          <p:nvGrpSpPr>
            <p:cNvPr id="16423" name="Group 39"/>
            <p:cNvGrpSpPr/>
            <p:nvPr/>
          </p:nvGrpSpPr>
          <p:grpSpPr bwMode="auto">
            <a:xfrm>
              <a:off x="0" y="0"/>
              <a:ext cx="672" cy="627"/>
              <a:chOff x="0" y="0"/>
              <a:chExt cx="384" cy="540"/>
            </a:xfrm>
          </p:grpSpPr>
          <p:grpSp>
            <p:nvGrpSpPr>
              <p:cNvPr id="16424" name="Group 40"/>
              <p:cNvGrpSpPr/>
              <p:nvPr/>
            </p:nvGrpSpPr>
            <p:grpSpPr bwMode="auto">
              <a:xfrm>
                <a:off x="0" y="0"/>
                <a:ext cx="336" cy="348"/>
                <a:chOff x="0" y="0"/>
                <a:chExt cx="336" cy="348"/>
              </a:xfrm>
            </p:grpSpPr>
            <p:sp>
              <p:nvSpPr>
                <p:cNvPr id="164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36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81</a:t>
                  </a:r>
                </a:p>
              </p:txBody>
            </p:sp>
            <p:sp>
              <p:nvSpPr>
                <p:cNvPr id="16426" name="Line 42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240" cy="0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27" name="Text Box 43"/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384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16</a:t>
                </a:r>
              </a:p>
            </p:txBody>
          </p:sp>
        </p:grpSp>
        <p:grpSp>
          <p:nvGrpSpPr>
            <p:cNvPr id="16428" name="Group 44"/>
            <p:cNvGrpSpPr/>
            <p:nvPr/>
          </p:nvGrpSpPr>
          <p:grpSpPr bwMode="auto">
            <a:xfrm>
              <a:off x="1920" y="0"/>
              <a:ext cx="672" cy="627"/>
              <a:chOff x="0" y="0"/>
              <a:chExt cx="384" cy="540"/>
            </a:xfrm>
          </p:grpSpPr>
          <p:grpSp>
            <p:nvGrpSpPr>
              <p:cNvPr id="16429" name="Group 45"/>
              <p:cNvGrpSpPr/>
              <p:nvPr/>
            </p:nvGrpSpPr>
            <p:grpSpPr bwMode="auto">
              <a:xfrm>
                <a:off x="0" y="0"/>
                <a:ext cx="336" cy="348"/>
                <a:chOff x="0" y="0"/>
                <a:chExt cx="336" cy="348"/>
              </a:xfrm>
            </p:grpSpPr>
            <p:sp>
              <p:nvSpPr>
                <p:cNvPr id="164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36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zh-CN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4</a:t>
                  </a:r>
                </a:p>
              </p:txBody>
            </p:sp>
            <p:sp>
              <p:nvSpPr>
                <p:cNvPr id="16431" name="Line 47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240" cy="0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32" name="Text Box 48"/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384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81</a:t>
                </a:r>
              </a:p>
            </p:txBody>
          </p:sp>
        </p:grpSp>
      </p:grpSp>
      <p:grpSp>
        <p:nvGrpSpPr>
          <p:cNvPr id="16433" name="Group 49"/>
          <p:cNvGrpSpPr/>
          <p:nvPr/>
        </p:nvGrpSpPr>
        <p:grpSpPr bwMode="auto">
          <a:xfrm>
            <a:off x="4724400" y="5257800"/>
            <a:ext cx="4038600" cy="914400"/>
            <a:chOff x="0" y="0"/>
            <a:chExt cx="1968" cy="576"/>
          </a:xfrm>
        </p:grpSpPr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4x   + 2x + 0.25  </a:t>
              </a:r>
            </a:p>
          </p:txBody>
        </p:sp>
        <p:sp>
          <p:nvSpPr>
            <p:cNvPr id="16435" name="Text Box 51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  2</a:t>
              </a:r>
              <a:r>
                <a:rPr lang="zh-CN" altLang="zh-CN" sz="40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1476375" y="4365625"/>
            <a:ext cx="358775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4427538" y="4724400"/>
            <a:ext cx="720725" cy="0"/>
          </a:xfrm>
          <a:prstGeom prst="line">
            <a:avLst/>
          </a:prstGeom>
          <a:noFill/>
          <a:ln w="28575" cmpd="sng">
            <a:solidFill>
              <a:srgbClr val="FF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7667625" y="4724400"/>
            <a:ext cx="43338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>
            <a:off x="2771775" y="4292600"/>
            <a:ext cx="431800" cy="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900113" y="1557338"/>
            <a:ext cx="4625975" cy="3513137"/>
            <a:chOff x="0" y="0"/>
            <a:chExt cx="2914" cy="2213"/>
          </a:xfrm>
        </p:grpSpPr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0" y="0"/>
            <a:ext cx="86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r:id="rId3" imgW="482600" imgH="228600" progId="Equation.3">
                    <p:embed/>
                  </p:oleObj>
                </mc:Choice>
                <mc:Fallback>
                  <p:oleObj r:id="rId3" imgW="4826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862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272" y="499"/>
            <a:ext cx="2642" cy="1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r:id="rId5" imgW="1410335" imgH="915035" progId="Equation.3">
                    <p:embed/>
                  </p:oleObj>
                </mc:Choice>
                <mc:Fallback>
                  <p:oleObj r:id="rId5" imgW="1410335" imgH="915035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99"/>
                          <a:ext cx="2642" cy="1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 bwMode="auto">
          <a:xfrm>
            <a:off x="152400" y="152400"/>
            <a:ext cx="1524000" cy="533400"/>
            <a:chOff x="0" y="0"/>
            <a:chExt cx="816" cy="432"/>
          </a:xfrm>
        </p:grpSpPr>
        <p:pic>
          <p:nvPicPr>
            <p:cNvPr id="18435" name="Picture 3" descr="00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WordArt 4"/>
            <p:cNvSpPr>
              <a:spLocks noChangeArrowheads="1" noChangeShapeType="1"/>
            </p:cNvSpPr>
            <p:nvPr/>
          </p:nvSpPr>
          <p:spPr bwMode="auto">
            <a:xfrm>
              <a:off x="0" y="48"/>
              <a:ext cx="720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zh-CN" altLang="en-US" sz="3600">
                  <a:ln w="9525" cmpd="sng">
                    <a:solidFill>
                      <a:schemeClr val="accent2"/>
                    </a:solidFill>
                    <a:round/>
                  </a:ln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探索</a:t>
              </a:r>
              <a:r>
                <a:rPr lang="en-US" altLang="zh-CN" sz="3600">
                  <a:ln w="9525" cmpd="sng">
                    <a:solidFill>
                      <a:schemeClr val="accent2"/>
                    </a:solidFill>
                    <a:round/>
                  </a:ln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3600">
                <a:ln w="9525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437" name="Group 5"/>
          <p:cNvGrpSpPr/>
          <p:nvPr/>
        </p:nvGrpSpPr>
        <p:grpSpPr bwMode="auto">
          <a:xfrm>
            <a:off x="228600" y="1371600"/>
            <a:ext cx="3124200" cy="914400"/>
            <a:chOff x="0" y="0"/>
            <a:chExt cx="1968" cy="576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 -3a – 2b )  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2                    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你能用几种方法</a:t>
            </a:r>
            <a:r>
              <a:rPr 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运用完全平方公式计算</a:t>
            </a:r>
            <a:r>
              <a:rPr lang="zh-CN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endParaRPr lang="zh-CN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41" name="Group 9"/>
          <p:cNvGrpSpPr/>
          <p:nvPr/>
        </p:nvGrpSpPr>
        <p:grpSpPr bwMode="auto">
          <a:xfrm>
            <a:off x="228600" y="2209800"/>
            <a:ext cx="3276600" cy="914400"/>
            <a:chOff x="0" y="0"/>
            <a:chExt cx="1968" cy="576"/>
          </a:xfrm>
        </p:grpSpPr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(-3a - 2b)   =    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2                    </a:t>
              </a:r>
              <a:r>
                <a:rPr lang="zh-CN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219200" y="2362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44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45" name="Group 13"/>
          <p:cNvGrpSpPr/>
          <p:nvPr/>
        </p:nvGrpSpPr>
        <p:grpSpPr bwMode="auto">
          <a:xfrm>
            <a:off x="228600" y="3429000"/>
            <a:ext cx="3276600" cy="914400"/>
            <a:chOff x="0" y="0"/>
            <a:chExt cx="1968" cy="576"/>
          </a:xfrm>
        </p:grpSpPr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(-3a - 2b)   =     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2                    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8448" name="Group 16"/>
          <p:cNvGrpSpPr/>
          <p:nvPr/>
        </p:nvGrpSpPr>
        <p:grpSpPr bwMode="auto">
          <a:xfrm>
            <a:off x="3352800" y="3352800"/>
            <a:ext cx="4038600" cy="914400"/>
            <a:chOff x="0" y="0"/>
            <a:chExt cx="1968" cy="576"/>
          </a:xfrm>
        </p:grpSpPr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[(-3a) + (- 2b)]       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2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8451" name="Group 19"/>
          <p:cNvGrpSpPr/>
          <p:nvPr/>
        </p:nvGrpSpPr>
        <p:grpSpPr bwMode="auto">
          <a:xfrm>
            <a:off x="3352800" y="2209800"/>
            <a:ext cx="3810000" cy="914400"/>
            <a:chOff x="0" y="0"/>
            <a:chExt cx="1968" cy="576"/>
          </a:xfrm>
        </p:grpSpPr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[(-3a) – (2b)]      </a:t>
              </a: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2                    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8454" name="Group 22"/>
          <p:cNvGrpSpPr/>
          <p:nvPr/>
        </p:nvGrpSpPr>
        <p:grpSpPr bwMode="auto">
          <a:xfrm>
            <a:off x="228600" y="4572000"/>
            <a:ext cx="3581400" cy="914400"/>
            <a:chOff x="0" y="0"/>
            <a:chExt cx="1968" cy="576"/>
          </a:xfrm>
        </p:grpSpPr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(-3a - 2b)   =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              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              </a:t>
              </a: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8457" name="Group 25"/>
          <p:cNvGrpSpPr/>
          <p:nvPr/>
        </p:nvGrpSpPr>
        <p:grpSpPr bwMode="auto">
          <a:xfrm>
            <a:off x="3352800" y="4495800"/>
            <a:ext cx="4038600" cy="914400"/>
            <a:chOff x="0" y="0"/>
            <a:chExt cx="1968" cy="576"/>
          </a:xfrm>
        </p:grpSpPr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40000"/>
                  </a:solidFill>
                  <a:latin typeface="Times New Roman" panose="02020603050405020304" pitchFamily="18" charset="0"/>
                </a:rPr>
                <a:t>[- (            )]       </a:t>
              </a:r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rgbClr val="040000"/>
                  </a:solidFill>
                  <a:latin typeface="Times New Roman" panose="02020603050405020304" pitchFamily="18" charset="0"/>
                </a:rPr>
                <a:t>                          2</a:t>
              </a:r>
              <a:r>
                <a:rPr lang="zh-CN" altLang="zh-CN" sz="3600" b="1">
                  <a:solidFill>
                    <a:srgbClr val="040000"/>
                  </a:solidFill>
                  <a:latin typeface="Times New Roman" panose="02020603050405020304" pitchFamily="18" charset="0"/>
                </a:rPr>
                <a:t>                    </a:t>
              </a:r>
              <a:r>
                <a:rPr lang="zh-CN" altLang="zh-CN" sz="4000" b="1">
                  <a:solidFill>
                    <a:srgbClr val="04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8460" name="Group 28"/>
          <p:cNvGrpSpPr/>
          <p:nvPr/>
        </p:nvGrpSpPr>
        <p:grpSpPr bwMode="auto">
          <a:xfrm>
            <a:off x="2743200" y="5486400"/>
            <a:ext cx="3200400" cy="914400"/>
            <a:chOff x="0" y="0"/>
            <a:chExt cx="1968" cy="576"/>
          </a:xfrm>
        </p:grpSpPr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  (3a + 2b)       </a:t>
              </a:r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2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4038600" y="4724400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solidFill>
                  <a:srgbClr val="FF33CC"/>
                </a:solidFill>
                <a:latin typeface="Times New Roman" panose="02020603050405020304" pitchFamily="18" charset="0"/>
              </a:rPr>
              <a:t>3a + 2b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utoUpdateAnimBg="0"/>
      <p:bldP spid="18444" grpId="0" autoUpdateAnimBg="0"/>
      <p:bldP spid="184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FFFF"/>
            </a:solidFill>
            <a:miter lim="800000"/>
          </a:ln>
        </p:spPr>
        <p:txBody>
          <a:bodyPr/>
          <a:lstStyle/>
          <a:p>
            <a:r>
              <a:rPr lang="zh-CN">
                <a:solidFill>
                  <a:srgbClr val="FFFFFF"/>
                </a:solidFill>
              </a:rPr>
              <a:t>随堂练习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628900" y="3078163"/>
          <a:ext cx="3476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r:id="rId3" imgW="139700" imgH="394335" progId="Equation.3">
                  <p:embed/>
                </p:oleObj>
              </mc:Choice>
              <mc:Fallback>
                <p:oleObj r:id="rId3" imgW="139700" imgH="394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078163"/>
                        <a:ext cx="347663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0" name="Group 4"/>
          <p:cNvGrpSpPr/>
          <p:nvPr/>
        </p:nvGrpSpPr>
        <p:grpSpPr bwMode="auto">
          <a:xfrm>
            <a:off x="2667000" y="0"/>
            <a:ext cx="3200400" cy="1447800"/>
            <a:chOff x="0" y="0"/>
            <a:chExt cx="2208" cy="1052"/>
          </a:xfrm>
        </p:grpSpPr>
        <p:sp>
          <p:nvSpPr>
            <p:cNvPr id="19461" name="Freeform 5"/>
            <p:cNvSpPr/>
            <p:nvPr/>
          </p:nvSpPr>
          <p:spPr bwMode="auto">
            <a:xfrm>
              <a:off x="0" y="528"/>
              <a:ext cx="2208" cy="384"/>
            </a:xfrm>
            <a:custGeom>
              <a:avLst/>
              <a:gdLst>
                <a:gd name="T0" fmla="*/ 432 w 2208"/>
                <a:gd name="T1" fmla="*/ 384 h 384"/>
                <a:gd name="T2" fmla="*/ 2208 w 2208"/>
                <a:gd name="T3" fmla="*/ 384 h 384"/>
                <a:gd name="T4" fmla="*/ 1776 w 2208"/>
                <a:gd name="T5" fmla="*/ 0 h 384"/>
                <a:gd name="T6" fmla="*/ 0 w 2208"/>
                <a:gd name="T7" fmla="*/ 0 h 384"/>
                <a:gd name="T8" fmla="*/ 432 w 220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384">
                  <a:moveTo>
                    <a:pt x="432" y="384"/>
                  </a:moveTo>
                  <a:lnTo>
                    <a:pt x="2208" y="384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432" y="38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19050" cap="flat" cmpd="sng">
              <a:solidFill>
                <a:schemeClr val="accent1"/>
              </a:solidFill>
              <a:round/>
            </a:ln>
            <a:effectLst>
              <a:prstShdw prst="shdw15">
                <a:schemeClr val="bg2"/>
              </a:prstShdw>
            </a:effec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9462" name="Group 6"/>
            <p:cNvGrpSpPr/>
            <p:nvPr/>
          </p:nvGrpSpPr>
          <p:grpSpPr bwMode="auto">
            <a:xfrm>
              <a:off x="0" y="0"/>
              <a:ext cx="2112" cy="1052"/>
              <a:chOff x="0" y="0"/>
              <a:chExt cx="2112" cy="1052"/>
            </a:xfrm>
          </p:grpSpPr>
          <p:sp>
            <p:nvSpPr>
              <p:cNvPr id="19463" name="Freeform 7"/>
              <p:cNvSpPr/>
              <p:nvPr/>
            </p:nvSpPr>
            <p:spPr bwMode="auto">
              <a:xfrm rot="158589">
                <a:off x="96" y="97"/>
                <a:ext cx="576" cy="720"/>
              </a:xfrm>
              <a:custGeom>
                <a:avLst/>
                <a:gdLst>
                  <a:gd name="T0" fmla="*/ 48 w 576"/>
                  <a:gd name="T1" fmla="*/ 768 h 816"/>
                  <a:gd name="T2" fmla="*/ 192 w 576"/>
                  <a:gd name="T3" fmla="*/ 816 h 816"/>
                  <a:gd name="T4" fmla="*/ 576 w 576"/>
                  <a:gd name="T5" fmla="*/ 96 h 816"/>
                  <a:gd name="T6" fmla="*/ 384 w 576"/>
                  <a:gd name="T7" fmla="*/ 0 h 816"/>
                  <a:gd name="T8" fmla="*/ 0 w 576"/>
                  <a:gd name="T9" fmla="*/ 72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816">
                    <a:moveTo>
                      <a:pt x="48" y="768"/>
                    </a:moveTo>
                    <a:lnTo>
                      <a:pt x="192" y="816"/>
                    </a:lnTo>
                    <a:lnTo>
                      <a:pt x="576" y="96"/>
                    </a:lnTo>
                    <a:lnTo>
                      <a:pt x="384" y="0"/>
                    </a:lnTo>
                    <a:lnTo>
                      <a:pt x="0" y="720"/>
                    </a:lnTo>
                  </a:path>
                </a:pathLst>
              </a:custGeom>
              <a:gradFill rotWithShape="0">
                <a:gsLst>
                  <a:gs pos="0">
                    <a:srgbClr val="FFCC66"/>
                  </a:gs>
                  <a:gs pos="100000">
                    <a:schemeClr val="accent2"/>
                  </a:gs>
                </a:gsLst>
                <a:lin ang="18900000" scaled="1"/>
              </a:gradFill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64" name="Freeform 8"/>
              <p:cNvSpPr/>
              <p:nvPr/>
            </p:nvSpPr>
            <p:spPr bwMode="auto">
              <a:xfrm>
                <a:off x="288" y="145"/>
                <a:ext cx="576" cy="672"/>
              </a:xfrm>
              <a:custGeom>
                <a:avLst/>
                <a:gdLst>
                  <a:gd name="T0" fmla="*/ 0 w 432"/>
                  <a:gd name="T1" fmla="*/ 624 h 624"/>
                  <a:gd name="T2" fmla="*/ 96 w 432"/>
                  <a:gd name="T3" fmla="*/ 624 h 624"/>
                  <a:gd name="T4" fmla="*/ 432 w 432"/>
                  <a:gd name="T5" fmla="*/ 0 h 624"/>
                  <a:gd name="T6" fmla="*/ 288 w 432"/>
                  <a:gd name="T7" fmla="*/ 48 h 624"/>
                  <a:gd name="T8" fmla="*/ 0 w 432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624">
                    <a:moveTo>
                      <a:pt x="0" y="624"/>
                    </a:moveTo>
                    <a:lnTo>
                      <a:pt x="96" y="624"/>
                    </a:lnTo>
                    <a:lnTo>
                      <a:pt x="432" y="0"/>
                    </a:lnTo>
                    <a:lnTo>
                      <a:pt x="288" y="48"/>
                    </a:lnTo>
                    <a:lnTo>
                      <a:pt x="0" y="6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rgbClr val="CC3300"/>
                  </a:gs>
                  <a:gs pos="100000">
                    <a:schemeClr val="accent2"/>
                  </a:gs>
                </a:gsLst>
                <a:lin ang="2700000" scaled="1"/>
              </a:gradFill>
              <a:ln w="38100" cap="flat" cmpd="sng">
                <a:solidFill>
                  <a:srgbClr val="CC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65" name="Freeform 9"/>
              <p:cNvSpPr/>
              <p:nvPr/>
            </p:nvSpPr>
            <p:spPr bwMode="auto">
              <a:xfrm rot="961415">
                <a:off x="96" y="0"/>
                <a:ext cx="288" cy="768"/>
              </a:xfrm>
              <a:custGeom>
                <a:avLst/>
                <a:gdLst>
                  <a:gd name="T0" fmla="*/ 480 w 480"/>
                  <a:gd name="T1" fmla="*/ 96 h 720"/>
                  <a:gd name="T2" fmla="*/ 192 w 480"/>
                  <a:gd name="T3" fmla="*/ 672 h 720"/>
                  <a:gd name="T4" fmla="*/ 144 w 480"/>
                  <a:gd name="T5" fmla="*/ 720 h 720"/>
                  <a:gd name="T6" fmla="*/ 0 w 480"/>
                  <a:gd name="T7" fmla="*/ 624 h 720"/>
                  <a:gd name="T8" fmla="*/ 144 w 480"/>
                  <a:gd name="T9" fmla="*/ 336 h 720"/>
                  <a:gd name="T10" fmla="*/ 336 w 480"/>
                  <a:gd name="T11" fmla="*/ 0 h 720"/>
                  <a:gd name="T12" fmla="*/ 480 w 480"/>
                  <a:gd name="T13" fmla="*/ 9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0" h="720">
                    <a:moveTo>
                      <a:pt x="480" y="96"/>
                    </a:moveTo>
                    <a:lnTo>
                      <a:pt x="192" y="672"/>
                    </a:lnTo>
                    <a:lnTo>
                      <a:pt x="144" y="720"/>
                    </a:lnTo>
                    <a:lnTo>
                      <a:pt x="0" y="624"/>
                    </a:lnTo>
                    <a:lnTo>
                      <a:pt x="144" y="336"/>
                    </a:lnTo>
                    <a:lnTo>
                      <a:pt x="336" y="0"/>
                    </a:lnTo>
                    <a:lnTo>
                      <a:pt x="480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50000">
                    <a:srgbClr val="FFCC66"/>
                  </a:gs>
                  <a:gs pos="100000">
                    <a:schemeClr val="hlink"/>
                  </a:gs>
                </a:gsLst>
                <a:lin ang="2700000" scaled="1"/>
              </a:gradFill>
              <a:ln w="19050" cap="flat" cmpd="sng">
                <a:solidFill>
                  <a:srgbClr val="FFCC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66" name="Freeform 10"/>
              <p:cNvSpPr/>
              <p:nvPr/>
            </p:nvSpPr>
            <p:spPr bwMode="auto">
              <a:xfrm>
                <a:off x="384" y="1"/>
                <a:ext cx="480" cy="192"/>
              </a:xfrm>
              <a:custGeom>
                <a:avLst/>
                <a:gdLst>
                  <a:gd name="T0" fmla="*/ 192 w 336"/>
                  <a:gd name="T1" fmla="*/ 240 h 240"/>
                  <a:gd name="T2" fmla="*/ 48 w 336"/>
                  <a:gd name="T3" fmla="*/ 144 h 240"/>
                  <a:gd name="T4" fmla="*/ 0 w 336"/>
                  <a:gd name="T5" fmla="*/ 48 h 240"/>
                  <a:gd name="T6" fmla="*/ 144 w 336"/>
                  <a:gd name="T7" fmla="*/ 0 h 240"/>
                  <a:gd name="T8" fmla="*/ 288 w 336"/>
                  <a:gd name="T9" fmla="*/ 48 h 240"/>
                  <a:gd name="T10" fmla="*/ 336 w 336"/>
                  <a:gd name="T11" fmla="*/ 192 h 240"/>
                  <a:gd name="T12" fmla="*/ 192 w 33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240">
                    <a:moveTo>
                      <a:pt x="192" y="240"/>
                    </a:moveTo>
                    <a:lnTo>
                      <a:pt x="48" y="144"/>
                    </a:lnTo>
                    <a:lnTo>
                      <a:pt x="0" y="48"/>
                    </a:lnTo>
                    <a:lnTo>
                      <a:pt x="144" y="0"/>
                    </a:lnTo>
                    <a:lnTo>
                      <a:pt x="288" y="48"/>
                    </a:lnTo>
                    <a:lnTo>
                      <a:pt x="336" y="192"/>
                    </a:lnTo>
                    <a:lnTo>
                      <a:pt x="192" y="2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/>
                  </a:gs>
                  <a:gs pos="50000">
                    <a:srgbClr val="FF9933"/>
                  </a:gs>
                  <a:gs pos="100000">
                    <a:srgbClr val="FFCC66"/>
                  </a:gs>
                </a:gsLst>
                <a:lin ang="18900000" scaled="1"/>
              </a:gradFill>
              <a:ln w="19050" cap="flat" cmpd="sng">
                <a:solidFill>
                  <a:schemeClr val="accent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67" name="Freeform 11"/>
              <p:cNvSpPr/>
              <p:nvPr/>
            </p:nvSpPr>
            <p:spPr bwMode="auto">
              <a:xfrm>
                <a:off x="48" y="577"/>
                <a:ext cx="384" cy="432"/>
              </a:xfrm>
              <a:custGeom>
                <a:avLst/>
                <a:gdLst>
                  <a:gd name="T0" fmla="*/ 192 w 384"/>
                  <a:gd name="T1" fmla="*/ 192 h 384"/>
                  <a:gd name="T2" fmla="*/ 96 w 384"/>
                  <a:gd name="T3" fmla="*/ 144 h 384"/>
                  <a:gd name="T4" fmla="*/ 48 w 384"/>
                  <a:gd name="T5" fmla="*/ 96 h 384"/>
                  <a:gd name="T6" fmla="*/ 0 w 384"/>
                  <a:gd name="T7" fmla="*/ 0 h 384"/>
                  <a:gd name="T8" fmla="*/ 0 w 384"/>
                  <a:gd name="T9" fmla="*/ 384 h 384"/>
                  <a:gd name="T10" fmla="*/ 384 w 384"/>
                  <a:gd name="T11" fmla="*/ 192 h 384"/>
                  <a:gd name="T12" fmla="*/ 192 w 384"/>
                  <a:gd name="T13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384">
                    <a:moveTo>
                      <a:pt x="192" y="192"/>
                    </a:moveTo>
                    <a:lnTo>
                      <a:pt x="96" y="144"/>
                    </a:lnTo>
                    <a:lnTo>
                      <a:pt x="48" y="96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84" y="192"/>
                    </a:lnTo>
                    <a:lnTo>
                      <a:pt x="192" y="1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50000">
                    <a:srgbClr val="FF9900"/>
                  </a:gs>
                  <a:gs pos="100000">
                    <a:schemeClr val="hlink"/>
                  </a:gs>
                </a:gsLst>
                <a:lin ang="2700000" scaled="1"/>
              </a:gradFill>
              <a:ln w="19050" cap="flat" cmpd="sng">
                <a:solidFill>
                  <a:schemeClr val="accent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68" name="Freeform 12"/>
              <p:cNvSpPr/>
              <p:nvPr/>
            </p:nvSpPr>
            <p:spPr bwMode="auto">
              <a:xfrm rot="1629174">
                <a:off x="0" y="876"/>
                <a:ext cx="147" cy="17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48 w 96"/>
                  <a:gd name="T5" fmla="*/ 96 h 96"/>
                  <a:gd name="T6" fmla="*/ 0 w 96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48" y="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969696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69" name="Oval 13"/>
              <p:cNvSpPr>
                <a:spLocks noChangeArrowheads="1"/>
              </p:cNvSpPr>
              <p:nvPr/>
            </p:nvSpPr>
            <p:spPr bwMode="auto">
              <a:xfrm>
                <a:off x="576" y="49"/>
                <a:ext cx="144" cy="48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816" y="48"/>
                <a:ext cx="1296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</a:rPr>
                  <a:t>随堂练习</a:t>
                </a:r>
              </a:p>
            </p:txBody>
          </p:sp>
        </p:grpSp>
      </p:grpSp>
      <p:sp>
        <p:nvSpPr>
          <p:cNvPr id="19471" name="Text Box 15" descr="PE03255_"/>
          <p:cNvSpPr txBox="1">
            <a:spLocks noChangeArrowheads="1"/>
          </p:cNvSpPr>
          <p:nvPr/>
        </p:nvSpPr>
        <p:spPr bwMode="auto">
          <a:xfrm>
            <a:off x="3962400" y="6397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</a:rPr>
              <a:t>p34</a:t>
            </a:r>
          </a:p>
        </p:txBody>
      </p:sp>
      <p:pic>
        <p:nvPicPr>
          <p:cNvPr id="19472" name="Picture 16" descr="6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00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0" y="2349500"/>
            <a:ext cx="8991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zh-CN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    (1)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    </a:t>
            </a:r>
            <a:r>
              <a:rPr lang="zh-CN" altLang="en-US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x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− 2</a:t>
            </a:r>
            <a:r>
              <a:rPr lang="zh-CN" altLang="en-US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en-US" sz="36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；        </a:t>
            </a:r>
          </a:p>
          <a:p>
            <a:pPr algn="just">
              <a:spcAft>
                <a:spcPct val="50000"/>
              </a:spcAft>
            </a:pPr>
            <a:r>
              <a:rPr lang="zh-CN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    (2)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2</a:t>
            </a:r>
            <a:r>
              <a:rPr lang="zh-CN" altLang="en-US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xy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   </a:t>
            </a:r>
            <a:r>
              <a:rPr lang="zh-CN" altLang="en-US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en-US" sz="36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0" y="15240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计算：</a:t>
            </a:r>
          </a:p>
        </p:txBody>
      </p:sp>
      <p:sp>
        <p:nvSpPr>
          <p:cNvPr id="19475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6400800"/>
            <a:ext cx="1981200" cy="457200"/>
          </a:xfrm>
          <a:prstGeom prst="actionButtonForwardNex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cmpd="sng">
            <a:solidFill>
              <a:srgbClr val="99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接纠错练习</a:t>
            </a:r>
          </a:p>
        </p:txBody>
      </p:sp>
      <p:sp>
        <p:nvSpPr>
          <p:cNvPr id="19476" name="Rectangle 20" descr="PE03255_"/>
          <p:cNvSpPr>
            <a:spLocks noChangeArrowheads="1"/>
          </p:cNvSpPr>
          <p:nvPr/>
        </p:nvSpPr>
        <p:spPr bwMode="auto">
          <a:xfrm>
            <a:off x="609600" y="423545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(3) </a:t>
            </a:r>
            <a:r>
              <a:rPr lang="zh-CN" alt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n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en-US" sz="36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2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 </a:t>
            </a:r>
            <a:r>
              <a:rPr lang="zh-CN" altLang="en-US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n</a:t>
            </a:r>
            <a:r>
              <a:rPr lang="zh-CN" altLang="en-US" sz="36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aphicFrame>
        <p:nvGraphicFramePr>
          <p:cNvPr id="19477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7050" y="2279650"/>
          <a:ext cx="3333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r:id="rId8" imgW="152400" imgH="393700" progId="Equation.3">
                  <p:embed/>
                </p:oleObj>
              </mc:Choice>
              <mc:Fallback>
                <p:oleObj r:id="rId8" imgW="1524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279650"/>
                        <a:ext cx="3333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utoUpdateAnimBg="0"/>
      <p:bldP spid="1947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/>
        </p:nvGrpSpPr>
        <p:grpSpPr bwMode="auto">
          <a:xfrm>
            <a:off x="468313" y="2060575"/>
            <a:ext cx="3810000" cy="914400"/>
            <a:chOff x="0" y="0"/>
            <a:chExt cx="1968" cy="576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⑵ 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(a – b)    =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                  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 sz="4000" b="1"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20485" name="Group 5"/>
          <p:cNvGrpSpPr/>
          <p:nvPr/>
        </p:nvGrpSpPr>
        <p:grpSpPr bwMode="auto">
          <a:xfrm>
            <a:off x="3132138" y="3068638"/>
            <a:ext cx="5257800" cy="914400"/>
            <a:chOff x="0" y="0"/>
            <a:chExt cx="1968" cy="576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 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   - 2ab + b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      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2                       2</a:t>
              </a:r>
              <a:r>
                <a:rPr lang="zh-CN" altLang="zh-CN" sz="4000" b="1"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20488" name="Group 8"/>
          <p:cNvGrpSpPr/>
          <p:nvPr/>
        </p:nvGrpSpPr>
        <p:grpSpPr bwMode="auto">
          <a:xfrm>
            <a:off x="1042988" y="908050"/>
            <a:ext cx="6705600" cy="914400"/>
            <a:chOff x="0" y="0"/>
            <a:chExt cx="4224" cy="576"/>
          </a:xfrm>
        </p:grpSpPr>
        <p:grpSp>
          <p:nvGrpSpPr>
            <p:cNvPr id="20489" name="Group 9"/>
            <p:cNvGrpSpPr/>
            <p:nvPr/>
          </p:nvGrpSpPr>
          <p:grpSpPr bwMode="auto">
            <a:xfrm>
              <a:off x="0" y="48"/>
              <a:ext cx="1296" cy="500"/>
              <a:chOff x="0" y="0"/>
              <a:chExt cx="1968" cy="500"/>
            </a:xfrm>
          </p:grpSpPr>
          <p:sp>
            <p:nvSpPr>
              <p:cNvPr id="20490" name="Text Box 10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(a + b)   </a:t>
                </a:r>
                <a:endPara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91" name="Text Box 11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</a:t>
                </a: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p:grpSp>
        <p:grpSp>
          <p:nvGrpSpPr>
            <p:cNvPr id="20492" name="Group 12"/>
            <p:cNvGrpSpPr/>
            <p:nvPr/>
          </p:nvGrpSpPr>
          <p:grpSpPr bwMode="auto">
            <a:xfrm>
              <a:off x="1248" y="0"/>
              <a:ext cx="2976" cy="576"/>
              <a:chOff x="0" y="0"/>
              <a:chExt cx="1968" cy="576"/>
            </a:xfrm>
          </p:grpSpPr>
          <p:sp>
            <p:nvSpPr>
              <p:cNvPr id="20493" name="Text Box 13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= 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  + 2ab + b</a:t>
                </a:r>
              </a:p>
            </p:txBody>
          </p:sp>
          <p:sp>
            <p:nvSpPr>
              <p:cNvPr id="20494" name="Text Box 14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2                      2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sp>
        <p:nvSpPr>
          <p:cNvPr id="20495" name="Text Box 15" descr="PE03255_"/>
          <p:cNvSpPr txBox="1">
            <a:spLocks noChangeArrowheads="1"/>
          </p:cNvSpPr>
          <p:nvPr/>
        </p:nvSpPr>
        <p:spPr bwMode="auto">
          <a:xfrm>
            <a:off x="179388" y="11969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grpSp>
        <p:nvGrpSpPr>
          <p:cNvPr id="20496" name="Group 16"/>
          <p:cNvGrpSpPr/>
          <p:nvPr/>
        </p:nvGrpSpPr>
        <p:grpSpPr bwMode="auto">
          <a:xfrm>
            <a:off x="3635375" y="1989138"/>
            <a:ext cx="3810000" cy="914400"/>
            <a:chOff x="0" y="0"/>
            <a:chExt cx="1968" cy="576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[a +(-b)]   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                  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 sz="4000" b="1">
                  <a:latin typeface="Times New Roman" panose="02020603050405020304" pitchFamily="18" charset="0"/>
                </a:rPr>
                <a:t>   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4648200"/>
            <a:ext cx="6858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首平方，尾平方，首尾 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倍放中间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中间符号看左边，就是完全平方式。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请你仔细观察公式</a:t>
            </a:r>
            <a:r>
              <a:rPr lang="zh-CN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看看公式有怎样的结构特征</a:t>
            </a:r>
            <a:r>
              <a:rPr lang="zh-CN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  <p:grpSp>
        <p:nvGrpSpPr>
          <p:cNvPr id="21508" name="Group 4"/>
          <p:cNvGrpSpPr/>
          <p:nvPr/>
        </p:nvGrpSpPr>
        <p:grpSpPr bwMode="auto">
          <a:xfrm>
            <a:off x="762000" y="1676400"/>
            <a:ext cx="7315200" cy="854075"/>
            <a:chOff x="0" y="0"/>
            <a:chExt cx="4608" cy="538"/>
          </a:xfrm>
        </p:grpSpPr>
        <p:grpSp>
          <p:nvGrpSpPr>
            <p:cNvPr id="21509" name="Group 5"/>
            <p:cNvGrpSpPr/>
            <p:nvPr/>
          </p:nvGrpSpPr>
          <p:grpSpPr bwMode="auto">
            <a:xfrm>
              <a:off x="0" y="0"/>
              <a:ext cx="1440" cy="538"/>
              <a:chOff x="0" y="0"/>
              <a:chExt cx="1968" cy="538"/>
            </a:xfrm>
          </p:grpSpPr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 a +  b )</a:t>
                </a:r>
              </a:p>
            </p:txBody>
          </p:sp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2    </a:t>
                </a:r>
              </a:p>
            </p:txBody>
          </p:sp>
        </p:grpSp>
        <p:grpSp>
          <p:nvGrpSpPr>
            <p:cNvPr id="21512" name="Group 8"/>
            <p:cNvGrpSpPr/>
            <p:nvPr/>
          </p:nvGrpSpPr>
          <p:grpSpPr bwMode="auto">
            <a:xfrm>
              <a:off x="1296" y="0"/>
              <a:ext cx="3312" cy="500"/>
              <a:chOff x="0" y="0"/>
              <a:chExt cx="1968" cy="500"/>
            </a:xfrm>
          </p:grpSpPr>
          <p:sp>
            <p:nvSpPr>
              <p:cNvPr id="21513" name="Text Box 9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</a:t>
                </a:r>
              </a:p>
            </p:txBody>
          </p:sp>
        </p:grpSp>
      </p:grpSp>
      <p:grpSp>
        <p:nvGrpSpPr>
          <p:cNvPr id="21515" name="Group 11"/>
          <p:cNvGrpSpPr/>
          <p:nvPr/>
        </p:nvGrpSpPr>
        <p:grpSpPr bwMode="auto">
          <a:xfrm>
            <a:off x="762000" y="2743200"/>
            <a:ext cx="7315200" cy="914400"/>
            <a:chOff x="0" y="0"/>
            <a:chExt cx="4608" cy="576"/>
          </a:xfrm>
        </p:grpSpPr>
        <p:grpSp>
          <p:nvGrpSpPr>
            <p:cNvPr id="21516" name="Group 12"/>
            <p:cNvGrpSpPr/>
            <p:nvPr/>
          </p:nvGrpSpPr>
          <p:grpSpPr bwMode="auto">
            <a:xfrm>
              <a:off x="0" y="0"/>
              <a:ext cx="1440" cy="538"/>
              <a:chOff x="0" y="0"/>
              <a:chExt cx="1968" cy="538"/>
            </a:xfrm>
          </p:grpSpPr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 a  -  b )</a:t>
                </a:r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2    </a:t>
                </a:r>
              </a:p>
            </p:txBody>
          </p:sp>
        </p:grpSp>
        <p:grpSp>
          <p:nvGrpSpPr>
            <p:cNvPr id="21519" name="Group 15"/>
            <p:cNvGrpSpPr/>
            <p:nvPr/>
          </p:nvGrpSpPr>
          <p:grpSpPr bwMode="auto">
            <a:xfrm>
              <a:off x="1296" y="0"/>
              <a:ext cx="3312" cy="576"/>
              <a:chOff x="0" y="0"/>
              <a:chExt cx="1968" cy="576"/>
            </a:xfrm>
          </p:grpSpPr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1" name="Text Box 17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p:grpSp>
      </p:grpSp>
      <p:grpSp>
        <p:nvGrpSpPr>
          <p:cNvPr id="21522" name="Group 18"/>
          <p:cNvGrpSpPr/>
          <p:nvPr/>
        </p:nvGrpSpPr>
        <p:grpSpPr bwMode="auto">
          <a:xfrm>
            <a:off x="2819400" y="1676400"/>
            <a:ext cx="1600200" cy="914400"/>
            <a:chOff x="0" y="0"/>
            <a:chExt cx="1968" cy="576"/>
          </a:xfrm>
        </p:grpSpPr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= 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2    </a:t>
              </a:r>
            </a:p>
          </p:txBody>
        </p:sp>
      </p:grpSp>
      <p:grpSp>
        <p:nvGrpSpPr>
          <p:cNvPr id="21525" name="Group 21"/>
          <p:cNvGrpSpPr/>
          <p:nvPr/>
        </p:nvGrpSpPr>
        <p:grpSpPr bwMode="auto">
          <a:xfrm>
            <a:off x="3962400" y="1676400"/>
            <a:ext cx="1600200" cy="914400"/>
            <a:chOff x="0" y="0"/>
            <a:chExt cx="1968" cy="576"/>
          </a:xfrm>
        </p:grpSpPr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+ 2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ab </a:t>
              </a: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    </a:t>
              </a:r>
            </a:p>
          </p:txBody>
        </p:sp>
      </p:grpSp>
      <p:grpSp>
        <p:nvGrpSpPr>
          <p:cNvPr id="21528" name="Group 24"/>
          <p:cNvGrpSpPr/>
          <p:nvPr/>
        </p:nvGrpSpPr>
        <p:grpSpPr bwMode="auto">
          <a:xfrm>
            <a:off x="5410200" y="1676400"/>
            <a:ext cx="1600200" cy="914400"/>
            <a:chOff x="0" y="0"/>
            <a:chExt cx="1968" cy="576"/>
          </a:xfrm>
        </p:grpSpPr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+ 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2         </a:t>
              </a:r>
            </a:p>
          </p:txBody>
        </p:sp>
      </p:grpSp>
      <p:grpSp>
        <p:nvGrpSpPr>
          <p:cNvPr id="21531" name="Group 27"/>
          <p:cNvGrpSpPr/>
          <p:nvPr/>
        </p:nvGrpSpPr>
        <p:grpSpPr bwMode="auto">
          <a:xfrm>
            <a:off x="2819400" y="2743200"/>
            <a:ext cx="1600200" cy="914400"/>
            <a:chOff x="0" y="0"/>
            <a:chExt cx="1968" cy="576"/>
          </a:xfrm>
        </p:grpSpPr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= 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2    </a:t>
              </a:r>
            </a:p>
          </p:txBody>
        </p:sp>
      </p:grpSp>
      <p:grpSp>
        <p:nvGrpSpPr>
          <p:cNvPr id="21534" name="Group 30"/>
          <p:cNvGrpSpPr/>
          <p:nvPr/>
        </p:nvGrpSpPr>
        <p:grpSpPr bwMode="auto">
          <a:xfrm>
            <a:off x="3962400" y="2743200"/>
            <a:ext cx="1600200" cy="914400"/>
            <a:chOff x="0" y="0"/>
            <a:chExt cx="1968" cy="576"/>
          </a:xfrm>
        </p:grpSpPr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-  2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ab </a:t>
              </a:r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    </a:t>
              </a:r>
            </a:p>
          </p:txBody>
        </p:sp>
      </p:grpSp>
      <p:grpSp>
        <p:nvGrpSpPr>
          <p:cNvPr id="21537" name="Group 33"/>
          <p:cNvGrpSpPr/>
          <p:nvPr/>
        </p:nvGrpSpPr>
        <p:grpSpPr bwMode="auto">
          <a:xfrm>
            <a:off x="5410200" y="2743200"/>
            <a:ext cx="1600200" cy="914400"/>
            <a:chOff x="0" y="0"/>
            <a:chExt cx="1968" cy="576"/>
          </a:xfrm>
        </p:grpSpPr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+ </a:t>
              </a:r>
              <a:r>
                <a:rPr lang="zh-CN" altLang="zh-CN" sz="4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    2         </a:t>
              </a:r>
            </a:p>
          </p:txBody>
        </p:sp>
      </p:grpSp>
      <p:grpSp>
        <p:nvGrpSpPr>
          <p:cNvPr id="21540" name="Group 36"/>
          <p:cNvGrpSpPr/>
          <p:nvPr/>
        </p:nvGrpSpPr>
        <p:grpSpPr bwMode="auto">
          <a:xfrm>
            <a:off x="2971800" y="1676400"/>
            <a:ext cx="1600200" cy="914400"/>
            <a:chOff x="0" y="0"/>
            <a:chExt cx="1968" cy="576"/>
          </a:xfrm>
        </p:grpSpPr>
        <p:sp>
          <p:nvSpPr>
            <p:cNvPr id="21541" name="Text Box 37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2    </a:t>
              </a:r>
            </a:p>
          </p:txBody>
        </p:sp>
      </p:grpSp>
      <p:grpSp>
        <p:nvGrpSpPr>
          <p:cNvPr id="21543" name="Group 39"/>
          <p:cNvGrpSpPr/>
          <p:nvPr/>
        </p:nvGrpSpPr>
        <p:grpSpPr bwMode="auto">
          <a:xfrm>
            <a:off x="2819400" y="2743200"/>
            <a:ext cx="1600200" cy="914400"/>
            <a:chOff x="0" y="0"/>
            <a:chExt cx="1968" cy="576"/>
          </a:xfrm>
        </p:grpSpPr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1545" name="Text Box 41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2    </a:t>
              </a:r>
            </a:p>
          </p:txBody>
        </p:sp>
      </p:grpSp>
      <p:grpSp>
        <p:nvGrpSpPr>
          <p:cNvPr id="21546" name="Group 42"/>
          <p:cNvGrpSpPr/>
          <p:nvPr/>
        </p:nvGrpSpPr>
        <p:grpSpPr bwMode="auto">
          <a:xfrm>
            <a:off x="5410200" y="1676400"/>
            <a:ext cx="1600200" cy="1981200"/>
            <a:chOff x="0" y="0"/>
            <a:chExt cx="1008" cy="1248"/>
          </a:xfrm>
        </p:grpSpPr>
        <p:grpSp>
          <p:nvGrpSpPr>
            <p:cNvPr id="21547" name="Group 43"/>
            <p:cNvGrpSpPr/>
            <p:nvPr/>
          </p:nvGrpSpPr>
          <p:grpSpPr bwMode="auto">
            <a:xfrm>
              <a:off x="0" y="0"/>
              <a:ext cx="1008" cy="576"/>
              <a:chOff x="0" y="0"/>
              <a:chExt cx="1968" cy="576"/>
            </a:xfrm>
          </p:grpSpPr>
          <p:sp>
            <p:nvSpPr>
              <p:cNvPr id="21548" name="Text Box 44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+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21549" name="Text Box 45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2         </a:t>
                </a:r>
              </a:p>
            </p:txBody>
          </p:sp>
        </p:grpSp>
        <p:grpSp>
          <p:nvGrpSpPr>
            <p:cNvPr id="21550" name="Group 46"/>
            <p:cNvGrpSpPr/>
            <p:nvPr/>
          </p:nvGrpSpPr>
          <p:grpSpPr bwMode="auto">
            <a:xfrm>
              <a:off x="0" y="672"/>
              <a:ext cx="1008" cy="576"/>
              <a:chOff x="0" y="0"/>
              <a:chExt cx="1968" cy="576"/>
            </a:xfrm>
          </p:grpSpPr>
          <p:sp>
            <p:nvSpPr>
              <p:cNvPr id="21551" name="Text Box 47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+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21552" name="Text Box 48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2         </a:t>
                </a:r>
              </a:p>
            </p:txBody>
          </p:sp>
        </p:grpSp>
      </p:grpSp>
      <p:grpSp>
        <p:nvGrpSpPr>
          <p:cNvPr id="21553" name="Group 49"/>
          <p:cNvGrpSpPr/>
          <p:nvPr/>
        </p:nvGrpSpPr>
        <p:grpSpPr bwMode="auto">
          <a:xfrm>
            <a:off x="3962400" y="1676400"/>
            <a:ext cx="1600200" cy="1981200"/>
            <a:chOff x="0" y="0"/>
            <a:chExt cx="1008" cy="1248"/>
          </a:xfrm>
        </p:grpSpPr>
        <p:grpSp>
          <p:nvGrpSpPr>
            <p:cNvPr id="21554" name="Group 50"/>
            <p:cNvGrpSpPr/>
            <p:nvPr/>
          </p:nvGrpSpPr>
          <p:grpSpPr bwMode="auto">
            <a:xfrm>
              <a:off x="0" y="0"/>
              <a:ext cx="1008" cy="576"/>
              <a:chOff x="0" y="0"/>
              <a:chExt cx="1968" cy="576"/>
            </a:xfrm>
          </p:grpSpPr>
          <p:sp>
            <p:nvSpPr>
              <p:cNvPr id="21555" name="Text Box 51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2</a:t>
                </a:r>
                <a:r>
                  <a:rPr lang="zh-CN" altLang="zh-CN" sz="44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ab </a:t>
                </a:r>
              </a:p>
            </p:txBody>
          </p:sp>
          <p:sp>
            <p:nvSpPr>
              <p:cNvPr id="21556" name="Text Box 52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     </a:t>
                </a:r>
              </a:p>
            </p:txBody>
          </p:sp>
        </p:grpSp>
        <p:grpSp>
          <p:nvGrpSpPr>
            <p:cNvPr id="21557" name="Group 53"/>
            <p:cNvGrpSpPr/>
            <p:nvPr/>
          </p:nvGrpSpPr>
          <p:grpSpPr bwMode="auto">
            <a:xfrm>
              <a:off x="0" y="672"/>
              <a:ext cx="1008" cy="576"/>
              <a:chOff x="0" y="0"/>
              <a:chExt cx="1968" cy="576"/>
            </a:xfrm>
          </p:grpSpPr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2</a:t>
                </a:r>
                <a:r>
                  <a:rPr lang="zh-CN" altLang="zh-CN" sz="44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ab </a:t>
                </a:r>
              </a:p>
            </p:txBody>
          </p:sp>
          <p:sp>
            <p:nvSpPr>
              <p:cNvPr id="21559" name="Text Box 55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     </a:t>
                </a:r>
              </a:p>
            </p:txBody>
          </p:sp>
        </p:grpSp>
      </p:grpSp>
      <p:grpSp>
        <p:nvGrpSpPr>
          <p:cNvPr id="21560" name="Group 56"/>
          <p:cNvGrpSpPr/>
          <p:nvPr/>
        </p:nvGrpSpPr>
        <p:grpSpPr bwMode="auto">
          <a:xfrm>
            <a:off x="1295400" y="1752600"/>
            <a:ext cx="3384550" cy="900113"/>
            <a:chOff x="0" y="0"/>
            <a:chExt cx="2132" cy="567"/>
          </a:xfrm>
        </p:grpSpPr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○</a:t>
              </a:r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1632" y="48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○</a:t>
              </a:r>
            </a:p>
          </p:txBody>
        </p:sp>
      </p:grpSp>
      <p:grpSp>
        <p:nvGrpSpPr>
          <p:cNvPr id="21563" name="Group 59"/>
          <p:cNvGrpSpPr/>
          <p:nvPr/>
        </p:nvGrpSpPr>
        <p:grpSpPr bwMode="auto">
          <a:xfrm>
            <a:off x="1295400" y="2819400"/>
            <a:ext cx="3384550" cy="900113"/>
            <a:chOff x="0" y="0"/>
            <a:chExt cx="2132" cy="567"/>
          </a:xfrm>
        </p:grpSpPr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0" y="0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○</a:t>
              </a:r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1632" y="48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○</a:t>
              </a:r>
            </a:p>
          </p:txBody>
        </p:sp>
      </p:grpSp>
      <p:grpSp>
        <p:nvGrpSpPr>
          <p:cNvPr id="21566" name="Group 62"/>
          <p:cNvGrpSpPr/>
          <p:nvPr/>
        </p:nvGrpSpPr>
        <p:grpSpPr bwMode="auto">
          <a:xfrm>
            <a:off x="457200" y="152400"/>
            <a:ext cx="1447800" cy="838200"/>
            <a:chOff x="0" y="0"/>
            <a:chExt cx="912" cy="528"/>
          </a:xfrm>
        </p:grpSpPr>
        <p:pic>
          <p:nvPicPr>
            <p:cNvPr id="21567" name="Picture 63" descr="0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8" name="WordArt 64"/>
            <p:cNvSpPr>
              <a:spLocks noChangeArrowheads="1" noChangeShapeType="1"/>
            </p:cNvSpPr>
            <p:nvPr/>
          </p:nvSpPr>
          <p:spPr bwMode="auto">
            <a:xfrm>
              <a:off x="48" y="96"/>
              <a:ext cx="720" cy="43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zh-CN" altLang="en-US" sz="3600">
                  <a:ln w="9525" cmpd="sng">
                    <a:solidFill>
                      <a:schemeClr val="accent2"/>
                    </a:solidFill>
                    <a:round/>
                  </a:ln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探索</a:t>
              </a:r>
              <a:r>
                <a:rPr lang="en-US" altLang="zh-CN" sz="3600">
                  <a:ln w="9525" cmpd="sng">
                    <a:solidFill>
                      <a:schemeClr val="accent2"/>
                    </a:solidFill>
                    <a:round/>
                  </a:ln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3600">
                <a:ln w="9525" cmpd="sng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990600" y="38862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表示：数、单项式、多项式</a:t>
            </a:r>
          </a:p>
        </p:txBody>
      </p:sp>
      <p:sp>
        <p:nvSpPr>
          <p:cNvPr id="21570" name="Text Box 66" descr="PE03255_"/>
          <p:cNvSpPr txBox="1">
            <a:spLocks noChangeArrowheads="1"/>
          </p:cNvSpPr>
          <p:nvPr/>
        </p:nvSpPr>
        <p:spPr bwMode="auto">
          <a:xfrm>
            <a:off x="2987675" y="198913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571" name="Text Box 67" descr="PE03255_"/>
          <p:cNvSpPr txBox="1">
            <a:spLocks noChangeArrowheads="1"/>
          </p:cNvSpPr>
          <p:nvPr/>
        </p:nvSpPr>
        <p:spPr bwMode="auto">
          <a:xfrm>
            <a:off x="2916238" y="306863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572" name="Text Box 68" descr="PE03255_"/>
          <p:cNvSpPr txBox="1">
            <a:spLocks noChangeArrowheads="1"/>
          </p:cNvSpPr>
          <p:nvPr/>
        </p:nvSpPr>
        <p:spPr bwMode="auto">
          <a:xfrm>
            <a:off x="4067175" y="198913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21573" name="Text Box 69" descr="PE03255_"/>
          <p:cNvSpPr txBox="1">
            <a:spLocks noChangeArrowheads="1"/>
          </p:cNvSpPr>
          <p:nvPr/>
        </p:nvSpPr>
        <p:spPr bwMode="auto">
          <a:xfrm>
            <a:off x="4140200" y="2997200"/>
            <a:ext cx="668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600">
                <a:solidFill>
                  <a:srgbClr val="FF66FF"/>
                </a:solidFill>
              </a:rPr>
              <a:t>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/>
          </p:cNvSpPr>
          <p:nvPr/>
        </p:nvSpPr>
        <p:spPr bwMode="auto">
          <a:xfrm>
            <a:off x="2987675" y="333375"/>
            <a:ext cx="1368425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21556"/>
              </a:avLst>
            </a:prstTxWarp>
          </a:bodyPr>
          <a:lstStyle/>
          <a:p>
            <a:pPr algn="ctr"/>
            <a:r>
              <a:rPr lang="zh-CN" altLang="en-US" sz="36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华文行楷" panose="02010800040101010101" charset="-122"/>
                <a:ea typeface="华文行楷" panose="02010800040101010101" charset="-122"/>
              </a:rPr>
              <a:t>小结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29400" y="4495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2532" name="Rectangle 4" descr="PE03255_"/>
          <p:cNvSpPr>
            <a:spLocks noChangeArrowheads="1"/>
          </p:cNvSpPr>
          <p:nvPr/>
        </p:nvSpPr>
        <p:spPr bwMode="auto">
          <a:xfrm>
            <a:off x="0" y="430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33" name="AutoShape 5" descr="PE03255_"/>
          <p:cNvSpPr/>
          <p:nvPr/>
        </p:nvSpPr>
        <p:spPr bwMode="auto">
          <a:xfrm>
            <a:off x="2843213" y="2205038"/>
            <a:ext cx="73025" cy="1422400"/>
          </a:xfrm>
          <a:prstGeom prst="leftBrace">
            <a:avLst>
              <a:gd name="adj1" fmla="val 162319"/>
              <a:gd name="adj2" fmla="val 46153"/>
            </a:avLst>
          </a:prstGeom>
          <a:noFill/>
          <a:ln w="38100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534" name="Group 6"/>
          <p:cNvGrpSpPr/>
          <p:nvPr/>
        </p:nvGrpSpPr>
        <p:grpSpPr bwMode="auto">
          <a:xfrm>
            <a:off x="0" y="908050"/>
            <a:ext cx="9523413" cy="5303838"/>
            <a:chOff x="0" y="0"/>
            <a:chExt cx="5999" cy="3341"/>
          </a:xfrm>
        </p:grpSpPr>
        <p:grpSp>
          <p:nvGrpSpPr>
            <p:cNvPr id="22535" name="Group 7"/>
            <p:cNvGrpSpPr/>
            <p:nvPr/>
          </p:nvGrpSpPr>
          <p:grpSpPr bwMode="auto">
            <a:xfrm>
              <a:off x="0" y="0"/>
              <a:ext cx="4716" cy="478"/>
              <a:chOff x="0" y="0"/>
              <a:chExt cx="4716" cy="478"/>
            </a:xfrm>
          </p:grpSpPr>
          <p:pic>
            <p:nvPicPr>
              <p:cNvPr id="22536" name="Picture 8" descr="GIF-20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42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7" name="Text Box 9"/>
              <p:cNvSpPr txBox="1">
                <a:spLocks noChangeArrowheads="1"/>
              </p:cNvSpPr>
              <p:nvPr/>
            </p:nvSpPr>
            <p:spPr bwMode="auto">
              <a:xfrm>
                <a:off x="540" y="67"/>
                <a:ext cx="41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注意完全平方公式和平方差公式不同：</a:t>
                </a:r>
              </a:p>
            </p:txBody>
          </p:sp>
        </p:grpSp>
        <p:grpSp>
          <p:nvGrpSpPr>
            <p:cNvPr id="22538" name="Group 10"/>
            <p:cNvGrpSpPr/>
            <p:nvPr/>
          </p:nvGrpSpPr>
          <p:grpSpPr bwMode="auto">
            <a:xfrm>
              <a:off x="431" y="499"/>
              <a:ext cx="1572" cy="335"/>
              <a:chOff x="0" y="0"/>
              <a:chExt cx="1572" cy="335"/>
            </a:xfrm>
          </p:grpSpPr>
          <p:pic>
            <p:nvPicPr>
              <p:cNvPr id="22539" name="Picture 11" descr="67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8"/>
                <a:ext cx="35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0" name="Rectangle 12" descr="PE03255_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12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形式不同</a:t>
                </a:r>
                <a:r>
                  <a:rPr lang="zh-CN" altLang="en-US" sz="2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．</a:t>
                </a:r>
                <a:endPara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22541" name="Group 13"/>
            <p:cNvGrpSpPr/>
            <p:nvPr/>
          </p:nvGrpSpPr>
          <p:grpSpPr bwMode="auto">
            <a:xfrm>
              <a:off x="431" y="998"/>
              <a:ext cx="1572" cy="335"/>
              <a:chOff x="0" y="0"/>
              <a:chExt cx="1572" cy="335"/>
            </a:xfrm>
          </p:grpSpPr>
          <p:pic>
            <p:nvPicPr>
              <p:cNvPr id="22542" name="Picture 14" descr="67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48"/>
                <a:ext cx="383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3" name="Rectangle 15" descr="PE03255_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12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结果不同：</a:t>
                </a:r>
                <a:endPara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927" y="680"/>
              <a:ext cx="32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完全平方公式的结果 是三项，</a:t>
              </a:r>
            </a:p>
            <a:p>
              <a:pPr eaLnBrk="0" hangingPunct="0"/>
              <a:r>
                <a:rPr lang="zh-CN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   即 </a:t>
              </a:r>
              <a:r>
                <a:rPr lang="zh-CN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(a </a:t>
              </a:r>
              <a:r>
                <a:rPr lang="en-US" sz="2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</a:t>
              </a:r>
              <a:r>
                <a:rPr lang="zh-CN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b)</a:t>
              </a:r>
              <a:r>
                <a:rPr lang="zh-CN" altLang="en-US" sz="24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r>
                <a:rPr lang="zh-CN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＝a</a:t>
              </a:r>
              <a:r>
                <a:rPr lang="zh-CN" altLang="en-US" sz="24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 </a:t>
              </a:r>
              <a:r>
                <a:rPr lang="en-US" sz="2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</a:t>
              </a:r>
              <a:r>
                <a:rPr lang="zh-CN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2ab+b</a:t>
              </a:r>
              <a:r>
                <a:rPr lang="zh-CN" altLang="en-US" sz="24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;</a:t>
              </a:r>
              <a:endParaRPr lang="zh-CN" altLang="en-US" sz="2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927" y="1270"/>
              <a:ext cx="32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平方差公式的结果 是两项，</a:t>
              </a:r>
            </a:p>
            <a:p>
              <a:pPr eaLnBrk="0" hangingPunct="0"/>
              <a:r>
                <a:rPr lang="zh-CN" sz="2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    </a:t>
              </a:r>
              <a:r>
                <a:rPr 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即 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(a</a:t>
              </a:r>
              <a:r>
                <a:rPr lang="zh-CN" altLang="zh-CN" sz="2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anose="020B0602030504020204" pitchFamily="34" charset="0"/>
                  <a:ea typeface="华文中宋" panose="02010600040101010101" pitchFamily="2" charset="-122"/>
                </a:rPr>
                <a:t>+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b)(a</a:t>
              </a:r>
              <a:r>
                <a:rPr lang="zh-CN" altLang="zh-CN" sz="2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−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b)</a:t>
              </a:r>
              <a:r>
                <a:rPr 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＝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a</a:t>
              </a:r>
              <a:r>
                <a:rPr lang="zh-CN" altLang="zh-CN" sz="24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−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b</a:t>
              </a:r>
              <a:r>
                <a:rPr lang="zh-CN" altLang="zh-CN" sz="24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r>
                <a:rPr lang="zh-CN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.</a:t>
              </a:r>
              <a:endParaRPr lang="zh-CN" altLang="zh-CN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pic>
          <p:nvPicPr>
            <p:cNvPr id="22546" name="Picture 18" descr="GIF-2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585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Rectangle 19" descr="PE03255_"/>
            <p:cNvSpPr>
              <a:spLocks noChangeArrowheads="1"/>
            </p:cNvSpPr>
            <p:nvPr/>
          </p:nvSpPr>
          <p:spPr bwMode="auto">
            <a:xfrm>
              <a:off x="431" y="2585"/>
              <a:ext cx="556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有时需要进行变形，使变形后的式子符合应用完全方</a:t>
              </a:r>
            </a:p>
            <a:p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公式的条件，即为</a:t>
              </a:r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华文中宋" panose="02010600040101010101" pitchFamily="2" charset="-122"/>
                </a:rPr>
                <a:t>“</a:t>
              </a:r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两数和</a:t>
              </a:r>
              <a:r>
                <a:rPr lang="zh-CN" alt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(</a:t>
              </a:r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或差</a:t>
              </a:r>
              <a:r>
                <a:rPr lang="zh-CN" alt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)</a:t>
              </a:r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的平方</a:t>
              </a:r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华文中宋" panose="02010600040101010101" pitchFamily="2" charset="-122"/>
                </a:rPr>
                <a:t>”</a:t>
              </a:r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，然后应用</a:t>
              </a:r>
            </a:p>
            <a:p>
              <a:r>
                <a:rPr 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公式计算</a:t>
              </a:r>
              <a:r>
                <a:rPr lang="zh-CN" alt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  <a:r>
                <a:rPr lang="zh-CN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endParaRPr lang="zh-CN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2548" name="Group 20"/>
            <p:cNvGrpSpPr/>
            <p:nvPr/>
          </p:nvGrpSpPr>
          <p:grpSpPr bwMode="auto">
            <a:xfrm>
              <a:off x="0" y="1678"/>
              <a:ext cx="5760" cy="816"/>
              <a:chOff x="0" y="0"/>
              <a:chExt cx="5760" cy="816"/>
            </a:xfrm>
          </p:grpSpPr>
          <p:pic>
            <p:nvPicPr>
              <p:cNvPr id="22549" name="Picture 21" descr="GIF-20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0"/>
                <a:ext cx="4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0" name="Rectangle 22" descr="PE03255_"/>
              <p:cNvSpPr>
                <a:spLocks noChangeArrowheads="1"/>
              </p:cNvSpPr>
              <p:nvPr/>
            </p:nvSpPr>
            <p:spPr bwMode="auto">
              <a:xfrm>
                <a:off x="480" y="68"/>
                <a:ext cx="5280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在解题过程中要准确确定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a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和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b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、对照公式原形的两边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, 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做到不丢项、不弄错符号、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</a:t>
                </a:r>
                <a:r>
                  <a:rPr lang="zh-CN" altLang="zh-CN" sz="2400" b="1" i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ab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时不少乘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；第一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(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二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)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数是</a:t>
                </a:r>
                <a:r>
                  <a:rPr lang="zh-CN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乘积被平方时要注意添括号</a:t>
                </a:r>
                <a:r>
                  <a:rPr lang="zh-CN" alt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, </a:t>
                </a:r>
                <a:r>
                  <a:rPr lang="zh-CN" sz="2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是运用完全平方公式进行多项式乘法的关键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zh-CN" sz="2800" b="1">
                <a:solidFill>
                  <a:srgbClr val="000000"/>
                </a:solidFill>
              </a:rPr>
              <a:t>纠    错   练   习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/>
        </p:nvSpPr>
        <p:spPr bwMode="auto">
          <a:xfrm>
            <a:off x="381000" y="1143000"/>
            <a:ext cx="723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      </a:t>
            </a:r>
            <a:r>
              <a:rPr 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指出下列各式中的错误，并加以改正：</a:t>
            </a:r>
          </a:p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(1)</a:t>
            </a:r>
            <a:r>
              <a: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−1)</a:t>
            </a:r>
            <a:r>
              <a:rPr lang="zh-CN" altLang="zh-CN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＝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−2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+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1;</a:t>
            </a:r>
          </a:p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(2)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(2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+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1)</a:t>
            </a:r>
            <a:r>
              <a:rPr lang="zh-CN" altLang="zh-CN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＝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 </a:t>
            </a:r>
            <a:r>
              <a:rPr lang="zh-CN" altLang="zh-CN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+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；</a:t>
            </a:r>
          </a:p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(3) 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1)</a:t>
            </a:r>
            <a:r>
              <a:rPr lang="zh-CN" altLang="zh-CN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＝</a:t>
            </a: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1.</a:t>
            </a:r>
          </a:p>
        </p:txBody>
      </p:sp>
      <p:sp>
        <p:nvSpPr>
          <p:cNvPr id="23556" name="Text Box 4" descr="PE03255_"/>
          <p:cNvSpPr txBox="1">
            <a:spLocks noChangeArrowheads="1"/>
          </p:cNvSpPr>
          <p:nvPr/>
        </p:nvSpPr>
        <p:spPr bwMode="auto">
          <a:xfrm>
            <a:off x="228600" y="29098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解</a:t>
            </a:r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: </a:t>
            </a:r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(1)</a:t>
            </a:r>
            <a:endParaRPr lang="zh-CN" altLang="zh-CN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557" name="Rectangle 5" descr="PE03255_"/>
          <p:cNvSpPr>
            <a:spLocks noChangeArrowheads="1"/>
          </p:cNvSpPr>
          <p:nvPr/>
        </p:nvSpPr>
        <p:spPr bwMode="auto">
          <a:xfrm>
            <a:off x="1371600" y="2895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第一数</a:t>
            </a:r>
            <a:r>
              <a:rPr 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被</a:t>
            </a:r>
            <a:r>
              <a:rPr lang="zh-CN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平方</a:t>
            </a:r>
            <a:r>
              <a:rPr 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时</a:t>
            </a:r>
            <a:r>
              <a:rPr lang="zh-CN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, </a:t>
            </a:r>
            <a:r>
              <a:rPr 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未添括号</a:t>
            </a:r>
            <a:r>
              <a:rPr lang="zh-CN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23558" name="Rectangle 6" descr="PE03255_"/>
          <p:cNvSpPr>
            <a:spLocks noChangeArrowheads="1"/>
          </p:cNvSpPr>
          <p:nvPr/>
        </p:nvSpPr>
        <p:spPr bwMode="auto">
          <a:xfrm>
            <a:off x="1371600" y="3352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第一数与第二数乘积的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2</a:t>
            </a:r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倍 </a:t>
            </a:r>
            <a:r>
              <a:rPr 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少乘了一个</a:t>
            </a:r>
            <a:r>
              <a:rPr lang="zh-CN" alt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2</a:t>
            </a:r>
            <a:r>
              <a:rPr lang="zh-CN" altLang="zh-CN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 ;</a:t>
            </a:r>
          </a:p>
        </p:txBody>
      </p:sp>
      <p:sp>
        <p:nvSpPr>
          <p:cNvPr id="23559" name="Rectangle 7" descr="PE03255_"/>
          <p:cNvSpPr>
            <a:spLocks noChangeArrowheads="1"/>
          </p:cNvSpPr>
          <p:nvPr/>
        </p:nvSpPr>
        <p:spPr bwMode="auto">
          <a:xfrm>
            <a:off x="1371600" y="3733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应改为: 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</a:t>
            </a:r>
            <a:r>
              <a:rPr lang="zh-CN" altLang="en-U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−1)</a:t>
            </a:r>
            <a:r>
              <a:rPr lang="zh-CN" altLang="en-US" sz="24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＝ 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en-US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−2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1+1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;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3560" name="Rectangle 8" descr="PE03255_"/>
          <p:cNvSpPr>
            <a:spLocks noChangeArrowheads="1"/>
          </p:cNvSpPr>
          <p:nvPr/>
        </p:nvSpPr>
        <p:spPr bwMode="auto">
          <a:xfrm>
            <a:off x="762000" y="4267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(2)</a:t>
            </a:r>
            <a:r>
              <a:rPr lang="zh-CN" altLang="zh-CN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 </a:t>
            </a:r>
            <a:r>
              <a:rPr lang="zh-CN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少了</a:t>
            </a:r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第一数与第二数乘积的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2</a:t>
            </a:r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倍 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(</a:t>
            </a:r>
            <a:r>
              <a:rPr 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丢了一项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)</a:t>
            </a:r>
            <a:r>
              <a:rPr lang="zh-CN" altLang="zh-CN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23561" name="Rectangle 9" descr="PE03255_"/>
          <p:cNvSpPr>
            <a:spLocks noChangeArrowheads="1"/>
          </p:cNvSpPr>
          <p:nvPr/>
        </p:nvSpPr>
        <p:spPr bwMode="auto">
          <a:xfrm>
            <a:off x="1219200" y="4648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应改为: 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</a:t>
            </a:r>
            <a:r>
              <a:rPr lang="zh-CN" altLang="en-U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+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1)</a:t>
            </a:r>
            <a:r>
              <a:rPr lang="zh-CN" altLang="en-US" sz="24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＝ 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en-US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+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+1;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3562" name="Rectangle 10" descr="PE03255_"/>
          <p:cNvSpPr>
            <a:spLocks noChangeArrowheads="1"/>
          </p:cNvSpPr>
          <p:nvPr/>
        </p:nvSpPr>
        <p:spPr bwMode="auto">
          <a:xfrm>
            <a:off x="762000" y="5181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(3) </a:t>
            </a:r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第一数平方</a:t>
            </a:r>
            <a:r>
              <a:rPr 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未添括号</a:t>
            </a:r>
            <a:r>
              <a:rPr lang="zh-CN" alt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, </a:t>
            </a:r>
          </a:p>
        </p:txBody>
      </p:sp>
      <p:sp>
        <p:nvSpPr>
          <p:cNvPr id="23563" name="Rectangle 11" descr="PE03255_"/>
          <p:cNvSpPr>
            <a:spLocks noChangeArrowheads="1"/>
          </p:cNvSpPr>
          <p:nvPr/>
        </p:nvSpPr>
        <p:spPr bwMode="auto">
          <a:xfrm>
            <a:off x="1219200" y="5562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第一数与第二数乘积的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倍 </a:t>
            </a:r>
            <a:r>
              <a:rPr 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错了符号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</p:txBody>
      </p:sp>
      <p:sp>
        <p:nvSpPr>
          <p:cNvPr id="23564" name="Rectangle 12" descr="PE03255_"/>
          <p:cNvSpPr>
            <a:spLocks noChangeArrowheads="1"/>
          </p:cNvSpPr>
          <p:nvPr/>
        </p:nvSpPr>
        <p:spPr bwMode="auto">
          <a:xfrm>
            <a:off x="1219200" y="5943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第二数的平方 这一项</a:t>
            </a:r>
            <a:r>
              <a:rPr 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错了符号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</p:txBody>
      </p:sp>
      <p:sp>
        <p:nvSpPr>
          <p:cNvPr id="23565" name="Rectangle 13" descr="PE03255_"/>
          <p:cNvSpPr>
            <a:spLocks noChangeArrowheads="1"/>
          </p:cNvSpPr>
          <p:nvPr/>
        </p:nvSpPr>
        <p:spPr bwMode="auto">
          <a:xfrm>
            <a:off x="1219200" y="6324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应改为: 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en-U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−1)</a:t>
            </a:r>
            <a:r>
              <a:rPr lang="zh-CN" altLang="en-US" sz="24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＝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en-US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−2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 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•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anose="05050102010205020202" pitchFamily="18" charset="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+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r>
              <a:rPr lang="zh-CN" altLang="en-US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;</a:t>
            </a: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3566" name="Oval 14"/>
          <p:cNvSpPr>
            <a:spLocks noChangeAspect="1" noChangeArrowheads="1"/>
          </p:cNvSpPr>
          <p:nvPr/>
        </p:nvSpPr>
        <p:spPr bwMode="auto">
          <a:xfrm>
            <a:off x="0" y="914400"/>
            <a:ext cx="261938" cy="2619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23567" name="Oval 15"/>
          <p:cNvSpPr>
            <a:spLocks noChangeAspect="1" noChangeArrowheads="1"/>
          </p:cNvSpPr>
          <p:nvPr/>
        </p:nvSpPr>
        <p:spPr bwMode="auto">
          <a:xfrm>
            <a:off x="8882063" y="914400"/>
            <a:ext cx="261937" cy="2619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>
              <a:latin typeface="Times New Roman" panose="02020603050405020304" pitchFamily="18" charset="0"/>
            </a:endParaRPr>
          </a:p>
        </p:txBody>
      </p:sp>
      <p:grpSp>
        <p:nvGrpSpPr>
          <p:cNvPr id="23568" name="Group 16"/>
          <p:cNvGrpSpPr/>
          <p:nvPr/>
        </p:nvGrpSpPr>
        <p:grpSpPr bwMode="auto">
          <a:xfrm>
            <a:off x="0" y="914400"/>
            <a:ext cx="8839200" cy="5692775"/>
            <a:chOff x="0" y="0"/>
            <a:chExt cx="5568" cy="3586"/>
          </a:xfrm>
        </p:grpSpPr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44" cy="3586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CC9900"/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23570" name="AutoShape 18"/>
            <p:cNvSpPr>
              <a:spLocks noChangeArrowheads="1"/>
            </p:cNvSpPr>
            <p:nvPr/>
          </p:nvSpPr>
          <p:spPr bwMode="auto">
            <a:xfrm flipH="1">
              <a:off x="41" y="0"/>
              <a:ext cx="5527" cy="145"/>
            </a:xfrm>
            <a:prstGeom prst="homePlate">
              <a:avLst>
                <a:gd name="adj" fmla="val 66352"/>
              </a:avLst>
            </a:prstGeom>
            <a:gradFill rotWithShape="0">
              <a:gsLst>
                <a:gs pos="0">
                  <a:srgbClr val="996600"/>
                </a:gs>
                <a:gs pos="100000">
                  <a:srgbClr val="CC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71" name="Oval 19"/>
          <p:cNvSpPr>
            <a:spLocks noChangeAspect="1" noChangeArrowheads="1"/>
          </p:cNvSpPr>
          <p:nvPr/>
        </p:nvSpPr>
        <p:spPr bwMode="auto">
          <a:xfrm>
            <a:off x="0" y="6596063"/>
            <a:ext cx="261938" cy="2619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build="p" autoUpdateAnimBg="0"/>
      <p:bldP spid="23558" grpId="0" build="p" autoUpdateAnimBg="0"/>
      <p:bldP spid="23559" grpId="0" build="p" autoUpdateAnimBg="0"/>
      <p:bldP spid="23560" grpId="0" build="p" autoUpdateAnimBg="0"/>
      <p:bldP spid="23561" grpId="0" build="p" autoUpdateAnimBg="0"/>
      <p:bldP spid="23562" grpId="0" build="p" autoUpdateAnimBg="0"/>
      <p:bldP spid="23563" grpId="0" build="p" autoUpdateAnimBg="0"/>
      <p:bldP spid="23564" grpId="0" build="p" autoUpdateAnimBg="0"/>
      <p:bldP spid="23565" grpId="0" build="p" autoUpdateAnimBg="0"/>
      <p:bldP spid="23566" grpId="0" animBg="1" autoUpdateAnimBg="0"/>
      <p:bldP spid="23567" grpId="0" animBg="1" autoUpdateAnimBg="0"/>
      <p:bldP spid="2357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runk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8488" y="0"/>
            <a:ext cx="9255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确定09">
            <a:hlinkClick r:id="rId4" action="ppaction://hlinksldjump" highlightClick="1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617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/>
        </p:nvSpPr>
        <p:spPr bwMode="auto">
          <a:xfrm>
            <a:off x="0" y="765175"/>
            <a:ext cx="883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zh-CN" sz="28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下列等式是否成立</a:t>
            </a:r>
            <a:r>
              <a:rPr lang="zh-CN" altLang="zh-CN" sz="28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zh-CN" sz="28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说明理由</a:t>
            </a:r>
            <a:r>
              <a:rPr 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．</a:t>
            </a:r>
          </a:p>
          <a:p>
            <a:pPr eaLnBrk="0" hangingPunct="0"/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(1) (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altLang="zh-CN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=(1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  <a:r>
              <a:rPr lang="zh-CN" altLang="zh-CN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               </a:t>
            </a:r>
          </a:p>
          <a:p>
            <a:pPr eaLnBrk="0" hangingPunct="0"/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(2) (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altLang="zh-CN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altLang="zh-CN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</a:p>
          <a:p>
            <a:pPr eaLnBrk="0" hangingPunct="0"/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(3) 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1)(1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altLang="zh-CN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</a:p>
          <a:p>
            <a:pPr eaLnBrk="0" hangingPunct="0"/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(4)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(4a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  <a:r>
              <a:rPr 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1)(4a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1).</a:t>
            </a:r>
          </a:p>
        </p:txBody>
      </p:sp>
      <p:sp>
        <p:nvSpPr>
          <p:cNvPr id="24582" name="Rectangle 6" descr="PE03255_"/>
          <p:cNvSpPr>
            <a:spLocks noChangeArrowheads="1"/>
          </p:cNvSpPr>
          <p:nvPr/>
        </p:nvSpPr>
        <p:spPr bwMode="auto">
          <a:xfrm>
            <a:off x="914400" y="316865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(1)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由加法交换律 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</a:t>
            </a:r>
            <a:r>
              <a: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zh-CN" altLang="zh-CN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0" y="1120775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成立</a:t>
            </a:r>
          </a:p>
        </p:txBody>
      </p:sp>
      <p:sp>
        <p:nvSpPr>
          <p:cNvPr id="24584" name="Rectangle 8" descr="PE03255_"/>
          <p:cNvSpPr>
            <a:spLocks noChangeArrowheads="1"/>
          </p:cNvSpPr>
          <p:nvPr/>
        </p:nvSpPr>
        <p:spPr bwMode="auto">
          <a:xfrm>
            <a:off x="-60325" y="3138488"/>
            <a:ext cx="107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理由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585" name="Rectangle 9" descr="PE03255_"/>
          <p:cNvSpPr>
            <a:spLocks noChangeArrowheads="1"/>
          </p:cNvSpPr>
          <p:nvPr/>
        </p:nvSpPr>
        <p:spPr bwMode="auto">
          <a:xfrm>
            <a:off x="914400" y="36576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(2)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∵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</a:t>
            </a:r>
            <a:r>
              <a:rPr lang="zh-CN" altLang="zh-CN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(4a+1)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10000" y="1538288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成立</a:t>
            </a:r>
          </a:p>
        </p:txBody>
      </p:sp>
      <p:sp>
        <p:nvSpPr>
          <p:cNvPr id="24587" name="Rectangle 11" descr="PE03255_"/>
          <p:cNvSpPr>
            <a:spLocks noChangeArrowheads="1"/>
          </p:cNvSpPr>
          <p:nvPr/>
        </p:nvSpPr>
        <p:spPr bwMode="auto">
          <a:xfrm>
            <a:off x="1371600" y="4191000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∴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</a:t>
            </a:r>
            <a:r>
              <a:rPr lang="zh-CN" altLang="zh-CN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altLang="zh-CN" sz="28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</a:t>
            </a:r>
            <a:r>
              <a:rPr lang="zh-CN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)]</a:t>
            </a:r>
            <a:r>
              <a:rPr lang="zh-CN" altLang="zh-CN" sz="2800" b="1" baseline="30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(4a+1)</a:t>
            </a:r>
            <a:r>
              <a:rPr lang="zh-CN" altLang="zh-CN" sz="28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88" name="Rectangle 12" descr="PE03255_"/>
          <p:cNvSpPr>
            <a:spLocks noChangeArrowheads="1"/>
          </p:cNvSpPr>
          <p:nvPr/>
        </p:nvSpPr>
        <p:spPr bwMode="auto">
          <a:xfrm>
            <a:off x="0" y="48148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(3)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∵ 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</a:t>
            </a:r>
            <a:r>
              <a:rPr lang="zh-CN" altLang="zh-CN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  <a:r>
              <a:rPr 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</a:p>
        </p:txBody>
      </p:sp>
      <p:sp>
        <p:nvSpPr>
          <p:cNvPr id="24589" name="Rectangle 13" descr="PE03255_"/>
          <p:cNvSpPr>
            <a:spLocks noChangeArrowheads="1"/>
          </p:cNvSpPr>
          <p:nvPr/>
        </p:nvSpPr>
        <p:spPr bwMode="auto">
          <a:xfrm>
            <a:off x="7162800" y="19954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不成立．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4590" name="Rectangle 14" descr="PE03255_"/>
          <p:cNvSpPr>
            <a:spLocks noChangeArrowheads="1"/>
          </p:cNvSpPr>
          <p:nvPr/>
        </p:nvSpPr>
        <p:spPr bwMode="auto">
          <a:xfrm>
            <a:off x="180975" y="5257800"/>
            <a:ext cx="370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即 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24591" name="Rectangle 15" descr="PE03255_"/>
          <p:cNvSpPr>
            <a:spLocks noChangeArrowheads="1"/>
          </p:cNvSpPr>
          <p:nvPr/>
        </p:nvSpPr>
        <p:spPr bwMode="auto">
          <a:xfrm>
            <a:off x="4038600" y="4800600"/>
            <a:ext cx="215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1)，</a:t>
            </a:r>
            <a:endParaRPr lang="en-US" sz="2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92" name="Rectangle 16" descr="PE03255_"/>
          <p:cNvSpPr>
            <a:spLocks noChangeArrowheads="1"/>
          </p:cNvSpPr>
          <p:nvPr/>
        </p:nvSpPr>
        <p:spPr bwMode="auto">
          <a:xfrm>
            <a:off x="0" y="57150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∴ 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1)(1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4a)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＝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1)·[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1)]</a:t>
            </a:r>
          </a:p>
        </p:txBody>
      </p:sp>
      <p:sp>
        <p:nvSpPr>
          <p:cNvPr id="24593" name="Rectangle 17" descr="PE03255_"/>
          <p:cNvSpPr>
            <a:spLocks noChangeArrowheads="1"/>
          </p:cNvSpPr>
          <p:nvPr/>
        </p:nvSpPr>
        <p:spPr bwMode="auto">
          <a:xfrm>
            <a:off x="152400" y="61864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＝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＝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</a:t>
            </a:r>
            <a:r>
              <a:rPr lang="zh-CN" altLang="zh-CN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。</a:t>
            </a:r>
            <a:r>
              <a:rPr 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94" name="Rectangle 18" descr="PE03255_"/>
          <p:cNvSpPr>
            <a:spLocks noChangeArrowheads="1"/>
          </p:cNvSpPr>
          <p:nvPr/>
        </p:nvSpPr>
        <p:spPr bwMode="auto">
          <a:xfrm>
            <a:off x="5626100" y="24384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不成立．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4595" name="Rectangle 19" descr="PE03255_"/>
          <p:cNvSpPr>
            <a:spLocks noChangeArrowheads="1"/>
          </p:cNvSpPr>
          <p:nvPr/>
        </p:nvSpPr>
        <p:spPr bwMode="auto">
          <a:xfrm>
            <a:off x="6400800" y="481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(4)</a:t>
            </a:r>
            <a:r>
              <a:rPr lang="zh-CN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右边应为</a:t>
            </a:r>
            <a:r>
              <a:rPr lang="zh-CN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:</a:t>
            </a:r>
            <a:endParaRPr lang="zh-CN" altLang="zh-CN" sz="28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96" name="Rectangle 20" descr="PE03255_"/>
          <p:cNvSpPr>
            <a:spLocks noChangeArrowheads="1"/>
          </p:cNvSpPr>
          <p:nvPr/>
        </p:nvSpPr>
        <p:spPr bwMode="auto">
          <a:xfrm>
            <a:off x="6324600" y="53340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zh-CN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(4a</a:t>
            </a:r>
            <a:r>
              <a:rPr lang="zh-CN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1)(4a+1)</a:t>
            </a:r>
            <a:r>
              <a:rPr 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build="p" autoUpdateAnimBg="0"/>
      <p:bldP spid="24588" grpId="0" build="p" autoUpdateAnimBg="0"/>
      <p:bldP spid="24589" grpId="0" build="p" autoUpdateAnimBg="0"/>
      <p:bldP spid="24590" grpId="0" build="p" autoUpdateAnimBg="0"/>
      <p:bldP spid="24591" grpId="0" build="p" autoUpdateAnimBg="0"/>
      <p:bldP spid="24592" grpId="0" build="p" autoUpdateAnimBg="0"/>
      <p:bldP spid="24593" grpId="0" build="p" autoUpdateAnimBg="0"/>
      <p:bldP spid="24594" grpId="0" build="p" autoUpdateAnimBg="0"/>
      <p:bldP spid="24595" grpId="0" build="p" autoUpdateAnimBg="0"/>
      <p:bldP spid="2459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E03255_"/>
          <p:cNvSpPr>
            <a:spLocks noChangeArrowheads="1"/>
          </p:cNvSpPr>
          <p:nvPr/>
        </p:nvSpPr>
        <p:spPr bwMode="auto">
          <a:xfrm>
            <a:off x="457200" y="1447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公式的结构特征</a:t>
            </a:r>
            <a:r>
              <a:rPr lang="zh-CN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76600" y="1447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左边是</a:t>
            </a:r>
            <a:endParaRPr lang="zh-CN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172" name="Rectangle 4" descr="PE03255_"/>
          <p:cNvSpPr>
            <a:spLocks noChangeArrowheads="1"/>
          </p:cNvSpPr>
          <p:nvPr/>
        </p:nvSpPr>
        <p:spPr bwMode="auto">
          <a:xfrm>
            <a:off x="5638800" y="8064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en-US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</a:p>
        </p:txBody>
      </p:sp>
      <p:sp>
        <p:nvSpPr>
          <p:cNvPr id="7173" name="Rectangle 5" descr="PE03255_"/>
          <p:cNvSpPr>
            <a:spLocks noChangeArrowheads="1"/>
          </p:cNvSpPr>
          <p:nvPr/>
        </p:nvSpPr>
        <p:spPr bwMode="auto">
          <a:xfrm>
            <a:off x="4419600" y="1447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两个二项式的乘积</a:t>
            </a:r>
            <a:r>
              <a:rPr lang="zh-CN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5393213">
            <a:off x="1639094" y="-118269"/>
            <a:ext cx="452438" cy="2517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2700000" scaled="1"/>
          </a:gradFill>
          <a:ln w="19050" cmpd="sng">
            <a:solidFill>
              <a:srgbClr val="CC0000"/>
            </a:solidFill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eaLnBrk="0" hangingPunct="0">
              <a:lnSpc>
                <a:spcPct val="85000"/>
              </a:lnSpc>
            </a:pPr>
            <a:r>
              <a:rPr 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隶书" panose="02010509060101010101" pitchFamily="49" charset="-122"/>
              </a:rPr>
              <a:t>平方差公式</a:t>
            </a:r>
          </a:p>
        </p:txBody>
      </p:sp>
      <p:pic>
        <p:nvPicPr>
          <p:cNvPr id="7175" name="Picture 7" descr="GIF-2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75" y="841375"/>
            <a:ext cx="5603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8"/>
          <p:cNvGrpSpPr/>
          <p:nvPr/>
        </p:nvGrpSpPr>
        <p:grpSpPr bwMode="auto">
          <a:xfrm>
            <a:off x="0" y="2997200"/>
            <a:ext cx="6443663" cy="623888"/>
            <a:chOff x="0" y="0"/>
            <a:chExt cx="4128" cy="412"/>
          </a:xfrm>
        </p:grpSpPr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32" y="0"/>
              <a:ext cx="3696" cy="412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zh-C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应用平方差公式的注意事项</a:t>
              </a:r>
              <a:r>
                <a:rPr lang="zh-CN" altLang="zh-CN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:</a:t>
              </a:r>
            </a:p>
          </p:txBody>
        </p:sp>
        <p:pic>
          <p:nvPicPr>
            <p:cNvPr id="7178" name="Picture 10" descr="GIF-20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33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9" name="Rectangle 11" descr="PE03255_"/>
          <p:cNvSpPr>
            <a:spLocks noChangeArrowheads="1"/>
          </p:cNvSpPr>
          <p:nvPr/>
        </p:nvSpPr>
        <p:spPr bwMode="auto">
          <a:xfrm>
            <a:off x="914400" y="43434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对于一般两个二项式的积</a:t>
            </a:r>
            <a:r>
              <a:rPr lang="zh-CN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, 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看准有无相等的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华文中宋" panose="02010600040101010101" pitchFamily="2" charset="-122"/>
              </a:rPr>
              <a:t>“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项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华文中宋" panose="02010600040101010101" pitchFamily="2" charset="-122"/>
              </a:rPr>
              <a:t>”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和符号相反的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华文中宋" panose="02010600040101010101" pitchFamily="2" charset="-122"/>
              </a:rPr>
              <a:t>“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项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华文中宋" panose="02010600040101010101" pitchFamily="2" charset="-122"/>
              </a:rPr>
              <a:t>”</a:t>
            </a:r>
            <a:r>
              <a:rPr lang="zh-CN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  <a:endParaRPr lang="zh-CN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180" name="Rectangle 12" descr="PE03255_"/>
          <p:cNvSpPr>
            <a:spLocks noChangeArrowheads="1"/>
          </p:cNvSpPr>
          <p:nvPr/>
        </p:nvSpPr>
        <p:spPr bwMode="auto">
          <a:xfrm>
            <a:off x="990600" y="47244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仅当把两个二项式的积变成公式标准形式后，才能使用平方差公式。    </a:t>
            </a:r>
          </a:p>
        </p:txBody>
      </p:sp>
      <p:sp>
        <p:nvSpPr>
          <p:cNvPr id="7181" name="Rectangle 13" descr="PE03255_"/>
          <p:cNvSpPr>
            <a:spLocks noChangeArrowheads="1"/>
          </p:cNvSpPr>
          <p:nvPr/>
        </p:nvSpPr>
        <p:spPr bwMode="auto">
          <a:xfrm>
            <a:off x="3200400" y="868363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zh-C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)(</a:t>
            </a:r>
            <a:r>
              <a:rPr lang="zh-CN" altLang="zh-C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−</a:t>
            </a:r>
            <a:r>
              <a:rPr lang="zh-CN" altLang="zh-C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zh-C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隶书" panose="02010509060101010101" pitchFamily="49" charset="-122"/>
              </a:rPr>
              <a:t>=</a:t>
            </a:r>
          </a:p>
        </p:txBody>
      </p:sp>
      <p:sp>
        <p:nvSpPr>
          <p:cNvPr id="7182" name="Rectangle 14" descr="PE03255_"/>
          <p:cNvSpPr>
            <a:spLocks noChangeArrowheads="1"/>
          </p:cNvSpPr>
          <p:nvPr/>
        </p:nvSpPr>
        <p:spPr bwMode="auto">
          <a:xfrm>
            <a:off x="4038600" y="19050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即两数和与这两数差的积</a:t>
            </a:r>
            <a:r>
              <a:rPr lang="zh-CN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  <p:sp>
        <p:nvSpPr>
          <p:cNvPr id="7183" name="Rectangle 15" descr="PE03255_"/>
          <p:cNvSpPr>
            <a:spLocks noChangeArrowheads="1"/>
          </p:cNvSpPr>
          <p:nvPr/>
        </p:nvSpPr>
        <p:spPr bwMode="auto">
          <a:xfrm>
            <a:off x="3276600" y="2362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右边是</a:t>
            </a:r>
          </a:p>
        </p:txBody>
      </p:sp>
      <p:sp>
        <p:nvSpPr>
          <p:cNvPr id="7184" name="Rectangle 16" descr="PE03255_"/>
          <p:cNvSpPr>
            <a:spLocks noChangeArrowheads="1"/>
          </p:cNvSpPr>
          <p:nvPr/>
        </p:nvSpPr>
        <p:spPr bwMode="auto">
          <a:xfrm>
            <a:off x="4419600" y="2362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两数的平方差</a:t>
            </a:r>
            <a:r>
              <a:rPr lang="zh-CN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  <p:grpSp>
        <p:nvGrpSpPr>
          <p:cNvPr id="7185" name="Group 17"/>
          <p:cNvGrpSpPr/>
          <p:nvPr/>
        </p:nvGrpSpPr>
        <p:grpSpPr bwMode="auto">
          <a:xfrm>
            <a:off x="395288" y="3716338"/>
            <a:ext cx="7162800" cy="701675"/>
            <a:chOff x="0" y="0"/>
            <a:chExt cx="4512" cy="442"/>
          </a:xfrm>
        </p:grpSpPr>
        <p:sp>
          <p:nvSpPr>
            <p:cNvPr id="7186" name="Rectangle 18" descr="PE03255_"/>
            <p:cNvSpPr>
              <a:spLocks noChangeArrowheads="1"/>
            </p:cNvSpPr>
            <p:nvPr/>
          </p:nvSpPr>
          <p:spPr bwMode="auto">
            <a:xfrm>
              <a:off x="0" y="0"/>
              <a:ext cx="43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☾</a:t>
              </a:r>
              <a:endPara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Text Box 19" descr="PE03255_"/>
            <p:cNvSpPr txBox="1">
              <a:spLocks noChangeArrowheads="1"/>
            </p:cNvSpPr>
            <p:nvPr/>
          </p:nvSpPr>
          <p:spPr bwMode="auto">
            <a:xfrm>
              <a:off x="336" y="48"/>
              <a:ext cx="41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弄清在什么情况下才能使用平方差公式</a:t>
              </a:r>
              <a:r>
                <a:rPr lang="zh-CN" altLang="zh-C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:</a:t>
              </a:r>
            </a:p>
          </p:txBody>
        </p:sp>
      </p:grpSp>
      <p:grpSp>
        <p:nvGrpSpPr>
          <p:cNvPr id="7188" name="Group 20"/>
          <p:cNvGrpSpPr/>
          <p:nvPr/>
        </p:nvGrpSpPr>
        <p:grpSpPr bwMode="auto">
          <a:xfrm>
            <a:off x="477838" y="5530850"/>
            <a:ext cx="8666162" cy="1295400"/>
            <a:chOff x="0" y="0"/>
            <a:chExt cx="5459" cy="816"/>
          </a:xfrm>
        </p:grpSpPr>
        <p:sp>
          <p:nvSpPr>
            <p:cNvPr id="7189" name="Rectangle 21" descr="PE03255_"/>
            <p:cNvSpPr>
              <a:spLocks noChangeArrowheads="1"/>
            </p:cNvSpPr>
            <p:nvPr/>
          </p:nvSpPr>
          <p:spPr bwMode="auto">
            <a:xfrm>
              <a:off x="0" y="0"/>
              <a:ext cx="3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anose="05000000000000000000" pitchFamily="2" charset="2"/>
                </a:rPr>
                <a:t></a:t>
              </a:r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endParaRPr>
            </a:p>
          </p:txBody>
        </p:sp>
        <p:sp>
          <p:nvSpPr>
            <p:cNvPr id="7190" name="Rectangle 22" descr="PE03255_"/>
            <p:cNvSpPr>
              <a:spLocks noChangeArrowheads="1"/>
            </p:cNvSpPr>
            <p:nvPr/>
          </p:nvSpPr>
          <p:spPr bwMode="auto">
            <a:xfrm>
              <a:off x="179" y="68"/>
              <a:ext cx="528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zh-C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        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在解题过程中要准确确定</a:t>
              </a:r>
              <a:r>
                <a:rPr lang="zh-CN" altLang="zh-CN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a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和</a:t>
              </a:r>
              <a:r>
                <a:rPr lang="zh-CN" altLang="zh-CN" sz="24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anose="02040602050305030304" pitchFamily="18" charset="0"/>
                  <a:ea typeface="华文中宋" panose="02010600040101010101" pitchFamily="2" charset="-122"/>
                </a:rPr>
                <a:t>b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、对照公式原形的两边</a:t>
              </a:r>
              <a:r>
                <a:rPr lang="zh-CN" alt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, 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做到不弄错符号、当第一</a:t>
              </a:r>
              <a:r>
                <a:rPr lang="zh-CN" alt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(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二</a:t>
              </a:r>
              <a:r>
                <a:rPr lang="zh-CN" alt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)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数是乘积且被平方时 要注意添括号</a:t>
              </a:r>
              <a:r>
                <a:rPr lang="zh-CN" alt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, </a:t>
              </a:r>
              <a:r>
                <a:rPr lang="zh-CN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是运用平方差公式进行多项式乘法的关键。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  <p:bldP spid="7172" grpId="0" build="p" autoUpdateAnimBg="0" advAuto="0"/>
      <p:bldP spid="7173" grpId="0" build="p" autoUpdateAnimBg="0"/>
      <p:bldP spid="7179" grpId="0" build="p" autoUpdateAnimBg="0"/>
      <p:bldP spid="7180" grpId="0" build="p" autoUpdateAnimBg="0"/>
      <p:bldP spid="7181" grpId="0" autoUpdateAnimBg="0"/>
      <p:bldP spid="7182" grpId="0" build="p" autoUpdateAnimBg="0"/>
      <p:bldP spid="7183" grpId="0" build="p" autoUpdateAnimBg="0"/>
      <p:bldP spid="718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PE03255_"/>
          <p:cNvSpPr>
            <a:spLocks noChangeArrowheads="1"/>
          </p:cNvSpPr>
          <p:nvPr/>
        </p:nvSpPr>
        <p:spPr bwMode="auto">
          <a:xfrm>
            <a:off x="1543050" y="1774825"/>
            <a:ext cx="2200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=(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5" name="Rectangle 3" descr="PE03255_"/>
          <p:cNvSpPr>
            <a:spLocks noChangeArrowheads="1"/>
          </p:cNvSpPr>
          <p:nvPr/>
        </p:nvSpPr>
        <p:spPr bwMode="auto">
          <a:xfrm>
            <a:off x="2890838" y="1774825"/>
            <a:ext cx="182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6" name="Rectangle 4" descr="PE03255_"/>
          <p:cNvSpPr>
            <a:spLocks noChangeArrowheads="1"/>
          </p:cNvSpPr>
          <p:nvPr/>
        </p:nvSpPr>
        <p:spPr bwMode="auto">
          <a:xfrm>
            <a:off x="3924300" y="1700213"/>
            <a:ext cx="283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隶书" panose="02010509060101010101" pitchFamily="49" charset="-122"/>
              </a:rPr>
              <a:t>=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7" name="Rectangle 5" descr="PE03255_"/>
          <p:cNvSpPr>
            <a:spLocks noChangeArrowheads="1"/>
          </p:cNvSpPr>
          <p:nvPr/>
        </p:nvSpPr>
        <p:spPr bwMode="auto">
          <a:xfrm>
            <a:off x="5580063" y="1700213"/>
            <a:ext cx="195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3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8" name="Rectangle 6" descr="PE03255_"/>
          <p:cNvSpPr>
            <a:spLocks noChangeArrowheads="1"/>
          </p:cNvSpPr>
          <p:nvPr/>
        </p:nvSpPr>
        <p:spPr bwMode="auto">
          <a:xfrm>
            <a:off x="3721100" y="2351088"/>
            <a:ext cx="315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隶书" panose="02010509060101010101" pitchFamily="49" charset="-122"/>
              </a:rPr>
              <a:t>=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9" name="Rectangle 7" descr="PE03255_"/>
          <p:cNvSpPr>
            <a:spLocks noChangeArrowheads="1"/>
          </p:cNvSpPr>
          <p:nvPr/>
        </p:nvSpPr>
        <p:spPr bwMode="auto">
          <a:xfrm>
            <a:off x="5651500" y="2349500"/>
            <a:ext cx="671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sz="3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;</a:t>
            </a:r>
            <a:endParaRPr lang="en-US" sz="3200" b="1" baseline="30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8200" name="Group 8"/>
          <p:cNvGrpSpPr/>
          <p:nvPr/>
        </p:nvGrpSpPr>
        <p:grpSpPr bwMode="auto">
          <a:xfrm>
            <a:off x="539750" y="1628775"/>
            <a:ext cx="1631950" cy="650875"/>
            <a:chOff x="0" y="0"/>
            <a:chExt cx="1028" cy="410"/>
          </a:xfrm>
        </p:grpSpPr>
        <p:sp>
          <p:nvSpPr>
            <p:cNvPr id="8201" name="Rectangle 9" descr="PE03255_"/>
            <p:cNvSpPr>
              <a:spLocks noChangeArrowheads="1"/>
            </p:cNvSpPr>
            <p:nvPr/>
          </p:nvSpPr>
          <p:spPr bwMode="auto">
            <a:xfrm>
              <a:off x="0" y="45"/>
              <a:ext cx="10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i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(a</a:t>
              </a:r>
              <a:r>
                <a:rPr lang="zh-CN" altLang="en-US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anose="020B0602030504020204" pitchFamily="34" charset="0"/>
                  <a:ea typeface="华文中宋" panose="02010600040101010101" pitchFamily="2" charset="-122"/>
                </a:rPr>
                <a:t>+</a:t>
              </a:r>
              <a:r>
                <a:rPr lang="zh-CN" altLang="en-US" sz="3200" b="1" i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anose="02040602050305030304" pitchFamily="18" charset="0"/>
                  <a:ea typeface="华文中宋" panose="02010600040101010101" pitchFamily="2" charset="-122"/>
                </a:rPr>
                <a:t>b)</a:t>
              </a:r>
              <a:endParaRPr lang="en-US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590" y="0"/>
              <a:ext cx="272" cy="266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endParaRPr lang="en-US" sz="3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8203" name="Group 11"/>
          <p:cNvGrpSpPr/>
          <p:nvPr/>
        </p:nvGrpSpPr>
        <p:grpSpPr bwMode="auto">
          <a:xfrm>
            <a:off x="1403350" y="3284538"/>
            <a:ext cx="6705600" cy="914400"/>
            <a:chOff x="0" y="0"/>
            <a:chExt cx="4224" cy="576"/>
          </a:xfrm>
        </p:grpSpPr>
        <p:grpSp>
          <p:nvGrpSpPr>
            <p:cNvPr id="8204" name="Group 12"/>
            <p:cNvGrpSpPr/>
            <p:nvPr/>
          </p:nvGrpSpPr>
          <p:grpSpPr bwMode="auto">
            <a:xfrm>
              <a:off x="0" y="48"/>
              <a:ext cx="1296" cy="500"/>
              <a:chOff x="0" y="0"/>
              <a:chExt cx="1968" cy="500"/>
            </a:xfrm>
          </p:grpSpPr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(a + b)   </a:t>
                </a:r>
                <a:endParaRPr lang="zh-CN" altLang="zh-CN" sz="4400" b="1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      </a:t>
                </a:r>
                <a:r>
                  <a:rPr lang="zh-CN" altLang="zh-CN" sz="36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p:grpSp>
        <p:grpSp>
          <p:nvGrpSpPr>
            <p:cNvPr id="8207" name="Group 15"/>
            <p:cNvGrpSpPr/>
            <p:nvPr/>
          </p:nvGrpSpPr>
          <p:grpSpPr bwMode="auto">
            <a:xfrm>
              <a:off x="1248" y="0"/>
              <a:ext cx="2976" cy="576"/>
              <a:chOff x="0" y="0"/>
              <a:chExt cx="1968" cy="576"/>
            </a:xfrm>
          </p:grpSpPr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=  </a:t>
                </a:r>
                <a:r>
                  <a:rPr lang="zh-CN" altLang="zh-CN" sz="44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a   + 2ab + b</a:t>
                </a:r>
              </a:p>
            </p:txBody>
          </p:sp>
          <p:sp>
            <p:nvSpPr>
              <p:cNvPr id="8209" name="Text Box 17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zh-CN" altLang="zh-CN" sz="36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2                      2</a:t>
                </a:r>
                <a:r>
                  <a:rPr lang="zh-CN" altLang="zh-CN" sz="40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68313" y="422116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两数和的平方</a:t>
            </a:r>
            <a:r>
              <a:rPr lang="zh-CN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等于它们的平方和</a:t>
            </a:r>
            <a:r>
              <a:rPr lang="zh-CN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加上它们的乘积的</a:t>
            </a:r>
            <a:r>
              <a:rPr lang="zh-CN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倍。</a:t>
            </a:r>
            <a:r>
              <a:rPr lang="zh-CN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Freeform 19" descr="PE03255_"/>
          <p:cNvSpPr/>
          <p:nvPr/>
        </p:nvSpPr>
        <p:spPr bwMode="auto">
          <a:xfrm>
            <a:off x="2124075" y="2205038"/>
            <a:ext cx="1655763" cy="503237"/>
          </a:xfrm>
          <a:custGeom>
            <a:avLst/>
            <a:gdLst>
              <a:gd name="T0" fmla="*/ 0 w 1043"/>
              <a:gd name="T1" fmla="*/ 45 h 143"/>
              <a:gd name="T2" fmla="*/ 680 w 1043"/>
              <a:gd name="T3" fmla="*/ 136 h 143"/>
              <a:gd name="T4" fmla="*/ 1043 w 1043"/>
              <a:gd name="T5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3" h="143">
                <a:moveTo>
                  <a:pt x="0" y="45"/>
                </a:moveTo>
                <a:cubicBezTo>
                  <a:pt x="253" y="94"/>
                  <a:pt x="506" y="143"/>
                  <a:pt x="680" y="136"/>
                </a:cubicBezTo>
                <a:cubicBezTo>
                  <a:pt x="854" y="129"/>
                  <a:pt x="982" y="23"/>
                  <a:pt x="1043" y="0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2" name="Freeform 20" descr="PE03255_"/>
          <p:cNvSpPr/>
          <p:nvPr/>
        </p:nvSpPr>
        <p:spPr bwMode="auto">
          <a:xfrm>
            <a:off x="2051050" y="2276475"/>
            <a:ext cx="1225550" cy="288925"/>
          </a:xfrm>
          <a:custGeom>
            <a:avLst/>
            <a:gdLst>
              <a:gd name="T0" fmla="*/ 0 w 748"/>
              <a:gd name="T1" fmla="*/ 0 h 46"/>
              <a:gd name="T2" fmla="*/ 635 w 748"/>
              <a:gd name="T3" fmla="*/ 46 h 46"/>
              <a:gd name="T4" fmla="*/ 680 w 748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8" h="46">
                <a:moveTo>
                  <a:pt x="0" y="0"/>
                </a:moveTo>
                <a:cubicBezTo>
                  <a:pt x="261" y="23"/>
                  <a:pt x="522" y="46"/>
                  <a:pt x="635" y="46"/>
                </a:cubicBezTo>
                <a:cubicBezTo>
                  <a:pt x="748" y="46"/>
                  <a:pt x="673" y="15"/>
                  <a:pt x="680" y="0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3" name="Freeform 21" descr="PE03255_"/>
          <p:cNvSpPr/>
          <p:nvPr/>
        </p:nvSpPr>
        <p:spPr bwMode="auto">
          <a:xfrm>
            <a:off x="2627313" y="1460500"/>
            <a:ext cx="576262" cy="384175"/>
          </a:xfrm>
          <a:custGeom>
            <a:avLst/>
            <a:gdLst>
              <a:gd name="T0" fmla="*/ 0 w 363"/>
              <a:gd name="T1" fmla="*/ 151 h 242"/>
              <a:gd name="T2" fmla="*/ 227 w 363"/>
              <a:gd name="T3" fmla="*/ 15 h 242"/>
              <a:gd name="T4" fmla="*/ 363 w 363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242">
                <a:moveTo>
                  <a:pt x="0" y="151"/>
                </a:moveTo>
                <a:cubicBezTo>
                  <a:pt x="83" y="75"/>
                  <a:pt x="167" y="0"/>
                  <a:pt x="227" y="15"/>
                </a:cubicBezTo>
                <a:cubicBezTo>
                  <a:pt x="287" y="30"/>
                  <a:pt x="340" y="204"/>
                  <a:pt x="363" y="242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4" name="Freeform 22" descr="PE03255_"/>
          <p:cNvSpPr/>
          <p:nvPr/>
        </p:nvSpPr>
        <p:spPr bwMode="auto">
          <a:xfrm>
            <a:off x="2124075" y="1052513"/>
            <a:ext cx="1584325" cy="792162"/>
          </a:xfrm>
          <a:custGeom>
            <a:avLst/>
            <a:gdLst>
              <a:gd name="T0" fmla="*/ 0 w 998"/>
              <a:gd name="T1" fmla="*/ 499 h 499"/>
              <a:gd name="T2" fmla="*/ 499 w 998"/>
              <a:gd name="T3" fmla="*/ 0 h 499"/>
              <a:gd name="T4" fmla="*/ 998 w 998"/>
              <a:gd name="T5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8" h="499">
                <a:moveTo>
                  <a:pt x="0" y="499"/>
                </a:moveTo>
                <a:cubicBezTo>
                  <a:pt x="166" y="249"/>
                  <a:pt x="333" y="0"/>
                  <a:pt x="499" y="0"/>
                </a:cubicBezTo>
                <a:cubicBezTo>
                  <a:pt x="665" y="0"/>
                  <a:pt x="915" y="416"/>
                  <a:pt x="998" y="499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build="p" autoUpdateAnimBg="0"/>
      <p:bldP spid="8197" grpId="2" build="allAtOnce" autoUpdateAnimBg="0"/>
      <p:bldP spid="8198" grpId="0" autoUpdateAnimBg="0"/>
      <p:bldP spid="8199" grpId="0" build="p" autoUpdateAnimBg="0"/>
      <p:bldP spid="8210" grpId="0" build="p" autoUpdateAnimBg="0"/>
      <p:bldP spid="8211" grpId="0" animBg="1"/>
      <p:bldP spid="8212" grpId="0" animBg="1"/>
      <p:bldP spid="8213" grpId="0" animBg="1"/>
      <p:bldP spid="8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/>
          <p:nvPr/>
        </p:nvGrpSpPr>
        <p:grpSpPr bwMode="auto">
          <a:xfrm>
            <a:off x="971550" y="692150"/>
            <a:ext cx="6705600" cy="914400"/>
            <a:chOff x="0" y="0"/>
            <a:chExt cx="4224" cy="576"/>
          </a:xfrm>
        </p:grpSpPr>
        <p:grpSp>
          <p:nvGrpSpPr>
            <p:cNvPr id="9220" name="Group 4"/>
            <p:cNvGrpSpPr/>
            <p:nvPr/>
          </p:nvGrpSpPr>
          <p:grpSpPr bwMode="auto">
            <a:xfrm>
              <a:off x="0" y="48"/>
              <a:ext cx="1296" cy="500"/>
              <a:chOff x="0" y="0"/>
              <a:chExt cx="1968" cy="500"/>
            </a:xfrm>
          </p:grpSpPr>
          <p:sp>
            <p:nvSpPr>
              <p:cNvPr id="9221" name="Text Box 5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(a + b)   </a:t>
                </a:r>
                <a:endParaRPr lang="zh-CN" altLang="zh-CN" sz="44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</a:t>
                </a: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p:grpSp>
        <p:grpSp>
          <p:nvGrpSpPr>
            <p:cNvPr id="9223" name="Group 7"/>
            <p:cNvGrpSpPr/>
            <p:nvPr/>
          </p:nvGrpSpPr>
          <p:grpSpPr bwMode="auto">
            <a:xfrm>
              <a:off x="1248" y="0"/>
              <a:ext cx="2976" cy="576"/>
              <a:chOff x="0" y="0"/>
              <a:chExt cx="1968" cy="576"/>
            </a:xfrm>
          </p:grpSpPr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=  </a:t>
                </a:r>
                <a:r>
                  <a:rPr lang="zh-CN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  + 2ab + b</a:t>
                </a:r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36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                  </a:t>
                </a:r>
                <a:r>
                  <a:rPr lang="zh-CN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sp>
        <p:nvSpPr>
          <p:cNvPr id="9226" name="Text Box 10" descr="PE03255_"/>
          <p:cNvSpPr txBox="1">
            <a:spLocks noChangeArrowheads="1"/>
          </p:cNvSpPr>
          <p:nvPr/>
        </p:nvSpPr>
        <p:spPr bwMode="auto">
          <a:xfrm>
            <a:off x="468313" y="1196975"/>
            <a:ext cx="671512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altLang="zh-CN" dirty="0">
                <a:solidFill>
                  <a:srgbClr val="000000"/>
                </a:solidFill>
              </a:rPr>
              <a:t>	</a:t>
            </a:r>
            <a:r>
              <a:rPr lang="zh-CN" sz="3200" b="1" dirty="0">
                <a:solidFill>
                  <a:srgbClr val="3333FF"/>
                </a:solidFill>
              </a:rPr>
              <a:t>完全平方公式的特点</a:t>
            </a:r>
          </a:p>
        </p:txBody>
      </p:sp>
      <p:sp>
        <p:nvSpPr>
          <p:cNvPr id="9227" name="AutoShape 11" descr="PE03255_"/>
          <p:cNvSpPr/>
          <p:nvPr/>
        </p:nvSpPr>
        <p:spPr bwMode="auto">
          <a:xfrm>
            <a:off x="971550" y="2276475"/>
            <a:ext cx="217488" cy="3384550"/>
          </a:xfrm>
          <a:prstGeom prst="leftBrace">
            <a:avLst>
              <a:gd name="adj1" fmla="val 129683"/>
              <a:gd name="adj2" fmla="val 50000"/>
            </a:avLst>
          </a:prstGeom>
          <a:noFill/>
          <a:ln w="2857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3333FF"/>
              </a:solidFill>
            </a:endParaRPr>
          </a:p>
        </p:txBody>
      </p:sp>
      <p:sp>
        <p:nvSpPr>
          <p:cNvPr id="9228" name="Text Box 12" descr="PE03255_"/>
          <p:cNvSpPr txBox="1">
            <a:spLocks noChangeArrowheads="1"/>
          </p:cNvSpPr>
          <p:nvPr/>
        </p:nvSpPr>
        <p:spPr bwMode="auto">
          <a:xfrm>
            <a:off x="1187450" y="1989138"/>
            <a:ext cx="8042275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000000"/>
                </a:solidFill>
              </a:rPr>
              <a:t>（</a:t>
            </a:r>
            <a:r>
              <a:rPr lang="zh-CN" altLang="zh-CN" sz="2800" b="1" dirty="0">
                <a:solidFill>
                  <a:srgbClr val="000000"/>
                </a:solidFill>
              </a:rPr>
              <a:t>1</a:t>
            </a:r>
            <a:r>
              <a:rPr lang="zh-CN" sz="2800" b="1" dirty="0">
                <a:solidFill>
                  <a:srgbClr val="000000"/>
                </a:solidFill>
              </a:rPr>
              <a:t>）左边两数的和，右边是一个二次三项式，其</a:t>
            </a:r>
          </a:p>
          <a:p>
            <a:r>
              <a:rPr lang="zh-CN" sz="2800" b="1" dirty="0">
                <a:solidFill>
                  <a:srgbClr val="000000"/>
                </a:solidFill>
              </a:rPr>
              <a:t>中有两项是公式左边二项式中的每一项的平方，另</a:t>
            </a:r>
          </a:p>
          <a:p>
            <a:r>
              <a:rPr lang="zh-CN" sz="2800" b="1" dirty="0">
                <a:solidFill>
                  <a:srgbClr val="000000"/>
                </a:solidFill>
              </a:rPr>
              <a:t>一项是左边二项式中两项乘积的两倍。</a:t>
            </a:r>
          </a:p>
          <a:p>
            <a:r>
              <a:rPr lang="zh-CN" sz="2800" b="1" dirty="0">
                <a:solidFill>
                  <a:srgbClr val="000000"/>
                </a:solidFill>
              </a:rPr>
              <a:t>（</a:t>
            </a:r>
            <a:r>
              <a:rPr lang="zh-CN" sz="2800" b="1" dirty="0">
                <a:solidFill>
                  <a:srgbClr val="CC0000"/>
                </a:solidFill>
              </a:rPr>
              <a:t>首平方尾平方，积的成绩放中央</a:t>
            </a:r>
            <a:r>
              <a:rPr lang="zh-CN" sz="2800" b="1" dirty="0">
                <a:solidFill>
                  <a:srgbClr val="000000"/>
                </a:solidFill>
              </a:rPr>
              <a:t>。）</a:t>
            </a:r>
          </a:p>
          <a:p>
            <a:endParaRPr lang="zh-CN" altLang="zh-CN" dirty="0">
              <a:solidFill>
                <a:srgbClr val="000000"/>
              </a:solidFill>
            </a:endParaRPr>
          </a:p>
        </p:txBody>
      </p:sp>
      <p:sp>
        <p:nvSpPr>
          <p:cNvPr id="9229" name="Text Box 13" descr="PE03255_"/>
          <p:cNvSpPr txBox="1">
            <a:spLocks noChangeArrowheads="1"/>
          </p:cNvSpPr>
          <p:nvPr/>
        </p:nvSpPr>
        <p:spPr bwMode="auto">
          <a:xfrm>
            <a:off x="900113" y="3933825"/>
            <a:ext cx="763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rgbClr val="000000"/>
                </a:solidFill>
              </a:rPr>
              <a:t>（</a:t>
            </a:r>
            <a:r>
              <a:rPr lang="zh-CN" altLang="zh-CN" sz="3200" b="1" dirty="0">
                <a:solidFill>
                  <a:srgbClr val="000000"/>
                </a:solidFill>
              </a:rPr>
              <a:t>2</a:t>
            </a:r>
            <a:r>
              <a:rPr lang="zh-CN" sz="3200" b="1" dirty="0">
                <a:solidFill>
                  <a:srgbClr val="000000"/>
                </a:solidFill>
              </a:rPr>
              <a:t>）公式中的</a:t>
            </a:r>
            <a:r>
              <a:rPr lang="zh-CN" altLang="zh-CN" sz="3200" b="1" dirty="0">
                <a:solidFill>
                  <a:srgbClr val="000000"/>
                </a:solidFill>
              </a:rPr>
              <a:t>a,b</a:t>
            </a:r>
            <a:r>
              <a:rPr lang="zh-CN" sz="3200" b="1" dirty="0">
                <a:solidFill>
                  <a:srgbClr val="000000"/>
                </a:solidFill>
              </a:rPr>
              <a:t>可以表示 任意的代数式</a:t>
            </a:r>
          </a:p>
        </p:txBody>
      </p:sp>
      <p:sp>
        <p:nvSpPr>
          <p:cNvPr id="9230" name="Rectangle 14" descr="PE03255_"/>
          <p:cNvSpPr>
            <a:spLocks noChangeArrowheads="1"/>
          </p:cNvSpPr>
          <p:nvPr/>
        </p:nvSpPr>
        <p:spPr bwMode="auto">
          <a:xfrm>
            <a:off x="900113" y="4629150"/>
            <a:ext cx="8548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rgbClr val="000000"/>
                </a:solidFill>
              </a:rPr>
              <a:t>（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）对于两数的和的平方，都可以用此公式</a:t>
            </a:r>
            <a:r>
              <a:rPr lang="zh-CN" sz="3200" b="1" dirty="0">
                <a:solidFill>
                  <a:srgbClr val="000000"/>
                </a:solidFill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 rot="16345706">
            <a:off x="229394" y="3852069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</a:rPr>
              <a:t>b</a:t>
            </a: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411413" y="1773238"/>
            <a:ext cx="1600200" cy="1752600"/>
          </a:xfrm>
          <a:prstGeom prst="rect">
            <a:avLst/>
          </a:prstGeom>
          <a:solidFill>
            <a:srgbClr val="99CC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zh-CN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3713" y="1773238"/>
            <a:ext cx="647700" cy="165576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11413" y="3429000"/>
            <a:ext cx="1600200" cy="68103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63713" y="3429000"/>
            <a:ext cx="647700" cy="647700"/>
          </a:xfrm>
          <a:prstGeom prst="rect">
            <a:avLst/>
          </a:prstGeom>
          <a:solidFill>
            <a:srgbClr val="9966FF"/>
          </a:solidFill>
          <a:ln w="9525" cmpd="sng">
            <a:solidFill>
              <a:srgbClr val="99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247" name="Group 7"/>
          <p:cNvGrpSpPr/>
          <p:nvPr/>
        </p:nvGrpSpPr>
        <p:grpSpPr bwMode="auto">
          <a:xfrm>
            <a:off x="2700338" y="2349500"/>
            <a:ext cx="647700" cy="457200"/>
            <a:chOff x="0" y="0"/>
            <a:chExt cx="408" cy="288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a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68" y="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843213" y="350043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63713" y="24923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grpSp>
        <p:nvGrpSpPr>
          <p:cNvPr id="10252" name="Group 12"/>
          <p:cNvGrpSpPr/>
          <p:nvPr/>
        </p:nvGrpSpPr>
        <p:grpSpPr bwMode="auto">
          <a:xfrm>
            <a:off x="1763713" y="3573463"/>
            <a:ext cx="552450" cy="514350"/>
            <a:chOff x="0" y="0"/>
            <a:chExt cx="348" cy="324"/>
          </a:xfrm>
        </p:grpSpPr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0" y="36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08" y="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403350" y="1773238"/>
            <a:ext cx="360363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331913" y="3429000"/>
            <a:ext cx="360362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403350" y="4076700"/>
            <a:ext cx="288925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547813" y="2852738"/>
            <a:ext cx="0" cy="576262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1547813" y="1773238"/>
            <a:ext cx="0" cy="6477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Text Box 20" descr="PE03255_"/>
          <p:cNvSpPr txBox="1">
            <a:spLocks noChangeArrowheads="1"/>
          </p:cNvSpPr>
          <p:nvPr/>
        </p:nvSpPr>
        <p:spPr bwMode="auto">
          <a:xfrm>
            <a:off x="1403350" y="2420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547813" y="3860800"/>
            <a:ext cx="0" cy="2159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1547813" y="3429000"/>
            <a:ext cx="0" cy="2159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3" name="Text Box 23" descr="PE03255_"/>
          <p:cNvSpPr txBox="1">
            <a:spLocks noChangeArrowheads="1"/>
          </p:cNvSpPr>
          <p:nvPr/>
        </p:nvSpPr>
        <p:spPr bwMode="auto">
          <a:xfrm>
            <a:off x="1403350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1763713" y="4149725"/>
            <a:ext cx="0" cy="2159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411413" y="4149725"/>
            <a:ext cx="0" cy="2159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195513" y="4221163"/>
            <a:ext cx="2159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1763713" y="4221163"/>
            <a:ext cx="2159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8" name="Text Box 28" descr="PE03255_"/>
          <p:cNvSpPr txBox="1">
            <a:spLocks noChangeArrowheads="1"/>
          </p:cNvSpPr>
          <p:nvPr/>
        </p:nvSpPr>
        <p:spPr bwMode="auto">
          <a:xfrm>
            <a:off x="19081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3995738" y="4149725"/>
            <a:ext cx="0" cy="21590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3276600" y="4292600"/>
            <a:ext cx="719138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2411413" y="4292600"/>
            <a:ext cx="504825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2" name="Text Box 32" descr="PE03255_"/>
          <p:cNvSpPr txBox="1">
            <a:spLocks noChangeArrowheads="1"/>
          </p:cNvSpPr>
          <p:nvPr/>
        </p:nvSpPr>
        <p:spPr bwMode="auto">
          <a:xfrm>
            <a:off x="2916238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73" name="Text Box 33" descr="PE03255_"/>
          <p:cNvSpPr txBox="1">
            <a:spLocks noChangeArrowheads="1"/>
          </p:cNvSpPr>
          <p:nvPr/>
        </p:nvSpPr>
        <p:spPr bwMode="auto">
          <a:xfrm>
            <a:off x="1908175" y="1720850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CC0000"/>
                </a:solidFill>
              </a:rPr>
              <a:t>s1</a:t>
            </a:r>
          </a:p>
        </p:txBody>
      </p:sp>
      <p:sp>
        <p:nvSpPr>
          <p:cNvPr id="10274" name="Text Box 34" descr="PE03255_"/>
          <p:cNvSpPr txBox="1">
            <a:spLocks noChangeArrowheads="1"/>
          </p:cNvSpPr>
          <p:nvPr/>
        </p:nvSpPr>
        <p:spPr bwMode="auto">
          <a:xfrm>
            <a:off x="2916238" y="1773238"/>
            <a:ext cx="1028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CC0000"/>
                </a:solidFill>
              </a:rPr>
              <a:t>s2</a:t>
            </a:r>
          </a:p>
        </p:txBody>
      </p:sp>
      <p:sp>
        <p:nvSpPr>
          <p:cNvPr id="10275" name="Text Box 35" descr="PE03255_"/>
          <p:cNvSpPr txBox="1">
            <a:spLocks noChangeArrowheads="1"/>
          </p:cNvSpPr>
          <p:nvPr/>
        </p:nvSpPr>
        <p:spPr bwMode="auto">
          <a:xfrm>
            <a:off x="3348038" y="3500438"/>
            <a:ext cx="560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CC0000"/>
                </a:solidFill>
              </a:rPr>
              <a:t>s3</a:t>
            </a: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2124075" y="3933825"/>
            <a:ext cx="0" cy="1223963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7" name="Text Box 37" descr="PE03255_"/>
          <p:cNvSpPr txBox="1">
            <a:spLocks noChangeArrowheads="1"/>
          </p:cNvSpPr>
          <p:nvPr/>
        </p:nvSpPr>
        <p:spPr bwMode="auto">
          <a:xfrm>
            <a:off x="1979613" y="4960938"/>
            <a:ext cx="560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CC0000"/>
                </a:solidFill>
              </a:rPr>
              <a:t>s4</a:t>
            </a:r>
          </a:p>
        </p:txBody>
      </p:sp>
      <p:sp>
        <p:nvSpPr>
          <p:cNvPr id="10278" name="Text Box 38" descr="PE03255_"/>
          <p:cNvSpPr txBox="1">
            <a:spLocks noChangeArrowheads="1"/>
          </p:cNvSpPr>
          <p:nvPr/>
        </p:nvSpPr>
        <p:spPr bwMode="auto">
          <a:xfrm>
            <a:off x="4140200" y="1844675"/>
            <a:ext cx="2371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000000"/>
                </a:solidFill>
              </a:rPr>
              <a:t>S1+s2+s3+s4</a:t>
            </a:r>
          </a:p>
          <a:p>
            <a:r>
              <a:rPr lang="zh-CN" altLang="zh-CN" sz="2800" dirty="0">
                <a:solidFill>
                  <a:srgbClr val="000000"/>
                </a:solidFill>
              </a:rPr>
              <a:t>=ab+</a:t>
            </a:r>
          </a:p>
        </p:txBody>
      </p:sp>
      <p:grpSp>
        <p:nvGrpSpPr>
          <p:cNvPr id="10279" name="Group 39"/>
          <p:cNvGrpSpPr/>
          <p:nvPr/>
        </p:nvGrpSpPr>
        <p:grpSpPr bwMode="auto">
          <a:xfrm>
            <a:off x="4932363" y="2276475"/>
            <a:ext cx="647700" cy="457200"/>
            <a:chOff x="0" y="0"/>
            <a:chExt cx="408" cy="288"/>
          </a:xfrm>
        </p:grpSpPr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0" y="0"/>
              <a:ext cx="3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a</a:t>
              </a:r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168" y="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82" name="Text Box 42" descr="PE03255_"/>
          <p:cNvSpPr txBox="1">
            <a:spLocks noChangeArrowheads="1"/>
          </p:cNvSpPr>
          <p:nvPr/>
        </p:nvSpPr>
        <p:spPr bwMode="auto">
          <a:xfrm>
            <a:off x="5292725" y="2276475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000000"/>
                </a:solidFill>
              </a:rPr>
              <a:t>+      +ab</a:t>
            </a:r>
          </a:p>
        </p:txBody>
      </p:sp>
      <p:grpSp>
        <p:nvGrpSpPr>
          <p:cNvPr id="10283" name="Group 43"/>
          <p:cNvGrpSpPr/>
          <p:nvPr/>
        </p:nvGrpSpPr>
        <p:grpSpPr bwMode="auto">
          <a:xfrm>
            <a:off x="5651500" y="2276475"/>
            <a:ext cx="552450" cy="522288"/>
            <a:chOff x="0" y="0"/>
            <a:chExt cx="348" cy="289"/>
          </a:xfrm>
        </p:grpSpPr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0" y="36"/>
              <a:ext cx="3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108" y="0"/>
              <a:ext cx="24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86" name="Text Box 46" descr="PE03255_"/>
          <p:cNvSpPr txBox="1">
            <a:spLocks noChangeArrowheads="1"/>
          </p:cNvSpPr>
          <p:nvPr/>
        </p:nvSpPr>
        <p:spPr bwMode="auto">
          <a:xfrm>
            <a:off x="827088" y="836613"/>
            <a:ext cx="447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000066"/>
                </a:solidFill>
              </a:rPr>
              <a:t>完全平方公式的几何证明：</a:t>
            </a:r>
          </a:p>
        </p:txBody>
      </p:sp>
      <p:sp>
        <p:nvSpPr>
          <p:cNvPr id="10287" name="Text Box 47" descr="PE03255_"/>
          <p:cNvSpPr txBox="1">
            <a:spLocks noChangeArrowheads="1"/>
          </p:cNvSpPr>
          <p:nvPr/>
        </p:nvSpPr>
        <p:spPr bwMode="auto">
          <a:xfrm>
            <a:off x="4211638" y="3789363"/>
            <a:ext cx="2371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0000"/>
                </a:solidFill>
              </a:rPr>
              <a:t>S1+s2+s3+s4</a:t>
            </a:r>
          </a:p>
          <a:p>
            <a:r>
              <a:rPr lang="zh-CN" altLang="zh-CN" sz="2800">
                <a:solidFill>
                  <a:srgbClr val="000000"/>
                </a:solidFill>
              </a:rPr>
              <a:t>=(a+b)(a+b)</a:t>
            </a:r>
          </a:p>
        </p:txBody>
      </p:sp>
      <p:sp>
        <p:nvSpPr>
          <p:cNvPr id="10288" name="Rectangle 48" descr="PE03255_"/>
          <p:cNvSpPr>
            <a:spLocks noChangeArrowheads="1"/>
          </p:cNvSpPr>
          <p:nvPr/>
        </p:nvSpPr>
        <p:spPr bwMode="auto">
          <a:xfrm>
            <a:off x="4140200" y="2781300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=a</a:t>
            </a:r>
            <a:r>
              <a:rPr lang="zh-CN" altLang="en-US" sz="2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zh-CN" altLang="en-US" sz="2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sz="2400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89" name="Rectangle 49" descr="PE03255_"/>
          <p:cNvSpPr>
            <a:spLocks noChangeArrowheads="1"/>
          </p:cNvSpPr>
          <p:nvPr/>
        </p:nvSpPr>
        <p:spPr bwMode="auto">
          <a:xfrm>
            <a:off x="3995738" y="522922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zh-CN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zh-CN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b</a:t>
            </a:r>
            <a:r>
              <a:rPr lang="zh-CN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r>
              <a:rPr lang="zh-CN" altLang="zh-CN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黑体" panose="02010609060101010101" pitchFamily="49" charset="-122"/>
              </a:rPr>
              <a:t>=</a:t>
            </a:r>
            <a:endParaRPr lang="zh-CN" altLang="zh-CN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90" name="Rectangle 50" descr="PE03255_"/>
          <p:cNvSpPr>
            <a:spLocks noChangeArrowheads="1"/>
          </p:cNvSpPr>
          <p:nvPr/>
        </p:nvSpPr>
        <p:spPr bwMode="auto">
          <a:xfrm>
            <a:off x="5122863" y="522922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华文中宋" panose="02010600040101010101" pitchFamily="2" charset="-122"/>
              </a:rPr>
              <a:t>+</a:t>
            </a:r>
            <a:r>
              <a:rPr lang="zh-CN" alt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b</a:t>
            </a:r>
            <a:r>
              <a:rPr lang="zh-CN" altLang="en-US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sz="2400" b="1" baseline="30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6" grpId="0" animBg="1"/>
      <p:bldP spid="10288" grpId="0" autoUpdateAnimBg="0"/>
      <p:bldP spid="10289" grpId="0" autoUpdateAnimBg="0"/>
      <p:bldP spid="102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684213" y="1798638"/>
            <a:ext cx="3048000" cy="914400"/>
            <a:chOff x="0" y="0"/>
            <a:chExt cx="1968" cy="576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⑴  </a:t>
              </a:r>
              <a:r>
                <a:rPr lang="zh-CN" altLang="zh-CN" sz="4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(x+2y)</a:t>
              </a:r>
              <a:r>
                <a:rPr lang="zh-CN" altLang="zh-CN" sz="4400" b="1" dirty="0"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 dirty="0">
                  <a:latin typeface="Times New Roman" panose="02020603050405020304" pitchFamily="18" charset="0"/>
                </a:rPr>
                <a:t>                  </a:t>
              </a:r>
              <a:r>
                <a:rPr lang="zh-CN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 sz="4000" b="1" dirty="0"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038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解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1270" name="Group 6"/>
          <p:cNvGrpSpPr/>
          <p:nvPr/>
        </p:nvGrpSpPr>
        <p:grpSpPr bwMode="auto">
          <a:xfrm>
            <a:off x="685800" y="3810000"/>
            <a:ext cx="3733800" cy="914400"/>
            <a:chOff x="0" y="0"/>
            <a:chExt cx="1968" cy="576"/>
          </a:xfrm>
        </p:grpSpPr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⑴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 x +2y)   = 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2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1273" name="Group 9"/>
          <p:cNvGrpSpPr/>
          <p:nvPr/>
        </p:nvGrpSpPr>
        <p:grpSpPr bwMode="auto">
          <a:xfrm>
            <a:off x="4038600" y="3810000"/>
            <a:ext cx="838200" cy="914400"/>
            <a:chOff x="0" y="0"/>
            <a:chExt cx="1968" cy="576"/>
          </a:xfrm>
        </p:grpSpPr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94" y="0"/>
              <a:ext cx="18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2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724400" y="40386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+ 2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410200" y="40386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·x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791200" y="4038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·2y</a:t>
            </a:r>
          </a:p>
        </p:txBody>
      </p:sp>
      <p:grpSp>
        <p:nvGrpSpPr>
          <p:cNvPr id="11279" name="Group 15"/>
          <p:cNvGrpSpPr/>
          <p:nvPr/>
        </p:nvGrpSpPr>
        <p:grpSpPr bwMode="auto">
          <a:xfrm>
            <a:off x="6553200" y="3810000"/>
            <a:ext cx="1981200" cy="854075"/>
            <a:chOff x="0" y="0"/>
            <a:chExt cx="1968" cy="538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 (2y)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91" y="0"/>
              <a:ext cx="187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2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</a:p>
          </p:txBody>
        </p:sp>
      </p:grpSp>
      <p:grpSp>
        <p:nvGrpSpPr>
          <p:cNvPr id="11282" name="Group 18"/>
          <p:cNvGrpSpPr/>
          <p:nvPr/>
        </p:nvGrpSpPr>
        <p:grpSpPr bwMode="auto">
          <a:xfrm>
            <a:off x="1066800" y="2667000"/>
            <a:ext cx="7010400" cy="990600"/>
            <a:chOff x="0" y="0"/>
            <a:chExt cx="4416" cy="624"/>
          </a:xfrm>
        </p:grpSpPr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256" y="144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+ 2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2832" y="144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3072" y="144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11286" name="Group 22"/>
            <p:cNvGrpSpPr/>
            <p:nvPr/>
          </p:nvGrpSpPr>
          <p:grpSpPr bwMode="auto">
            <a:xfrm>
              <a:off x="1872" y="0"/>
              <a:ext cx="528" cy="576"/>
              <a:chOff x="0" y="0"/>
              <a:chExt cx="1968" cy="576"/>
            </a:xfrm>
          </p:grpSpPr>
          <p:sp>
            <p:nvSpPr>
              <p:cNvPr id="11287" name="Text Box 23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94" y="0"/>
                <a:ext cx="187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  <p:grpSp>
          <p:nvGrpSpPr>
            <p:cNvPr id="11289" name="Group 25"/>
            <p:cNvGrpSpPr/>
            <p:nvPr/>
          </p:nvGrpSpPr>
          <p:grpSpPr bwMode="auto">
            <a:xfrm>
              <a:off x="0" y="48"/>
              <a:ext cx="2352" cy="576"/>
              <a:chOff x="0" y="0"/>
              <a:chExt cx="1968" cy="576"/>
            </a:xfrm>
          </p:grpSpPr>
          <p:sp>
            <p:nvSpPr>
              <p:cNvPr id="11290" name="Text Box 26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 a + b )   = </a:t>
                </a:r>
              </a:p>
            </p:txBody>
          </p:sp>
          <p:sp>
            <p:nvSpPr>
              <p:cNvPr id="11291" name="Text Box 27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18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  <p:grpSp>
          <p:nvGrpSpPr>
            <p:cNvPr id="11292" name="Group 28"/>
            <p:cNvGrpSpPr/>
            <p:nvPr/>
          </p:nvGrpSpPr>
          <p:grpSpPr bwMode="auto">
            <a:xfrm>
              <a:off x="3456" y="48"/>
              <a:ext cx="960" cy="576"/>
              <a:chOff x="0" y="0"/>
              <a:chExt cx="1968" cy="576"/>
            </a:xfrm>
          </p:grpSpPr>
          <p:sp>
            <p:nvSpPr>
              <p:cNvPr id="11293" name="Text Box 29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  b</a:t>
                </a:r>
              </a:p>
            </p:txBody>
          </p:sp>
          <p:sp>
            <p:nvSpPr>
              <p:cNvPr id="11294" name="Text Box 30"/>
              <p:cNvSpPr txBox="1">
                <a:spLocks noChangeArrowheads="1"/>
              </p:cNvSpPr>
              <p:nvPr/>
            </p:nvSpPr>
            <p:spPr bwMode="auto">
              <a:xfrm>
                <a:off x="93" y="0"/>
                <a:ext cx="187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2</a:t>
                </a:r>
                <a:r>
                  <a:rPr lang="zh-CN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grpSp>
        <p:nvGrpSpPr>
          <p:cNvPr id="11295" name="Group 31"/>
          <p:cNvGrpSpPr/>
          <p:nvPr/>
        </p:nvGrpSpPr>
        <p:grpSpPr bwMode="auto">
          <a:xfrm>
            <a:off x="6553200" y="2743200"/>
            <a:ext cx="1524000" cy="1295400"/>
            <a:chOff x="0" y="0"/>
            <a:chExt cx="960" cy="816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480" y="480"/>
              <a:ext cx="144" cy="336"/>
            </a:xfrm>
            <a:prstGeom prst="upDown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297" name="Group 33"/>
            <p:cNvGrpSpPr/>
            <p:nvPr/>
          </p:nvGrpSpPr>
          <p:grpSpPr bwMode="auto">
            <a:xfrm>
              <a:off x="0" y="0"/>
              <a:ext cx="960" cy="576"/>
              <a:chOff x="0" y="0"/>
              <a:chExt cx="1968" cy="576"/>
            </a:xfrm>
          </p:grpSpPr>
          <p:sp>
            <p:nvSpPr>
              <p:cNvPr id="11298" name="Text Box 34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+  b</a:t>
                </a:r>
              </a:p>
            </p:txBody>
          </p:sp>
          <p:sp>
            <p:nvSpPr>
              <p:cNvPr id="11299" name="Text Box 35"/>
              <p:cNvSpPr txBox="1">
                <a:spLocks noChangeArrowheads="1"/>
              </p:cNvSpPr>
              <p:nvPr/>
            </p:nvSpPr>
            <p:spPr bwMode="auto">
              <a:xfrm>
                <a:off x="93" y="0"/>
                <a:ext cx="187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        2</a:t>
                </a:r>
                <a:r>
                  <a:rPr lang="zh-CN" altLang="zh-CN" sz="40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grpSp>
        <p:nvGrpSpPr>
          <p:cNvPr id="11300" name="Group 36"/>
          <p:cNvGrpSpPr/>
          <p:nvPr/>
        </p:nvGrpSpPr>
        <p:grpSpPr bwMode="auto">
          <a:xfrm>
            <a:off x="3429000" y="4876800"/>
            <a:ext cx="3657600" cy="914400"/>
            <a:chOff x="0" y="0"/>
            <a:chExt cx="1968" cy="576"/>
          </a:xfrm>
        </p:grpSpPr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 x   + 4xy + 4y</a:t>
              </a:r>
              <a:r>
                <a:rPr lang="zh-CN" altLang="zh-CN" sz="4400" b="1"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    </a:t>
              </a: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 sz="4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2</a:t>
              </a:r>
            </a:p>
          </p:txBody>
        </p:sp>
      </p:grpSp>
      <p:grpSp>
        <p:nvGrpSpPr>
          <p:cNvPr id="11303" name="Group 39"/>
          <p:cNvGrpSpPr/>
          <p:nvPr/>
        </p:nvGrpSpPr>
        <p:grpSpPr bwMode="auto">
          <a:xfrm>
            <a:off x="6858000" y="5181600"/>
            <a:ext cx="2286000" cy="1143000"/>
            <a:chOff x="0" y="0"/>
            <a:chExt cx="1440" cy="720"/>
          </a:xfrm>
        </p:grpSpPr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0" y="0"/>
              <a:ext cx="1440" cy="720"/>
            </a:xfrm>
            <a:prstGeom prst="cloudCallout">
              <a:avLst>
                <a:gd name="adj1" fmla="val -4167"/>
                <a:gd name="adj2" fmla="val -106528"/>
              </a:avLst>
            </a:prstGeom>
            <a:gradFill rotWithShape="0">
              <a:gsLst>
                <a:gs pos="0">
                  <a:srgbClr val="CCFF33"/>
                </a:gs>
                <a:gs pos="100000">
                  <a:srgbClr val="CCFF33">
                    <a:gamma/>
                    <a:tint val="82353"/>
                    <a:invGamma/>
                  </a:srgbClr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48" y="192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2800" b="1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注意括号哦</a:t>
              </a:r>
            </a:p>
          </p:txBody>
        </p:sp>
      </p:grpSp>
      <p:grpSp>
        <p:nvGrpSpPr>
          <p:cNvPr id="11306" name="Group 42"/>
          <p:cNvGrpSpPr/>
          <p:nvPr/>
        </p:nvGrpSpPr>
        <p:grpSpPr bwMode="auto">
          <a:xfrm>
            <a:off x="1600200" y="2895600"/>
            <a:ext cx="1524000" cy="1828800"/>
            <a:chOff x="0" y="0"/>
            <a:chExt cx="960" cy="1152"/>
          </a:xfrm>
        </p:grpSpPr>
        <p:grpSp>
          <p:nvGrpSpPr>
            <p:cNvPr id="11307" name="Group 43"/>
            <p:cNvGrpSpPr/>
            <p:nvPr/>
          </p:nvGrpSpPr>
          <p:grpSpPr bwMode="auto">
            <a:xfrm>
              <a:off x="0" y="0"/>
              <a:ext cx="432" cy="1152"/>
              <a:chOff x="0" y="0"/>
              <a:chExt cx="432" cy="1152"/>
            </a:xfrm>
          </p:grpSpPr>
          <p:sp>
            <p:nvSpPr>
              <p:cNvPr id="11308" name="AutoShape 44"/>
              <p:cNvSpPr>
                <a:spLocks noChangeArrowheads="1"/>
              </p:cNvSpPr>
              <p:nvPr/>
            </p:nvSpPr>
            <p:spPr bwMode="auto">
              <a:xfrm>
                <a:off x="48" y="384"/>
                <a:ext cx="144" cy="336"/>
              </a:xfrm>
              <a:prstGeom prst="upDownArrow">
                <a:avLst>
                  <a:gd name="adj1" fmla="val 50000"/>
                  <a:gd name="adj2" fmla="val 46667"/>
                </a:avLst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9" name="Text Box 45"/>
              <p:cNvSpPr txBox="1">
                <a:spLocks noChangeArrowheads="1"/>
              </p:cNvSpPr>
              <p:nvPr/>
            </p:nvSpPr>
            <p:spPr bwMode="auto">
              <a:xfrm>
                <a:off x="0" y="672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1310" name="Text Box 4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3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1311" name="Group 47"/>
            <p:cNvGrpSpPr/>
            <p:nvPr/>
          </p:nvGrpSpPr>
          <p:grpSpPr bwMode="auto">
            <a:xfrm>
              <a:off x="480" y="0"/>
              <a:ext cx="480" cy="1152"/>
              <a:chOff x="0" y="0"/>
              <a:chExt cx="480" cy="1152"/>
            </a:xfrm>
          </p:grpSpPr>
          <p:sp>
            <p:nvSpPr>
              <p:cNvPr id="11312" name="AutoShape 48"/>
              <p:cNvSpPr>
                <a:spLocks noChangeArrowheads="1"/>
              </p:cNvSpPr>
              <p:nvPr/>
            </p:nvSpPr>
            <p:spPr bwMode="auto">
              <a:xfrm>
                <a:off x="144" y="384"/>
                <a:ext cx="144" cy="336"/>
              </a:xfrm>
              <a:prstGeom prst="upDownArrow">
                <a:avLst>
                  <a:gd name="adj1" fmla="val 50000"/>
                  <a:gd name="adj2" fmla="val 46667"/>
                </a:avLst>
              </a:prstGeom>
              <a:solidFill>
                <a:schemeClr val="accent1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3" name="Text Box 49"/>
              <p:cNvSpPr txBox="1">
                <a:spLocks noChangeArrowheads="1"/>
              </p:cNvSpPr>
              <p:nvPr/>
            </p:nvSpPr>
            <p:spPr bwMode="auto">
              <a:xfrm>
                <a:off x="0" y="672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2y</a:t>
                </a:r>
              </a:p>
            </p:txBody>
          </p:sp>
          <p:sp>
            <p:nvSpPr>
              <p:cNvPr id="11314" name="Text Box 50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</p:grpSp>
      <p:grpSp>
        <p:nvGrpSpPr>
          <p:cNvPr id="11315" name="Group 51"/>
          <p:cNvGrpSpPr/>
          <p:nvPr/>
        </p:nvGrpSpPr>
        <p:grpSpPr bwMode="auto">
          <a:xfrm>
            <a:off x="4038600" y="2667000"/>
            <a:ext cx="838200" cy="1371600"/>
            <a:chOff x="0" y="0"/>
            <a:chExt cx="528" cy="864"/>
          </a:xfrm>
        </p:grpSpPr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96" y="528"/>
              <a:ext cx="144" cy="336"/>
            </a:xfrm>
            <a:prstGeom prst="upDown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17" name="Group 53"/>
            <p:cNvGrpSpPr/>
            <p:nvPr/>
          </p:nvGrpSpPr>
          <p:grpSpPr bwMode="auto">
            <a:xfrm>
              <a:off x="0" y="0"/>
              <a:ext cx="528" cy="576"/>
              <a:chOff x="0" y="0"/>
              <a:chExt cx="1968" cy="576"/>
            </a:xfrm>
          </p:grpSpPr>
          <p:sp>
            <p:nvSpPr>
              <p:cNvPr id="11318" name="Text Box 54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87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44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9" name="Text Box 55"/>
              <p:cNvSpPr txBox="1">
                <a:spLocks noChangeArrowheads="1"/>
              </p:cNvSpPr>
              <p:nvPr/>
            </p:nvSpPr>
            <p:spPr bwMode="auto">
              <a:xfrm>
                <a:off x="94" y="0"/>
                <a:ext cx="187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36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  2</a:t>
                </a:r>
                <a:r>
                  <a:rPr lang="zh-CN" altLang="zh-CN" sz="4000" b="1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    </a:t>
                </a:r>
              </a:p>
            </p:txBody>
          </p:sp>
        </p:grpSp>
      </p:grpSp>
      <p:grpSp>
        <p:nvGrpSpPr>
          <p:cNvPr id="11320" name="Group 56"/>
          <p:cNvGrpSpPr/>
          <p:nvPr/>
        </p:nvGrpSpPr>
        <p:grpSpPr bwMode="auto">
          <a:xfrm>
            <a:off x="4648200" y="2895600"/>
            <a:ext cx="914400" cy="1143000"/>
            <a:chOff x="0" y="0"/>
            <a:chExt cx="576" cy="720"/>
          </a:xfrm>
        </p:grpSpPr>
        <p:sp>
          <p:nvSpPr>
            <p:cNvPr id="11321" name="AutoShape 57"/>
            <p:cNvSpPr>
              <a:spLocks noChangeArrowheads="1"/>
            </p:cNvSpPr>
            <p:nvPr/>
          </p:nvSpPr>
          <p:spPr bwMode="auto">
            <a:xfrm>
              <a:off x="336" y="384"/>
              <a:ext cx="144" cy="336"/>
            </a:xfrm>
            <a:prstGeom prst="upDown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2" name="Text Box 58"/>
            <p:cNvSpPr txBox="1">
              <a:spLocks noChangeArrowheads="1"/>
            </p:cNvSpPr>
            <p:nvPr/>
          </p:nvSpPr>
          <p:spPr bwMode="auto">
            <a:xfrm>
              <a:off x="0" y="0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FF33CC"/>
                  </a:solidFill>
                  <a:latin typeface="Times New Roman" panose="02020603050405020304" pitchFamily="18" charset="0"/>
                </a:rPr>
                <a:t>+ 2</a:t>
              </a:r>
            </a:p>
          </p:txBody>
        </p:sp>
      </p:grpSp>
      <p:grpSp>
        <p:nvGrpSpPr>
          <p:cNvPr id="11323" name="Group 59"/>
          <p:cNvGrpSpPr/>
          <p:nvPr/>
        </p:nvGrpSpPr>
        <p:grpSpPr bwMode="auto">
          <a:xfrm>
            <a:off x="5562600" y="2895600"/>
            <a:ext cx="457200" cy="1219200"/>
            <a:chOff x="0" y="0"/>
            <a:chExt cx="288" cy="720"/>
          </a:xfrm>
        </p:grpSpPr>
        <p:sp>
          <p:nvSpPr>
            <p:cNvPr id="11324" name="AutoShape 60"/>
            <p:cNvSpPr>
              <a:spLocks noChangeArrowheads="1"/>
            </p:cNvSpPr>
            <p:nvPr/>
          </p:nvSpPr>
          <p:spPr bwMode="auto">
            <a:xfrm>
              <a:off x="48" y="384"/>
              <a:ext cx="144" cy="336"/>
            </a:xfrm>
            <a:prstGeom prst="upDown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5" name="Text Box 61"/>
            <p:cNvSpPr txBox="1">
              <a:spLocks noChangeArrowheads="1"/>
            </p:cNvSpPr>
            <p:nvPr/>
          </p:nvSpPr>
          <p:spPr bwMode="auto">
            <a:xfrm>
              <a:off x="0" y="0"/>
              <a:ext cx="288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FF33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1326" name="Group 62"/>
          <p:cNvGrpSpPr/>
          <p:nvPr/>
        </p:nvGrpSpPr>
        <p:grpSpPr bwMode="auto">
          <a:xfrm>
            <a:off x="5943600" y="2895600"/>
            <a:ext cx="533400" cy="1143000"/>
            <a:chOff x="0" y="0"/>
            <a:chExt cx="336" cy="720"/>
          </a:xfrm>
        </p:grpSpPr>
        <p:sp>
          <p:nvSpPr>
            <p:cNvPr id="11327" name="AutoShape 63"/>
            <p:cNvSpPr>
              <a:spLocks noChangeArrowheads="1"/>
            </p:cNvSpPr>
            <p:nvPr/>
          </p:nvSpPr>
          <p:spPr bwMode="auto">
            <a:xfrm>
              <a:off x="96" y="384"/>
              <a:ext cx="144" cy="336"/>
            </a:xfrm>
            <a:prstGeom prst="upDown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8" name="Text Box 64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b="1">
                  <a:solidFill>
                    <a:srgbClr val="FF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1329" name="Text Box 65" descr="PE03255_"/>
          <p:cNvSpPr txBox="1">
            <a:spLocks noChangeArrowheads="1"/>
          </p:cNvSpPr>
          <p:nvPr/>
        </p:nvSpPr>
        <p:spPr bwMode="auto">
          <a:xfrm>
            <a:off x="323850" y="333375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9966FF"/>
                </a:solidFill>
              </a:rPr>
              <a:t>完全平方公式的应用</a:t>
            </a:r>
          </a:p>
        </p:txBody>
      </p:sp>
      <p:sp>
        <p:nvSpPr>
          <p:cNvPr id="11330" name="Text Box 66" descr="PE03255_"/>
          <p:cNvSpPr txBox="1">
            <a:spLocks noChangeArrowheads="1"/>
          </p:cNvSpPr>
          <p:nvPr/>
        </p:nvSpPr>
        <p:spPr bwMode="auto">
          <a:xfrm>
            <a:off x="4119563" y="769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1331" name="Text Box 67" descr="PE03255_"/>
          <p:cNvSpPr txBox="1">
            <a:spLocks noChangeArrowheads="1"/>
          </p:cNvSpPr>
          <p:nvPr/>
        </p:nvSpPr>
        <p:spPr bwMode="auto">
          <a:xfrm>
            <a:off x="900113" y="908050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分析：使用完全平方公式与平方差公式的使用一样</a:t>
            </a:r>
            <a:r>
              <a:rPr lang="zh-CN" altLang="zh-C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,</a:t>
            </a:r>
            <a:r>
              <a:rPr lang="zh-C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先把要计算的式子与完全平方公式对照</a:t>
            </a:r>
            <a:r>
              <a:rPr lang="zh-CN" altLang="zh-C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zh-CN" sz="2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明确个是 </a:t>
            </a:r>
            <a:r>
              <a:rPr lang="zh-CN" altLang="zh-CN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zh-CN" sz="2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, </a:t>
            </a:r>
            <a:r>
              <a:rPr lang="zh-CN" sz="2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哪个是</a:t>
            </a:r>
            <a:r>
              <a:rPr lang="zh-CN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zh-CN" sz="240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zh-CN" sz="2400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zh-CN" altLang="zh-CN" sz="2400" i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6" grpId="0" autoUpdateAnimBg="0"/>
      <p:bldP spid="11277" grpId="0" autoUpdateAnimBg="0"/>
      <p:bldP spid="11278" grpId="0" autoUpdateAnimBg="0"/>
      <p:bldP spid="113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 descr="PE03255_"/>
          <p:cNvSpPr txBox="1">
            <a:spLocks noChangeArrowheads="1"/>
          </p:cNvSpPr>
          <p:nvPr/>
        </p:nvSpPr>
        <p:spPr bwMode="auto">
          <a:xfrm>
            <a:off x="735013" y="566738"/>
            <a:ext cx="336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</a:rPr>
              <a:t>例</a:t>
            </a:r>
            <a:r>
              <a:rPr lang="zh-CN" altLang="zh-CN" sz="2400" b="1" dirty="0">
                <a:solidFill>
                  <a:srgbClr val="000000"/>
                </a:solidFill>
              </a:rPr>
              <a:t>1   </a:t>
            </a:r>
            <a:r>
              <a:rPr lang="zh-CN" sz="2400" b="1" dirty="0">
                <a:solidFill>
                  <a:srgbClr val="000000"/>
                </a:solidFill>
              </a:rPr>
              <a:t>利用完全平方公式</a:t>
            </a:r>
          </a:p>
        </p:txBody>
      </p:sp>
      <p:sp>
        <p:nvSpPr>
          <p:cNvPr id="12291" name="Text Box 3" descr="PE03255_"/>
          <p:cNvSpPr txBox="1">
            <a:spLocks noChangeArrowheads="1"/>
          </p:cNvSpPr>
          <p:nvPr/>
        </p:nvSpPr>
        <p:spPr bwMode="auto">
          <a:xfrm>
            <a:off x="879475" y="1130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1196975"/>
          <a:ext cx="1800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r:id="rId3" imgW="901700" imgH="393700" progId="Equation.3">
                  <p:embed/>
                </p:oleObj>
              </mc:Choice>
              <mc:Fallback>
                <p:oleObj r:id="rId3" imgW="901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96975"/>
                        <a:ext cx="1800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27200" y="2209800"/>
          <a:ext cx="31210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5" imgW="1892300" imgH="393700" progId="Equation.3">
                  <p:embed/>
                </p:oleObj>
              </mc:Choice>
              <mc:Fallback>
                <p:oleObj r:id="rId5" imgW="1892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209800"/>
                        <a:ext cx="31210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22525" y="4924425"/>
          <a:ext cx="11112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4924425"/>
                        <a:ext cx="11112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 descr="PE03255_"/>
          <p:cNvSpPr txBox="1">
            <a:spLocks noChangeArrowheads="1"/>
          </p:cNvSpPr>
          <p:nvPr/>
        </p:nvSpPr>
        <p:spPr bwMode="auto">
          <a:xfrm>
            <a:off x="611188" y="2349500"/>
            <a:ext cx="1366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解</a:t>
            </a:r>
            <a:r>
              <a:rPr lang="zh-CN">
                <a:solidFill>
                  <a:srgbClr val="000000"/>
                </a:solidFill>
              </a:rPr>
              <a:t>：</a:t>
            </a:r>
            <a:r>
              <a:rPr lang="zh-CN" altLang="zh-CN" sz="28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2296" name="Rectangle 8" descr="PE03255_"/>
          <p:cNvSpPr>
            <a:spLocks noChangeArrowheads="1"/>
          </p:cNvSpPr>
          <p:nvPr/>
        </p:nvSpPr>
        <p:spPr bwMode="auto">
          <a:xfrm>
            <a:off x="1187450" y="2997200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12297" name="Object 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57350" y="2932113"/>
          <a:ext cx="21256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r:id="rId9" imgW="1117600" imgH="393700" progId="Equation.3">
                  <p:embed/>
                </p:oleObj>
              </mc:Choice>
              <mc:Fallback>
                <p:oleObj r:id="rId9" imgW="11176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932113"/>
                        <a:ext cx="21256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331913" y="3860800"/>
          <a:ext cx="162718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r:id="rId11" imgW="762000" imgH="457200" progId="Equation.3">
                  <p:embed/>
                </p:oleObj>
              </mc:Choice>
              <mc:Fallback>
                <p:oleObj r:id="rId11" imgW="7620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860800"/>
                        <a:ext cx="1627187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1403350" y="3933825"/>
          <a:ext cx="4392613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r:id="rId13" imgW="2057400" imgH="673100" progId="Equation.3">
                  <p:embed/>
                </p:oleObj>
              </mc:Choice>
              <mc:Fallback>
                <p:oleObj r:id="rId13" imgW="2057400" imgH="673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933825"/>
                        <a:ext cx="4392613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 descr="PE03255_"/>
          <p:cNvSpPr txBox="1">
            <a:spLocks noChangeArrowheads="1"/>
          </p:cNvSpPr>
          <p:nvPr/>
        </p:nvSpPr>
        <p:spPr bwMode="auto">
          <a:xfrm>
            <a:off x="539750" y="3860800"/>
            <a:ext cx="109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（</a:t>
            </a:r>
            <a:r>
              <a:rPr lang="zh-CN" altLang="zh-CN" sz="2800">
                <a:solidFill>
                  <a:srgbClr val="000000"/>
                </a:solidFill>
              </a:rPr>
              <a:t>2</a:t>
            </a:r>
            <a:r>
              <a:rPr lang="zh-CN" sz="28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2301" name="Text Box 13" descr="PE03255_"/>
          <p:cNvSpPr txBox="1">
            <a:spLocks noChangeArrowheads="1"/>
          </p:cNvSpPr>
          <p:nvPr/>
        </p:nvSpPr>
        <p:spPr bwMode="auto">
          <a:xfrm>
            <a:off x="879475" y="43846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解：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331913" y="1989138"/>
            <a:ext cx="503237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24075" y="1989138"/>
            <a:ext cx="503238" cy="0"/>
          </a:xfrm>
          <a:prstGeom prst="line">
            <a:avLst/>
          </a:prstGeom>
          <a:noFill/>
          <a:ln w="38100" cmpd="sng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476375" y="4365625"/>
            <a:ext cx="574675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411413" y="4365625"/>
            <a:ext cx="288925" cy="0"/>
          </a:xfrm>
          <a:prstGeom prst="line">
            <a:avLst/>
          </a:prstGeom>
          <a:noFill/>
          <a:ln w="38100" cmpd="sng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6" grpId="0" autoUpdateAnimBg="0"/>
      <p:bldP spid="1230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 descr="PE03255_"/>
          <p:cNvSpPr txBox="1">
            <a:spLocks noChangeArrowheads="1"/>
          </p:cNvSpPr>
          <p:nvPr/>
        </p:nvSpPr>
        <p:spPr bwMode="auto">
          <a:xfrm>
            <a:off x="971550" y="635000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>
                <a:solidFill>
                  <a:srgbClr val="000000"/>
                </a:solidFill>
              </a:rPr>
              <a:t>练习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41425" y="1628775"/>
          <a:ext cx="22193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r:id="rId3" imgW="826135" imgH="228600" progId="Equation.3">
                  <p:embed/>
                </p:oleObj>
              </mc:Choice>
              <mc:Fallback>
                <p:oleObj r:id="rId3" imgW="826135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1628775"/>
                        <a:ext cx="22193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89088" y="2354263"/>
          <a:ext cx="39544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r:id="rId5" imgW="1880235" imgH="457200" progId="Equation.3">
                  <p:embed/>
                </p:oleObj>
              </mc:Choice>
              <mc:Fallback>
                <p:oleObj r:id="rId5" imgW="1880235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354263"/>
                        <a:ext cx="395446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41425" y="3657600"/>
          <a:ext cx="23590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r:id="rId7" imgW="1041400" imgH="228600" progId="Equation.3">
                  <p:embed/>
                </p:oleObj>
              </mc:Choice>
              <mc:Fallback>
                <p:oleObj r:id="rId7" imgW="1041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3657600"/>
                        <a:ext cx="23590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589088" y="4381500"/>
          <a:ext cx="47164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r:id="rId9" imgW="2235200" imgH="482600" progId="Equation.3">
                  <p:embed/>
                </p:oleObj>
              </mc:Choice>
              <mc:Fallback>
                <p:oleObj r:id="rId9" imgW="22352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381500"/>
                        <a:ext cx="471646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23495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解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4339" name="Group 3"/>
          <p:cNvGrpSpPr/>
          <p:nvPr/>
        </p:nvGrpSpPr>
        <p:grpSpPr bwMode="auto">
          <a:xfrm>
            <a:off x="539750" y="1268413"/>
            <a:ext cx="3581400" cy="914400"/>
            <a:chOff x="0" y="0"/>
            <a:chExt cx="1968" cy="576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0" y="96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⑵  </a:t>
              </a:r>
              <a:r>
                <a:rPr lang="zh-CN" altLang="zh-CN" sz="4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( 2x - 3y )  </a:t>
              </a: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96" y="0"/>
              <a:ext cx="18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600" b="1" dirty="0">
                  <a:latin typeface="Times New Roman" panose="02020603050405020304" pitchFamily="18" charset="0"/>
                </a:rPr>
                <a:t>                        </a:t>
              </a:r>
              <a:r>
                <a:rPr lang="zh-CN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 sz="4000" b="1" dirty="0">
                  <a:latin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14342" name="Text Box 6" descr="PE03255_"/>
          <p:cNvSpPr txBox="1">
            <a:spLocks noChangeArrowheads="1"/>
          </p:cNvSpPr>
          <p:nvPr/>
        </p:nvSpPr>
        <p:spPr bwMode="auto">
          <a:xfrm>
            <a:off x="539750" y="476250"/>
            <a:ext cx="456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800" dirty="0">
                <a:solidFill>
                  <a:srgbClr val="3333FF"/>
                </a:solidFill>
              </a:rPr>
              <a:t>例</a:t>
            </a:r>
            <a:r>
              <a:rPr lang="zh-CN" altLang="zh-CN" sz="2800" dirty="0">
                <a:solidFill>
                  <a:srgbClr val="3333FF"/>
                </a:solidFill>
              </a:rPr>
              <a:t>2  </a:t>
            </a:r>
            <a:r>
              <a:rPr lang="zh-CN" sz="2800" dirty="0">
                <a:solidFill>
                  <a:srgbClr val="3333FF"/>
                </a:solidFill>
              </a:rPr>
              <a:t>利用完全平方公式计算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403350" y="2133600"/>
          <a:ext cx="27368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r:id="rId3" imgW="939800" imgH="241300" progId="Equation.3">
                  <p:embed/>
                </p:oleObj>
              </mc:Choice>
              <mc:Fallback>
                <p:oleObj r:id="rId3" imgW="9398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33600"/>
                        <a:ext cx="27368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331913" y="2708275"/>
          <a:ext cx="59055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r:id="rId5" imgW="2006600" imgH="482600" progId="Equation.3">
                  <p:embed/>
                </p:oleObj>
              </mc:Choice>
              <mc:Fallback>
                <p:oleObj r:id="rId5" imgW="20066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08275"/>
                        <a:ext cx="59055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5" name="Group 9"/>
          <p:cNvGrpSpPr/>
          <p:nvPr/>
        </p:nvGrpSpPr>
        <p:grpSpPr bwMode="auto">
          <a:xfrm>
            <a:off x="2411413" y="2349500"/>
            <a:ext cx="288925" cy="287338"/>
            <a:chOff x="0" y="0"/>
            <a:chExt cx="182" cy="181"/>
          </a:xfrm>
        </p:grpSpPr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90"/>
              <a:ext cx="182" cy="0"/>
            </a:xfrm>
            <a:prstGeom prst="line">
              <a:avLst/>
            </a:prstGeom>
            <a:noFill/>
            <a:ln w="28575" cmpd="sng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91" y="0"/>
              <a:ext cx="0" cy="181"/>
            </a:xfrm>
            <a:prstGeom prst="line">
              <a:avLst/>
            </a:prstGeom>
            <a:noFill/>
            <a:ln w="28575" cmpd="sng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916238" y="2492375"/>
            <a:ext cx="215900" cy="0"/>
          </a:xfrm>
          <a:prstGeom prst="line">
            <a:avLst/>
          </a:prstGeom>
          <a:noFill/>
          <a:ln w="28575" cmpd="sng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4349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7088" y="4292600"/>
          <a:ext cx="13843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r:id="rId7" imgW="482600" imgH="228600" progId="Equation.3">
                  <p:embed/>
                </p:oleObj>
              </mc:Choice>
              <mc:Fallback>
                <p:oleObj r:id="rId7" imgW="4826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92600"/>
                        <a:ext cx="13843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95513" y="4124325"/>
          <a:ext cx="4243387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r:id="rId9" imgW="1410335" imgH="915035" progId="Equation.3">
                  <p:embed/>
                </p:oleObj>
              </mc:Choice>
              <mc:Fallback>
                <p:oleObj r:id="rId9" imgW="1410335" imgH="9150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24325"/>
                        <a:ext cx="4243387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蓝调晶格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蓝调晶格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调晶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1735</Words>
  <Application>Microsoft Office PowerPoint</Application>
  <PresentationFormat>全屏显示(4:3)</PresentationFormat>
  <Paragraphs>278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MS PGothic</vt:lpstr>
      <vt:lpstr>黑体</vt:lpstr>
      <vt:lpstr>华文彩云</vt:lpstr>
      <vt:lpstr>华文行楷</vt:lpstr>
      <vt:lpstr>华文新魏</vt:lpstr>
      <vt:lpstr>华文中宋</vt:lpstr>
      <vt:lpstr>隶书</vt:lpstr>
      <vt:lpstr>宋体</vt:lpstr>
      <vt:lpstr>微软雅黑</vt:lpstr>
      <vt:lpstr>Arial</vt:lpstr>
      <vt:lpstr>Book Antiqua</vt:lpstr>
      <vt:lpstr>Lucida Sans Unicode</vt:lpstr>
      <vt:lpstr>MT Extra</vt:lpstr>
      <vt:lpstr>Symbol</vt:lpstr>
      <vt:lpstr>Times New Roman</vt:lpstr>
      <vt:lpstr>Verdana</vt:lpstr>
      <vt:lpstr>Wingdings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随堂练习</vt:lpstr>
      <vt:lpstr>PowerPoint 演示文稿</vt:lpstr>
      <vt:lpstr>PowerPoint 演示文稿</vt:lpstr>
      <vt:lpstr>PowerPoint 演示文稿</vt:lpstr>
      <vt:lpstr>纠    错   练   习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2002-09-18T00:32:00Z</dcterms:created>
  <dcterms:modified xsi:type="dcterms:W3CDTF">2023-01-17T02:03:02Z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82A4226A0E7C476FA867F060C686C188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