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9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页眉占位符 1996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99683" name="日期占位符 19968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2023-01-11</a:t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19968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19968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199686" name="页脚占位符 19968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99687" name="灯片编号占位符 19968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979712" y="156363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635646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我的语文生活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746" y="915566"/>
            <a:ext cx="3749613" cy="2499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429994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9901" y="1318213"/>
            <a:ext cx="2875453" cy="13217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94808" y="1656815"/>
            <a:ext cx="2998990" cy="126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71181" y="1197457"/>
            <a:ext cx="2642056" cy="11845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92210" y="1966824"/>
            <a:ext cx="3328263" cy="1310171"/>
          </a:xfrm>
          <a:prstGeom prst="rect">
            <a:avLst/>
          </a:prstGeom>
        </p:spPr>
      </p:pic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900469" y="2574916"/>
            <a:ext cx="2586658" cy="1671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207120" y="2307130"/>
            <a:ext cx="2784600" cy="168271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4" name="Rectangle 3"/>
          <p:cNvSpPr txBox="1"/>
          <p:nvPr/>
        </p:nvSpPr>
        <p:spPr>
          <a:xfrm>
            <a:off x="558672" y="1707654"/>
            <a:ext cx="8261801" cy="20901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提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起广告词，你首先想到什么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或许是看电视时被广告打断的懊恼，或许是某个夸张搞笑的画面。相信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很多人会因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某句妇孺皆知的广告词而将一个广告深深地印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在脑海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中。仔细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回想一下，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哪些广告词让你印象深刻？请列举几例你喜欢的广告词。</a:t>
            </a:r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5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文本框 3"/>
          <p:cNvSpPr txBox="1"/>
          <p:nvPr/>
        </p:nvSpPr>
        <p:spPr>
          <a:xfrm>
            <a:off x="3203848" y="1308367"/>
            <a:ext cx="216024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我来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写广告词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1521" y="1653648"/>
            <a:ext cx="8345805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(1)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用心点燃希望</a:t>
            </a:r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用爱撒播人间。</a:t>
            </a:r>
          </a:p>
          <a:p>
            <a:pPr marL="0" indent="0"/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楷体" panose="02010609060101010101" charset="-122"/>
              </a:rPr>
              <a:t>                    </a:t>
            </a:r>
            <a:r>
              <a:rPr 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“希望工程”公益广告词</a:t>
            </a:r>
            <a:r>
              <a:rPr 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sz="2400" b="1" dirty="0">
              <a:solidFill>
                <a:srgbClr val="0000FF"/>
              </a:solidFill>
              <a:latin typeface="宋体" panose="02010600030101010101" pitchFamily="2" charset="-122"/>
              <a:cs typeface="楷体" panose="02010609060101010101" charset="-122"/>
            </a:endParaRPr>
          </a:p>
          <a:p>
            <a:pPr marL="0" indent="0"/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(2)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不溶在手</a:t>
            </a:r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只溶在口。</a:t>
            </a:r>
          </a:p>
          <a:p>
            <a:pPr marL="0" indent="0"/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楷体" panose="02010609060101010101" charset="-122"/>
              </a:rPr>
              <a:t>                   </a:t>
            </a:r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某巧克力商品广告词</a:t>
            </a:r>
            <a:r>
              <a:rPr 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</a:p>
          <a:p>
            <a:pPr marL="0" indent="0"/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(3)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我不认识你</a:t>
            </a:r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但我谢谢你</a:t>
            </a:r>
            <a:r>
              <a:rPr 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</a:p>
          <a:p>
            <a:pPr marL="0" indent="0"/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楷体" panose="02010609060101010101" charset="-122"/>
              </a:rPr>
              <a:t>                    </a:t>
            </a:r>
            <a:r>
              <a:rPr 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义务献血公益广告词</a:t>
            </a:r>
            <a:r>
              <a:rPr 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sz="2400" b="1" dirty="0">
              <a:solidFill>
                <a:srgbClr val="0000FF"/>
              </a:solidFill>
              <a:latin typeface="宋体" panose="02010600030101010101" pitchFamily="2" charset="-122"/>
              <a:cs typeface="楷体" panose="02010609060101010101" charset="-122"/>
            </a:endParaRPr>
          </a:p>
          <a:p>
            <a:pPr marL="0" inden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）请不要踩我，我怕疼。</a:t>
            </a:r>
          </a:p>
          <a:p>
            <a:pPr marL="0" indent="0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楷体" panose="02010609060101010101" charset="-122"/>
              </a:rPr>
              <a:t>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楷体" panose="02010609060101010101" charset="-122"/>
              </a:rPr>
              <a:t>（保护草坪广告）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9552" y="1059582"/>
            <a:ext cx="313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一、喜欢的广告词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907541" y="1703647"/>
            <a:ext cx="514921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ct val="13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语言简洁，词语精练 </a:t>
            </a:r>
          </a:p>
          <a:p>
            <a:pPr algn="just" eaLnBrk="1" latinLnBrk="0" hangingPunct="1">
              <a:lnSpc>
                <a:spcPct val="13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活用熟语，巧用修辞</a:t>
            </a:r>
          </a:p>
          <a:p>
            <a:pPr algn="just" eaLnBrk="1" latinLnBrk="0" hangingPunct="1">
              <a:lnSpc>
                <a:spcPct val="13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新颖亲切，幽默风趣</a:t>
            </a:r>
            <a:endParaRPr kumimoji="1" lang="en-US" altLang="zh-CN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eaLnBrk="1" latinLnBrk="0" hangingPunct="1">
              <a:lnSpc>
                <a:spcPct val="13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联想丰富，启迪智慧</a:t>
            </a:r>
            <a:endParaRPr kumimoji="1" lang="en-US" altLang="zh-CN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eaLnBrk="1" latinLnBrk="0" hangingPunct="1">
              <a:lnSpc>
                <a:spcPct val="13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突出个性，表现特征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170" y="1153221"/>
            <a:ext cx="2406655" cy="5232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广告词的特点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262170"/>
            <a:ext cx="313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二、精彩广告赏析</a:t>
            </a:r>
          </a:p>
        </p:txBody>
      </p:sp>
      <p:pic>
        <p:nvPicPr>
          <p:cNvPr id="55299" name="图片 5" descr="4e4a20a4462309f750c8e363730e0cf3d7cad618.jpg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47377" y="1950991"/>
            <a:ext cx="3560444" cy="16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4204276" y="1653648"/>
            <a:ext cx="468820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3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联想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一方面是指人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的头脑的思维方式，一方面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是指一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个产品品牌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。这一广告词妙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就妙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在将产品的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品牌与人的思维方式紧密地联系在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一起，既方便人们记忆，又加深了广告的深度。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225227"/>
            <a:ext cx="3528392" cy="17245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23928" y="1221601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它道出了保险的意义和功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：①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雨绸缪，防患于未然。②互助的精神，在自己有能力时帮助别人，等自己没有能力时，别人就会帮助自己。③保险的最基本意义，用小钱保大钱，平时有小的投入，当风险来临时，可以得到更多的回报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39077" y="351637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从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文字意义上来讲，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太平洋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三个字一语双关，既包括了上述的概念，同时又是保险公司的名称，也就是说把保险公司的名字嵌入了广告语中，而且非常到位、得体。从句式上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来讲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，类似于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对联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，读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起来十分顺口，这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就很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容易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记住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964" y="1208164"/>
            <a:ext cx="510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三、任选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一则广告词进行品味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2234" y="1856236"/>
            <a:ext cx="53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轻轻地我走了，正如我轻轻地来。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5576" y="228212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</a:rPr>
              <a:t>    采</a:t>
            </a:r>
            <a:r>
              <a:rPr lang="zh-CN" altLang="en-US" sz="2400" b="1" dirty="0">
                <a:latin typeface="宋体" panose="02010600030101010101" pitchFamily="2" charset="-122"/>
              </a:rPr>
              <a:t>用徐志摩的诗句，不但增添了图书馆的文学情趣，也以一种轻松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的方式让</a:t>
            </a:r>
            <a:r>
              <a:rPr lang="zh-CN" altLang="en-US" sz="2400" b="1" dirty="0">
                <a:latin typeface="宋体" panose="02010600030101010101" pitchFamily="2" charset="-122"/>
              </a:rPr>
              <a:t>人了解到阅览图书的地方必须保持安静。</a:t>
            </a: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6" name="Rectangle 3"/>
          <p:cNvSpPr txBox="1"/>
          <p:nvPr/>
        </p:nvSpPr>
        <p:spPr>
          <a:xfrm>
            <a:off x="323528" y="1815666"/>
            <a:ext cx="8595534" cy="183620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对联是我国传统文化的瑰宝，也是活的文化遗产，现在还普遍应用在我们的日常生活中。无论是在名胜古迹，还是市井闾巷，我们常常会发现对联。这些对联与周围的环境相映成趣，充分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体现了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汉字的奥妙、魅力和传统文化的意蕴。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3203848" y="1361406"/>
            <a:ext cx="2592288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寻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找“最美对联”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6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1796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1070" y="1459662"/>
            <a:ext cx="8367395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对联，也称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楹联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alt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对子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，是一种由字数相同的两句话组成的对仗工整，韵律协调，语义完整的文学形式。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3617" y="1059582"/>
            <a:ext cx="20162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对联的定义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404" y="2797021"/>
            <a:ext cx="858139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对联作为一种独特的文学形式，在我国有着悠久的历史。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它开始于</a:t>
            </a:r>
            <a:r>
              <a:rPr lang="zh-CN" alt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五代十国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</a:t>
            </a:r>
            <a:r>
              <a:rPr lang="zh-CN" altLang="en-US" sz="2400" b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明清</a:t>
            </a:r>
            <a:r>
              <a:rPr lang="zh-CN" altLang="en-US" sz="2400" b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</a:t>
            </a:r>
            <a:r>
              <a:rPr lang="zh-CN" altLang="en-US" sz="2400" b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代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尤为兴盛，发展到今天已经有</a:t>
            </a:r>
            <a:r>
              <a:rPr lang="zh-CN" alt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一千多年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据历史记载，后蜀之主孟昶在公元964年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除夕，题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于卧室门上的对联“</a:t>
            </a:r>
            <a:r>
              <a:rPr lang="zh-CN" altLang="en-US" sz="2400" b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新年纳余庆，嘉节号长春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”是我国最早的一副春联。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4655" y="2420997"/>
            <a:ext cx="20882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对联的起源</a:t>
            </a:r>
          </a:p>
        </p:txBody>
      </p:sp>
      <p:grpSp>
        <p:nvGrpSpPr>
          <p:cNvPr id="17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71600" y="1545636"/>
            <a:ext cx="712597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对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联按不同的方法，可分成若干种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类：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所用之处分，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有门联、厅堂联、胜迹联等。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内容分，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有春联、寿联、婚联、挽联等。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技巧分，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有谜语联、隐字联、巧趣联等。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字数分，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有短联、中联、长联等。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句数分，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有单句联、多句联等。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7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文本框 11"/>
          <p:cNvSpPr txBox="1"/>
          <p:nvPr/>
        </p:nvSpPr>
        <p:spPr>
          <a:xfrm>
            <a:off x="467544" y="1100152"/>
            <a:ext cx="20882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副标题 119809"/>
          <p:cNvSpPr>
            <a:spLocks noGrp="1" noRot="1"/>
          </p:cNvSpPr>
          <p:nvPr/>
        </p:nvSpPr>
        <p:spPr>
          <a:xfrm>
            <a:off x="373702" y="1059582"/>
            <a:ext cx="8446770" cy="247238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2800" kern="1200"/>
            </a:lvl2pPr>
            <a:lvl3pPr marL="914400" lvl="2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2400" kern="1200"/>
            </a:lvl3pPr>
            <a:lvl4pPr marL="1371600" lvl="3" indent="0" algn="ctr"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2000" kern="1200"/>
            </a:lvl4pPr>
            <a:lvl5pPr marL="1828800" lvl="4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kern="1200"/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语文是百科全书式的学科</a:t>
            </a:r>
            <a:r>
              <a:rPr lang="en-US" altLang="zh-CN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语文也是非常生活化的课程</a:t>
            </a:r>
            <a:r>
              <a:rPr lang="en-US" altLang="zh-CN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语文不仅仅是一本教科书</a:t>
            </a:r>
            <a:r>
              <a:rPr lang="en-US" altLang="zh-CN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更是形式多样的生活</a:t>
            </a:r>
            <a:r>
              <a:rPr lang="en-US" altLang="zh-CN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!“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问渠哪得清如许</a:t>
            </a:r>
            <a:r>
              <a:rPr lang="en-US" altLang="zh-CN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为有源头活水来</a:t>
            </a:r>
            <a:r>
              <a:rPr lang="zh-CN" altLang="en-US" sz="2800" b="1" kern="1200" baseline="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”中的活水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就是</a:t>
            </a:r>
            <a:r>
              <a:rPr lang="zh-CN" altLang="en-US" sz="2800" b="1" kern="1200" baseline="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生活。让我们一起走进“我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的语文</a:t>
            </a:r>
            <a:r>
              <a:rPr lang="zh-CN" altLang="en-US" sz="2800" b="1" kern="1200" baseline="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 kern="1200" baseline="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800" b="1" kern="1200" baseline="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展现自己的</a:t>
            </a:r>
            <a:r>
              <a:rPr lang="zh-CN" altLang="en-US" sz="2800" b="1" kern="1200" baseline="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风采吧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800" b="1" kern="1200" baseline="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2800" b="1" kern="1200" baseline="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39750" y="1598288"/>
            <a:ext cx="8064500" cy="35301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①字句对等。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这一规则包括了字数和句数两个层面的含义。整体而言，一副对联上下联的字数要相等；在多分句的情况下，上下联各自包含的分句数要相等，每个相对应的分句的字数也要相等。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②词性对品。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指上下联句法结构中处于相同位置的词，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其属性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相同或符合传统的对仗种类。如动词必须对动词，形容词必须对形容词。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7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文本框 11"/>
          <p:cNvSpPr txBox="1"/>
          <p:nvPr/>
        </p:nvSpPr>
        <p:spPr>
          <a:xfrm>
            <a:off x="467544" y="1154158"/>
            <a:ext cx="20882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95734" y="1307381"/>
            <a:ext cx="8352730" cy="30500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③结构对应。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指上下联词语的构成、词义的配合、词序的排列及虚词的使用、修辞的运用，合乎规律或习惯，彼此对应平衡。从现代汉语语法学的角度讲，也就是说，相应的句子结构或词语结构要尽可能一致，即主谓结构对主谓结构，动宾结构对动宾结构等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④节奏对拍。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指上下联的语句节奏保持一致。</a:t>
            </a:r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5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菱形 16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95536" y="1372824"/>
            <a:ext cx="8352928" cy="2970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⑤平仄对立。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指上下联词句节奏点平仄声调相反。其中最值得注意的是：上联尾字用仄声，下联尾字用平声。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⑥形对意联。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指上下联之间形式上对仗，意义上相联。</a:t>
            </a:r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5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菱形 16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938925" y="1469641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春联</a:t>
            </a:r>
          </a:p>
        </p:txBody>
      </p:sp>
      <p:sp>
        <p:nvSpPr>
          <p:cNvPr id="12" name="Text Box 2"/>
          <p:cNvSpPr txBox="1"/>
          <p:nvPr/>
        </p:nvSpPr>
        <p:spPr>
          <a:xfrm>
            <a:off x="1402978" y="2058650"/>
            <a:ext cx="7129462" cy="25637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①事事如意大吉祥，家家顺心永安康。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横批：四季兴隆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②五湖四海皆春色，万水千山尽得辉。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横批：万象更新</a:t>
            </a: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7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473364" y="1100152"/>
            <a:ext cx="1650365" cy="5232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对联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荟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萃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1114946" y="1788620"/>
            <a:ext cx="7129462" cy="25637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③岁通盛世家家富，人遇年华个个欢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横批：皆大欢喜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④喜居宝地千年旺，福照家门万事兴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横批：喜迎新春</a:t>
            </a:r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5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菱形 16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" name="文本框 8"/>
          <p:cNvSpPr txBox="1"/>
          <p:nvPr/>
        </p:nvSpPr>
        <p:spPr>
          <a:xfrm>
            <a:off x="3563888" y="1269981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春联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067944" y="1132047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寿联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7186" y="1707654"/>
            <a:ext cx="4554855" cy="23960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295562" y="1525596"/>
            <a:ext cx="1292662" cy="27203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一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世风霜志更坚</a:t>
            </a: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7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826314" y="1525597"/>
            <a:ext cx="1292662" cy="27203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lvl="0" algn="dist"/>
            <a:r>
              <a:rPr lang="zh-CN" altLang="en-US" sz="36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半百光阴人未老</a:t>
            </a:r>
            <a:endParaRPr lang="zh-CN" altLang="en-US" sz="36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203849" y="1107963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名胜古迹联</a:t>
            </a:r>
          </a:p>
        </p:txBody>
      </p:sp>
      <p:pic>
        <p:nvPicPr>
          <p:cNvPr id="47107" name="Picture 2" descr="无标题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893" y="1771155"/>
            <a:ext cx="3600450" cy="2150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Text Box 3"/>
          <p:cNvSpPr txBox="1"/>
          <p:nvPr/>
        </p:nvSpPr>
        <p:spPr>
          <a:xfrm>
            <a:off x="5275713" y="1711148"/>
            <a:ext cx="224612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★ 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岳阳楼</a:t>
            </a:r>
          </a:p>
        </p:txBody>
      </p:sp>
      <p:sp>
        <p:nvSpPr>
          <p:cNvPr id="47109" name="Text Box 4"/>
          <p:cNvSpPr txBox="1"/>
          <p:nvPr/>
        </p:nvSpPr>
        <p:spPr>
          <a:xfrm>
            <a:off x="4783906" y="2350038"/>
            <a:ext cx="389255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四面湖山归眼底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万家忧乐到心头</a:t>
            </a:r>
          </a:p>
        </p:txBody>
      </p:sp>
      <p:grpSp>
        <p:nvGrpSpPr>
          <p:cNvPr id="17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/>
          <p:nvPr/>
        </p:nvSpPr>
        <p:spPr>
          <a:xfrm>
            <a:off x="5508104" y="1437624"/>
            <a:ext cx="183255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岳飞墓</a:t>
            </a:r>
          </a:p>
        </p:txBody>
      </p:sp>
      <p:pic>
        <p:nvPicPr>
          <p:cNvPr id="48131" name="Picture 3" descr="yuefeimu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2688" y="1340965"/>
            <a:ext cx="3365257" cy="2256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Text Box 4"/>
          <p:cNvSpPr txBox="1"/>
          <p:nvPr/>
        </p:nvSpPr>
        <p:spPr>
          <a:xfrm>
            <a:off x="4716017" y="2065497"/>
            <a:ext cx="355155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青山有幸埋忠骨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白铁无辜铸佞臣</a:t>
            </a: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7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3" y="1275606"/>
            <a:ext cx="3104525" cy="2350406"/>
          </a:xfrm>
          <a:prstGeom prst="rect">
            <a:avLst/>
          </a:prstGeom>
        </p:spPr>
      </p:pic>
      <p:sp>
        <p:nvSpPr>
          <p:cNvPr id="48130" name="Text Box 2"/>
          <p:cNvSpPr txBox="1"/>
          <p:nvPr/>
        </p:nvSpPr>
        <p:spPr>
          <a:xfrm>
            <a:off x="4716017" y="1383618"/>
            <a:ext cx="3068469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蒲松龄故居联</a:t>
            </a:r>
          </a:p>
        </p:txBody>
      </p:sp>
      <p:sp>
        <p:nvSpPr>
          <p:cNvPr id="48132" name="Text Box 4"/>
          <p:cNvSpPr txBox="1"/>
          <p:nvPr/>
        </p:nvSpPr>
        <p:spPr>
          <a:xfrm>
            <a:off x="4345762" y="2065497"/>
            <a:ext cx="397065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写鬼写妖高人一等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刺贪刺虐入骨三分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24128" y="3273829"/>
            <a:ext cx="238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宋体" panose="02010600030101010101" pitchFamily="2" charset="-122"/>
              </a:rPr>
              <a:t>——</a:t>
            </a:r>
            <a:r>
              <a:rPr lang="zh-CN" altLang="en-US" sz="2400" b="1" dirty="0">
                <a:latin typeface="宋体" panose="02010600030101010101" pitchFamily="2" charset="-122"/>
              </a:rPr>
              <a:t>郭沫若</a:t>
            </a:r>
          </a:p>
        </p:txBody>
      </p:sp>
      <p:grpSp>
        <p:nvGrpSpPr>
          <p:cNvPr id="16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7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5660" y="2205502"/>
            <a:ext cx="439674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门辟九霄昂步三天胜迹 阶崇万级俯临千障奇观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1" y="1480408"/>
            <a:ext cx="2588639" cy="2171462"/>
          </a:xfrm>
          <a:prstGeom prst="rect">
            <a:avLst/>
          </a:prstGeom>
        </p:spPr>
      </p:pic>
      <p:sp>
        <p:nvSpPr>
          <p:cNvPr id="48130" name="Text Box 2"/>
          <p:cNvSpPr txBox="1"/>
          <p:nvPr/>
        </p:nvSpPr>
        <p:spPr>
          <a:xfrm>
            <a:off x="4644008" y="1599642"/>
            <a:ext cx="265649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泰山南天门</a:t>
            </a: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7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9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菱形 19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11"/>
          <p:cNvGrpSpPr/>
          <p:nvPr/>
        </p:nvGrpSpPr>
        <p:grpSpPr bwMode="auto">
          <a:xfrm>
            <a:off x="0" y="695325"/>
            <a:ext cx="2051050" cy="523081"/>
            <a:chOff x="0" y="-63"/>
            <a:chExt cx="3231" cy="1097"/>
          </a:xfrm>
        </p:grpSpPr>
        <p:sp>
          <p:nvSpPr>
            <p:cNvPr id="39940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cs typeface="Heiti SC Medium"/>
                </a:rPr>
                <a:t>学习目标</a:t>
              </a:r>
            </a:p>
          </p:txBody>
        </p:sp>
        <p:cxnSp>
          <p:nvCxnSpPr>
            <p:cNvPr id="13" name="直线连接符 9"/>
            <p:cNvCxnSpPr/>
            <p:nvPr/>
          </p:nvCxnSpPr>
          <p:spPr>
            <a:xfrm>
              <a:off x="0" y="701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菱形 15"/>
            <p:cNvSpPr/>
            <p:nvPr/>
          </p:nvSpPr>
          <p:spPr>
            <a:xfrm>
              <a:off x="125" y="149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536" y="1382919"/>
            <a:ext cx="8496944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4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了解广告词写作的基本要求，了解对联的基本知识，积累并欣赏经典对联。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重点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0" hangingPunct="0">
              <a:lnSpc>
                <a:spcPts val="4000"/>
              </a:lnSpc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2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能敏锐地发现日常生活中不规范的用字现象，在日常生活中养成规范用字的良好习惯。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难点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0" hangingPunct="0">
              <a:lnSpc>
                <a:spcPts val="4000"/>
              </a:lnSpc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3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培养观察生活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中的语文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现象的习惯，树立在生活中学习语文的意识。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素养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692004" y="112585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最美对联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9762" y="1545636"/>
            <a:ext cx="336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）最有趣的对联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7785" y="1977684"/>
            <a:ext cx="4152099" cy="128958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海水朝朝朝朝朝朝朝落，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浮云长长长长长长长消。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512" y="2982754"/>
            <a:ext cx="8928992" cy="9694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上联读：</a:t>
            </a:r>
            <a:r>
              <a:rPr lang="en-US" altLang="zh-CN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hǎi shuǐ cháo </a:t>
            </a:r>
            <a:r>
              <a:rPr lang="zh-CN" altLang="en-US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，</a:t>
            </a:r>
            <a:r>
              <a:rPr lang="en-US" altLang="zh-CN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zhāo zhāo cháo </a:t>
            </a:r>
            <a:r>
              <a:rPr lang="zh-CN" altLang="en-US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， </a:t>
            </a:r>
            <a:r>
              <a:rPr lang="en-US" altLang="zh-CN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zhāo cháo zhāo luò</a:t>
            </a:r>
            <a:endParaRPr lang="en-US" altLang="zh-CN" sz="2000" dirty="0">
              <a:solidFill>
                <a:srgbClr val="0000FF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下联读：</a:t>
            </a:r>
            <a:r>
              <a:rPr lang="en-US" altLang="zh-CN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fú yún zhǎnɡ </a:t>
            </a:r>
            <a:r>
              <a:rPr lang="zh-CN" altLang="en-US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，</a:t>
            </a:r>
            <a:r>
              <a:rPr lang="en-US" altLang="zh-CN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chánɡ chánɡ zhǎnɡ </a:t>
            </a:r>
            <a:r>
              <a:rPr lang="zh-CN" altLang="en-US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， </a:t>
            </a:r>
            <a:r>
              <a:rPr lang="en-US" altLang="zh-CN" sz="2000" dirty="0">
                <a:solidFill>
                  <a:srgbClr val="0000FF"/>
                </a:solidFill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chánɡ zhǎnɡ chánɡ xiāo</a:t>
            </a:r>
          </a:p>
        </p:txBody>
      </p:sp>
      <p:grpSp>
        <p:nvGrpSpPr>
          <p:cNvPr id="17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3131841" y="1272306"/>
            <a:ext cx="5172075" cy="1212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冻雨洒窗，东两点西三点；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切瓜分片，横七刀竖八刀。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3122102" y="2301720"/>
            <a:ext cx="6274435" cy="17727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南通州 北通州 南北通州通南北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春读书 秋读书 春秋读书读春秋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东当铺 西当铺 东西当铺当东西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7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870472"/>
            <a:ext cx="1434678" cy="15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9762" y="1208164"/>
            <a:ext cx="336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）最巧妙的对联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67544" y="1776413"/>
            <a:ext cx="8208912" cy="223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上联：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望江楼，望江流，望江楼上望江流，江楼千古，江流千古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下联：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印月井，印月影，印月井中印月影，月井万年，月影万年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7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730885" y="1612106"/>
            <a:ext cx="7682230" cy="223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上联：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水有虫则浊，水有鱼则渔，水水水，江河湖淼淼；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下联：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木之下为本，木之上为末，木木木，松柏樟森森。</a:t>
            </a:r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5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菱形 16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组合 2"/>
          <p:cNvGrpSpPr/>
          <p:nvPr/>
        </p:nvGrpSpPr>
        <p:grpSpPr bwMode="auto">
          <a:xfrm>
            <a:off x="3693022" y="1117677"/>
            <a:ext cx="1743075" cy="643766"/>
            <a:chOff x="3333750" y="598488"/>
            <a:chExt cx="1743075" cy="857930"/>
          </a:xfrm>
        </p:grpSpPr>
        <p:sp>
          <p:nvSpPr>
            <p:cNvPr id="2" name="圆角矩形 1"/>
            <p:cNvSpPr/>
            <p:nvPr/>
          </p:nvSpPr>
          <p:spPr>
            <a:xfrm rot="555800">
              <a:off x="4602162" y="715905"/>
              <a:ext cx="442913" cy="41889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0470821">
              <a:off x="4197350" y="722252"/>
              <a:ext cx="442912" cy="42048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 rot="319204">
              <a:off x="3778250" y="722252"/>
              <a:ext cx="441325" cy="4204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 rot="21148334">
              <a:off x="3368675" y="730186"/>
              <a:ext cx="441325" cy="42047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/>
            </a:p>
          </p:txBody>
        </p:sp>
        <p:sp>
          <p:nvSpPr>
            <p:cNvPr id="88071" name="矩形 1"/>
            <p:cNvSpPr>
              <a:spLocks noChangeArrowheads="1"/>
            </p:cNvSpPr>
            <p:nvPr/>
          </p:nvSpPr>
          <p:spPr bwMode="auto">
            <a:xfrm>
              <a:off x="3333750" y="598488"/>
              <a:ext cx="1743075" cy="857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0" hangingPunct="0">
                <a:lnSpc>
                  <a:spcPts val="43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中考链接</a:t>
              </a:r>
            </a:p>
          </p:txBody>
        </p:sp>
      </p:grpSp>
      <p:grpSp>
        <p:nvGrpSpPr>
          <p:cNvPr id="10" name="组合 6"/>
          <p:cNvGrpSpPr/>
          <p:nvPr/>
        </p:nvGrpSpPr>
        <p:grpSpPr bwMode="auto">
          <a:xfrm>
            <a:off x="28575" y="640556"/>
            <a:ext cx="2007235" cy="523241"/>
            <a:chOff x="70" y="-63"/>
            <a:chExt cx="3161" cy="1098"/>
          </a:xfrm>
        </p:grpSpPr>
        <p:sp>
          <p:nvSpPr>
            <p:cNvPr id="11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</a:t>
              </a:r>
              <a:r>
                <a:rPr kumimoji="1"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探</a:t>
              </a:r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究</a:t>
              </a:r>
            </a:p>
          </p:txBody>
        </p:sp>
        <p:cxnSp>
          <p:nvCxnSpPr>
            <p:cNvPr id="12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菱形 12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79512" y="1685442"/>
            <a:ext cx="5912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2019·</a:t>
            </a:r>
            <a:r>
              <a:rPr lang="zh-CN" altLang="en-US" sz="2400" b="1" dirty="0">
                <a:latin typeface="宋体" panose="02010600030101010101" pitchFamily="2" charset="-122"/>
              </a:rPr>
              <a:t>甘肃武威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）名著</a:t>
            </a:r>
            <a:r>
              <a:rPr lang="zh-CN" altLang="en-US" sz="2400" b="1" dirty="0">
                <a:latin typeface="宋体" panose="02010600030101010101" pitchFamily="2" charset="-122"/>
              </a:rPr>
              <a:t>阅读（节选）。 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213101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根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据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西游记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中的相关情节，完成下面对联。（任选一联）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上联：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__________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孙行者         下联：鹰愁洞遇小白龙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上联：黑风山里黑熊怪           下联：白虎岭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________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28575" y="640556"/>
            <a:ext cx="2007235" cy="523241"/>
            <a:chOff x="70" y="-63"/>
            <a:chExt cx="3161" cy="1098"/>
          </a:xfrm>
        </p:grpSpPr>
        <p:sp>
          <p:nvSpPr>
            <p:cNvPr id="4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</a:t>
              </a:r>
              <a:r>
                <a:rPr kumimoji="1"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探</a:t>
              </a:r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究</a:t>
              </a:r>
            </a:p>
          </p:txBody>
        </p:sp>
        <p:cxnSp>
          <p:nvCxnSpPr>
            <p:cNvPr id="6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菱形 6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9512" y="197463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详解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】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对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联要满足三个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条件：一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是字数相等 。二是同类对同类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，如颜色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对颜色，食品对食品。三是词性相对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，如名词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对名词，形容词对形容词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。所以“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鹰愁洞遇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”对“五行山收”，“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黑风山里黑熊怪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”对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“白虎岭上白骨精”。</a:t>
            </a:r>
          </a:p>
        </p:txBody>
      </p:sp>
      <p:sp>
        <p:nvSpPr>
          <p:cNvPr id="8" name="矩形 7"/>
          <p:cNvSpPr/>
          <p:nvPr/>
        </p:nvSpPr>
        <p:spPr>
          <a:xfrm>
            <a:off x="483259" y="1469418"/>
            <a:ext cx="4520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例：五行山收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白骨精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87825" y="1113589"/>
            <a:ext cx="2947035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商业招牌的语言特点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9593" y="1654493"/>
            <a:ext cx="402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第一，体现个性和独特性。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528" y="1999774"/>
            <a:ext cx="87129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名称应具有独特性，不要与其他商店店名重复，这样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才容易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识别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，更能给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人留下深刻的印象。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1601" y="2902173"/>
            <a:ext cx="402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第二，含有寓意。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085" y="3363838"/>
            <a:ext cx="872541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店铺的名称不但要符合并反映店铺经营理念，而且要体现店铺的服务宗旨，使人见到店铺的名称就能感受到其经营理念，产生愉快的联想，从而树立店铺的良好形象。</a:t>
            </a:r>
          </a:p>
        </p:txBody>
      </p:sp>
      <p:grpSp>
        <p:nvGrpSpPr>
          <p:cNvPr id="19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1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21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9341" y="1454468"/>
            <a:ext cx="402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第三，简洁明快。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8311" y="1736222"/>
            <a:ext cx="78619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店名要简洁，让消费者易读易记，从而扩大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知名度。</a:t>
            </a:r>
            <a:endParaRPr lang="zh-CN" altLang="en-US" sz="3200" b="1" u="sng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5066" y="2355727"/>
            <a:ext cx="402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第四，规范。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4036" y="2733768"/>
            <a:ext cx="7861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店铺命名应尽量遵从市场惯例。如果有必要，要及时对店名进行注册，以求得法律保护。</a:t>
            </a: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7" descr="20141102_114356.jpg"/>
          <p:cNvPicPr>
            <a:picLocks noGrp="1"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50950" y="2204628"/>
            <a:ext cx="2752725" cy="173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9886" y="1159192"/>
            <a:ext cx="1650365" cy="5232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招牌荟萃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35696" y="1653648"/>
            <a:ext cx="162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功用型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76595" y="1668021"/>
            <a:ext cx="162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人名型</a:t>
            </a:r>
          </a:p>
        </p:txBody>
      </p:sp>
      <p:pic>
        <p:nvPicPr>
          <p:cNvPr id="14" name="图片 13" descr="t01e01a4757dd00c5d4.jpg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643974" y="2208081"/>
            <a:ext cx="3339465" cy="172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1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21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5297489" y="1603773"/>
            <a:ext cx="64023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/>
              <a:t>   </a:t>
            </a:r>
            <a:r>
              <a:rPr lang="en-US" altLang="zh-CN" sz="2400">
                <a:solidFill>
                  <a:schemeClr val="tx2"/>
                </a:solidFill>
              </a:rPr>
              <a:t>   </a:t>
            </a:r>
            <a:r>
              <a:rPr lang="en-US" altLang="zh-CN" sz="2400"/>
              <a:t>                 </a:t>
            </a:r>
            <a:r>
              <a:rPr lang="en-US" altLang="zh-CN" sz="2400">
                <a:solidFill>
                  <a:schemeClr val="tx2"/>
                </a:solidFill>
              </a:rPr>
              <a:t>      </a:t>
            </a:r>
            <a:r>
              <a:rPr lang="en-US" altLang="zh-CN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3946" y="1107963"/>
            <a:ext cx="162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地名型</a:t>
            </a:r>
          </a:p>
        </p:txBody>
      </p:sp>
      <p:pic>
        <p:nvPicPr>
          <p:cNvPr id="8" name="内容占位符 7" descr="20141018_101340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896157"/>
            <a:ext cx="3030490" cy="2124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20141018_1013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93090" y="1232614"/>
            <a:ext cx="371477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20141018_1708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1958" y="1937404"/>
            <a:ext cx="3128645" cy="241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1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21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36734" y="1315239"/>
            <a:ext cx="241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创意改编型</a:t>
            </a:r>
          </a:p>
        </p:txBody>
      </p:sp>
      <p:pic>
        <p:nvPicPr>
          <p:cNvPr id="7" name="图片 6" descr="20141102_1142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7" y="1314730"/>
            <a:ext cx="3665793" cy="152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20140927_1147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746778"/>
            <a:ext cx="3556372" cy="189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20141018_170931.jpg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245573" y="1930663"/>
            <a:ext cx="3597801" cy="182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20141102_125216.jpg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635897" y="2178825"/>
            <a:ext cx="3967055" cy="173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图片 1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832930" y="2394849"/>
            <a:ext cx="4059550" cy="158105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21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21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67745" y="1524476"/>
            <a:ext cx="6647651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可能也有一些招牌，比较粗糙，没有特色，存在用字不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规范的现象，如有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错别字，或者汉语拼音有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错漏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  <p:grpSp>
        <p:nvGrpSpPr>
          <p:cNvPr id="11" name="组合 6"/>
          <p:cNvGrpSpPr/>
          <p:nvPr/>
        </p:nvGrpSpPr>
        <p:grpSpPr bwMode="auto">
          <a:xfrm>
            <a:off x="28575" y="640557"/>
            <a:ext cx="2007235" cy="523242"/>
            <a:chOff x="70" y="-63"/>
            <a:chExt cx="3161" cy="1098"/>
          </a:xfrm>
        </p:grpSpPr>
        <p:sp>
          <p:nvSpPr>
            <p:cNvPr id="12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5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</a:p>
          </p:txBody>
        </p:sp>
        <p:cxnSp>
          <p:nvCxnSpPr>
            <p:cNvPr id="13" name="直线连接符 9"/>
            <p:cNvCxnSpPr/>
            <p:nvPr/>
          </p:nvCxnSpPr>
          <p:spPr>
            <a:xfrm>
              <a:off x="70" y="699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菱形 13"/>
            <p:cNvSpPr/>
            <p:nvPr/>
          </p:nvSpPr>
          <p:spPr>
            <a:xfrm>
              <a:off x="125" y="147"/>
              <a:ext cx="553" cy="552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70473"/>
            <a:ext cx="1104900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1939</Words>
  <Application>Microsoft Office PowerPoint</Application>
  <PresentationFormat>全屏显示(16:9)</PresentationFormat>
  <Paragraphs>160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Heiti SC Medium</vt:lpstr>
      <vt:lpstr>汉语拼音</vt:lpstr>
      <vt:lpstr>黑体</vt:lpstr>
      <vt:lpstr>楷体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2021-05-19T23:46:34Z</dcterms:created>
  <dcterms:modified xsi:type="dcterms:W3CDTF">2023-01-11T02:02:32Z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DDD2EBD1778542009B6C798D9C119139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