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10" r:id="rId2"/>
    <p:sldId id="442" r:id="rId3"/>
    <p:sldId id="431" r:id="rId4"/>
    <p:sldId id="433" r:id="rId5"/>
    <p:sldId id="440" r:id="rId6"/>
    <p:sldId id="453" r:id="rId7"/>
    <p:sldId id="454" r:id="rId8"/>
    <p:sldId id="443" r:id="rId9"/>
    <p:sldId id="432" r:id="rId10"/>
    <p:sldId id="436" r:id="rId11"/>
    <p:sldId id="445" r:id="rId12"/>
    <p:sldId id="446" r:id="rId13"/>
    <p:sldId id="444" r:id="rId14"/>
    <p:sldId id="434" r:id="rId15"/>
    <p:sldId id="448" r:id="rId16"/>
    <p:sldId id="439" r:id="rId17"/>
    <p:sldId id="450" r:id="rId18"/>
    <p:sldId id="449" r:id="rId19"/>
    <p:sldId id="455" r:id="rId20"/>
    <p:sldId id="414" r:id="rId21"/>
  </p:sldIdLst>
  <p:sldSz cx="9144000" cy="5143500" type="screen16x9"/>
  <p:notesSz cx="6858000" cy="9144000"/>
  <p:custDataLst>
    <p:tags r:id="rId24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8" autoAdjust="0"/>
    <p:restoredTop sz="94660"/>
  </p:normalViewPr>
  <p:slideViewPr>
    <p:cSldViewPr snapToGrid="0">
      <p:cViewPr>
        <p:scale>
          <a:sx n="90" d="100"/>
          <a:sy n="90" d="100"/>
        </p:scale>
        <p:origin x="-2556" y="-1140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899100" y="685800"/>
            <a:ext cx="7349400" cy="1927800"/>
          </a:xfrm>
        </p:spPr>
        <p:txBody>
          <a:bodyPr lIns="67500" tIns="35100" rIns="67500" bIns="35100" anchor="b" anchorCtr="0">
            <a:normAutofit/>
          </a:bodyPr>
          <a:lstStyle>
            <a:lvl1pPr algn="ctr">
              <a:defRPr sz="4500" b="1" i="0" spc="225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899100" y="2670300"/>
            <a:ext cx="7349400" cy="1104300"/>
          </a:xfrm>
        </p:spPr>
        <p:txBody>
          <a:bodyPr lIns="67500" tIns="35100" rIns="67500" bIns="351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685800"/>
            <a:ext cx="783000" cy="3771900"/>
          </a:xfrm>
        </p:spPr>
        <p:txBody>
          <a:bodyPr vert="eaVert" lIns="67500" tIns="35100" rIns="67500" bIns="35100" rtlCol="0" anchor="ctr" anchorCtr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1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685800"/>
            <a:ext cx="6876900" cy="3771900"/>
          </a:xfrm>
        </p:spPr>
        <p:txBody>
          <a:bodyPr vert="eaVert" lIns="35100" tIns="35100" rIns="35100" bIns="35100"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7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1863000"/>
            <a:ext cx="7349400" cy="764100"/>
          </a:xfrm>
        </p:spPr>
        <p:txBody>
          <a:bodyPr vert="horz" lIns="67500" tIns="35100" rIns="67500" bIns="35100" rtlCol="0" anchor="t" anchorCtr="0">
            <a:norm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2670300"/>
            <a:ext cx="7349400" cy="353700"/>
          </a:xfrm>
        </p:spPr>
        <p:txBody>
          <a:bodyPr lIns="67500" tIns="35100" rIns="67500" bIns="351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117800"/>
            <a:ext cx="8226900" cy="3569400"/>
          </a:xfrm>
        </p:spPr>
        <p:txBody>
          <a:bodyPr vert="horz" lIns="67500" tIns="35100" rIns="67500" bIns="3510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●"/>
              <a:defRPr kumimoji="0" lang="zh-CN" altLang="en-US" sz="14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714500" indent="0">
              <a:buNone/>
              <a:defRPr/>
            </a:lvl6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100" y="2886300"/>
            <a:ext cx="5826600" cy="575100"/>
          </a:xfrm>
        </p:spPr>
        <p:txBody>
          <a:bodyPr lIns="67500" tIns="35100" rIns="67500" bIns="35100" anchor="b" anchorCtr="0">
            <a:normAutofit/>
          </a:bodyPr>
          <a:lstStyle>
            <a:lvl1pPr>
              <a:defRPr sz="3300" b="1" i="0" u="none" strike="noStrike" kern="1200" cap="none" spc="225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100" y="3461400"/>
            <a:ext cx="5826600" cy="650700"/>
          </a:xfrm>
        </p:spPr>
        <p:txBody>
          <a:bodyPr lIns="67500" tIns="35100" rIns="67500" bIns="351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4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125900"/>
            <a:ext cx="3882600" cy="3561300"/>
          </a:xfrm>
        </p:spPr>
        <p:txBody>
          <a:bodyPr vert="horz" lIns="67500" tIns="35100" rIns="67500" bIns="3510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125900"/>
            <a:ext cx="3882600" cy="3561300"/>
          </a:xfrm>
        </p:spPr>
        <p:txBody>
          <a:bodyPr lIns="67500" tIns="35100" rIns="67500" bIns="35100">
            <a:normAutofit/>
          </a:bodyPr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</a:tabLst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1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100"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071900"/>
            <a:ext cx="4006800" cy="286200"/>
          </a:xfrm>
        </p:spPr>
        <p:txBody>
          <a:bodyPr lIns="76200" tIns="28575" rIns="57150" bIns="28575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1500" b="1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390500"/>
            <a:ext cx="4006800" cy="3296700"/>
          </a:xfrm>
        </p:spPr>
        <p:txBody>
          <a:bodyPr vert="horz"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066297"/>
            <a:ext cx="4006800" cy="286200"/>
          </a:xfrm>
        </p:spPr>
        <p:txBody>
          <a:bodyPr vert="horz" lIns="76200" tIns="28575" rIns="57150" bIns="28575" rtlCol="0" anchor="t" anchorCtr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390500"/>
            <a:ext cx="4006800" cy="3296700"/>
          </a:xfrm>
        </p:spPr>
        <p:txBody>
          <a:bodyPr vert="horz"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166400"/>
            <a:ext cx="3924808" cy="3456000"/>
          </a:xfrm>
        </p:spPr>
        <p:txBody>
          <a:bodyPr vert="horz" lIns="67500" tIns="35100" rIns="67500" bIns="35100"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166400"/>
            <a:ext cx="3920400" cy="3456000"/>
          </a:xfrm>
        </p:spPr>
        <p:txBody>
          <a:bodyPr vert="horz" lIns="67500" tIns="35100" rIns="67500" bIns="35100"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 defTabSz="685800" eaLnBrk="1" fontAlgn="auto" latinLnBrk="0" hangingPunct="1">
              <a:buFont typeface="Arial" panose="020B0604020202020204" pitchFamily="34" charset="0"/>
              <a:buNone/>
              <a:tabLst>
                <a:tab pos="1207135" algn="l"/>
              </a:tabLst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456300" y="456300"/>
            <a:ext cx="8226900" cy="529200"/>
          </a:xfrm>
          <a:prstGeom prst="rect">
            <a:avLst/>
          </a:prstGeom>
        </p:spPr>
        <p:txBody>
          <a:bodyPr vert="horz" lIns="67628" tIns="35243" rIns="67628" bIns="35243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456300" y="1117800"/>
            <a:ext cx="8226900" cy="3569400"/>
          </a:xfrm>
          <a:prstGeom prst="rect">
            <a:avLst/>
          </a:prstGeom>
        </p:spPr>
        <p:txBody>
          <a:bodyPr vert="horz" lIns="67500" tIns="35100" rIns="67500" bIns="351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8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8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8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custDataLst>
      <p:tags r:id="rId1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225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●"/>
        <a:defRPr sz="14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tabLst>
          <a:tab pos="1207135" algn="l"/>
        </a:tabLst>
        <a:defRPr sz="12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defRPr sz="12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Font typeface="Wingdings" panose="05000000000000000000" charset="0"/>
        <a:buChar char=""/>
        <a:defRPr sz="11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Font typeface="Arial" panose="020B0604020202020204" pitchFamily="34" charset="0"/>
        <a:buChar char="•"/>
        <a:defRPr sz="11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6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75" name="组合 74"/>
          <p:cNvGrpSpPr/>
          <p:nvPr/>
        </p:nvGrpSpPr>
        <p:grpSpPr>
          <a:xfrm>
            <a:off x="517922" y="528749"/>
            <a:ext cx="8108156" cy="3850070"/>
            <a:chOff x="690563" y="704998"/>
            <a:chExt cx="10810874" cy="5133427"/>
          </a:xfrm>
        </p:grpSpPr>
        <p:sp>
          <p:nvSpPr>
            <p:cNvPr id="13" name="矩形 12"/>
            <p:cNvSpPr/>
            <p:nvPr/>
          </p:nvSpPr>
          <p:spPr>
            <a:xfrm>
              <a:off x="690563" y="704998"/>
              <a:ext cx="10810874" cy="51334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690563" y="98568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690563" y="132974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690563" y="169192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690563" y="203598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690563" y="238005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690563" y="274222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690563" y="309534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690563" y="343940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690563" y="380158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690563" y="414564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690563" y="448971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690563" y="485188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690563" y="5195948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690563" y="554001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1007465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137869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H="1">
              <a:off x="173181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210303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H="1">
              <a:off x="354267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317145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H="1">
              <a:off x="281833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H="1">
              <a:off x="24471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38867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H="1">
              <a:off x="425797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461109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flipH="1">
              <a:off x="498231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H="1">
              <a:off x="642195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605072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H="1">
              <a:off x="569761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flipH="1">
              <a:off x="532638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H="1">
              <a:off x="678413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 flipH="1">
              <a:off x="715535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flipH="1">
              <a:off x="750847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 flipH="1">
              <a:off x="78797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 flipH="1">
              <a:off x="93193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 flipH="1">
              <a:off x="8948116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 flipH="1">
              <a:off x="859499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flipH="1">
              <a:off x="822376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H="1">
              <a:off x="970868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flipH="1">
              <a:off x="1007990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 flipH="1">
              <a:off x="1043302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 flipH="1">
              <a:off x="1080425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H="1">
              <a:off x="1114831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/>
          <p:nvPr/>
        </p:nvSpPr>
        <p:spPr>
          <a:xfrm>
            <a:off x="0" y="4378819"/>
            <a:ext cx="9144000" cy="764681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68" name="图片 67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9784" y="3465697"/>
            <a:ext cx="2036477" cy="1677803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651477" y="2915476"/>
            <a:ext cx="2571751" cy="2357438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77" name="矩形 76"/>
          <p:cNvSpPr/>
          <p:nvPr/>
        </p:nvSpPr>
        <p:spPr>
          <a:xfrm>
            <a:off x="2501265" y="2787016"/>
            <a:ext cx="4132898" cy="3452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/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外研社</a:t>
            </a:r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版七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年级英语下册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517923" y="1000611"/>
            <a:ext cx="8108155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zh-CN" sz="4500" b="1">
                <a:solidFill>
                  <a:srgbClr val="0070BC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Unit 2 </a:t>
            </a:r>
          </a:p>
          <a:p>
            <a:pPr algn="ctr">
              <a:lnSpc>
                <a:spcPct val="80000"/>
              </a:lnSpc>
            </a:pPr>
            <a:r>
              <a:rPr lang="en-US" altLang="zh-CN" sz="4500" b="1">
                <a:solidFill>
                  <a:srgbClr val="0070BC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This morning we took a walk.</a:t>
            </a:r>
            <a:endParaRPr lang="zh-CN" altLang="en-US" sz="4500" b="1">
              <a:solidFill>
                <a:srgbClr val="0070BC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3426504" y="448021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6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853440" y="902018"/>
            <a:ext cx="7187408" cy="242374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)4.My brother waited for a long time</a:t>
            </a:r>
            <a:r>
              <a:rPr lang="en-US" altLang="zh-CN" sz="1700" u="sng">
                <a:latin typeface="+mj-lt"/>
                <a:ea typeface="方正书宋_GBK" panose="03000509000000000000" charset="-122"/>
                <a:cs typeface="Times New Roman" panose="02020603050405020304"/>
              </a:rPr>
              <a:t>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I returned yesterday afternoon. 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A.when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B.till</a:t>
            </a:r>
            <a:endParaRPr lang="en-US" altLang="zh-CN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 lvl="2"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C.so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	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D.but</a:t>
            </a:r>
            <a:endParaRPr lang="en-US" altLang="zh-CN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)5.Tomorrow we’re going to visit Beijing.I feel so</a:t>
            </a:r>
            <a:r>
              <a:rPr lang="en-US" altLang="zh-CN" sz="1700" u="sng">
                <a:latin typeface="+mj-lt"/>
                <a:ea typeface="方正书宋_GBK" panose="03000509000000000000" charset="-122"/>
                <a:cs typeface="Times New Roman" panose="02020603050405020304"/>
              </a:rPr>
              <a:t>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. 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A.bored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B.boring</a:t>
            </a:r>
            <a:endParaRPr lang="en-US" altLang="zh-CN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C.excited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D.exciting</a:t>
            </a:r>
            <a:endParaRPr lang="en-US" altLang="zh-CN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14413" y="901335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B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87017" y="2050298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C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853440" y="801710"/>
            <a:ext cx="5903774" cy="4154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00">
                <a:solidFill>
                  <a:srgbClr val="FF00FF"/>
                </a:solidFill>
                <a:latin typeface="方正黑体_GBK" panose="03000509000000000000" charset="-122"/>
                <a:ea typeface="方正黑体_GBK" panose="03000509000000000000" charset="-122"/>
                <a:cs typeface="Times New Roman" panose="02020603050405020304"/>
              </a:rPr>
              <a:t>二、根据课文</a:t>
            </a:r>
            <a:r>
              <a:rPr lang="en-US" altLang="zh-CN" sz="1500">
                <a:solidFill>
                  <a:srgbClr val="FF00FF"/>
                </a:solidFill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P</a:t>
            </a:r>
            <a:r>
              <a:rPr lang="en-US" altLang="zh-CN" sz="1500" baseline="-25000">
                <a:solidFill>
                  <a:srgbClr val="FF00FF"/>
                </a:solidFill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62</a:t>
            </a:r>
            <a:r>
              <a:rPr lang="en-US" altLang="zh-CN" sz="1500">
                <a:solidFill>
                  <a:srgbClr val="FF00FF"/>
                </a:solidFill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Activity</a:t>
            </a:r>
            <a:r>
              <a:rPr lang="en-US" altLang="zh-CN" sz="1500">
                <a:solidFill>
                  <a:srgbClr val="FF00FF"/>
                </a:solidFill>
                <a:latin typeface="等线" panose="02010600030101010101" pitchFamily="2" charset="-122"/>
                <a:ea typeface="方正黑体_GBK" panose="03000509000000000000" charset="-122"/>
                <a:cs typeface="Times New Roman" panose="02020603050405020304"/>
              </a:rPr>
              <a:t> </a:t>
            </a:r>
            <a:r>
              <a:rPr lang="en-US" altLang="zh-CN" sz="1500">
                <a:solidFill>
                  <a:srgbClr val="FF00FF"/>
                </a:solidFill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1</a:t>
            </a:r>
            <a:r>
              <a:rPr lang="zh-CN" altLang="en-US" sz="1500">
                <a:solidFill>
                  <a:srgbClr val="FF00FF"/>
                </a:solidFill>
                <a:latin typeface="方正黑体_GBK" panose="03000509000000000000" charset="-122"/>
                <a:ea typeface="方正黑体_GBK" panose="03000509000000000000" charset="-122"/>
                <a:cs typeface="Times New Roman" panose="02020603050405020304"/>
              </a:rPr>
              <a:t>的课文内容</a:t>
            </a:r>
            <a:r>
              <a:rPr lang="en-US" altLang="zh-CN" sz="1500">
                <a:solidFill>
                  <a:srgbClr val="FF00FF"/>
                </a:solidFill>
                <a:latin typeface="方正黑体_GBK" panose="03000509000000000000" charset="-122"/>
                <a:ea typeface="宋体" panose="02010600030101010101" pitchFamily="2" charset="-122"/>
                <a:cs typeface="Times New Roman" panose="02020603050405020304"/>
              </a:rPr>
              <a:t>,</a:t>
            </a:r>
            <a:r>
              <a:rPr lang="zh-CN" altLang="en-US" sz="1500">
                <a:solidFill>
                  <a:srgbClr val="FF00FF"/>
                </a:solidFill>
                <a:latin typeface="方正黑体_GBK" panose="03000509000000000000" charset="-122"/>
                <a:ea typeface="方正黑体_GBK" panose="03000509000000000000" charset="-122"/>
                <a:cs typeface="Times New Roman" panose="02020603050405020304"/>
              </a:rPr>
              <a:t>完成短文填空。</a:t>
            </a:r>
            <a:endParaRPr lang="zh-CN" altLang="en-US" sz="150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12495" y="1175701"/>
            <a:ext cx="7531935" cy="373179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indent="342900">
              <a:lnSpc>
                <a:spcPct val="20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We’re on holiday in </a:t>
            </a: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Paris.After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we</a:t>
            </a:r>
            <a:r>
              <a:rPr lang="en-US" altLang="zh-CN" sz="1700" u="sng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1.</a:t>
            </a:r>
            <a:r>
              <a:rPr lang="en-US" altLang="zh-CN" sz="1700" u="sng" dirty="0">
                <a:latin typeface="+mj-lt"/>
                <a:ea typeface="方正书宋_GBK" panose="03000509000000000000" charset="-122"/>
                <a:cs typeface="Times New Roman" panose="02020603050405020304"/>
              </a:rPr>
              <a:t>                 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by plane the day before yesterday , Aunt Joan and Uncle Pete</a:t>
            </a:r>
            <a:r>
              <a:rPr lang="en-US" altLang="zh-CN" sz="1700" u="sng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2.</a:t>
            </a:r>
            <a:r>
              <a:rPr lang="en-US" altLang="zh-CN" sz="1700" u="sng" dirty="0">
                <a:latin typeface="+mj-lt"/>
                <a:ea typeface="方正书宋_GBK" panose="03000509000000000000" charset="-122"/>
                <a:cs typeface="Times New Roman" panose="02020603050405020304"/>
              </a:rPr>
              <a:t>           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us at the airport.We</a:t>
            </a:r>
            <a:r>
              <a:rPr lang="en-US" altLang="zh-CN" sz="1700" u="sng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3.</a:t>
            </a:r>
            <a:r>
              <a:rPr lang="en-US" altLang="zh-CN" sz="1700" u="sng" dirty="0">
                <a:latin typeface="+mj-lt"/>
                <a:ea typeface="方正书宋_GBK" panose="03000509000000000000" charset="-122"/>
                <a:cs typeface="Times New Roman" panose="02020603050405020304"/>
              </a:rPr>
              <a:t>       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to the Louvre Museum yesterday.We</a:t>
            </a:r>
            <a:r>
              <a:rPr lang="en-US" altLang="zh-CN" sz="1700" u="sng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4.</a:t>
            </a:r>
            <a:r>
              <a:rPr lang="en-US" altLang="zh-CN" sz="1700" u="sng" dirty="0">
                <a:latin typeface="+mj-lt"/>
                <a:ea typeface="方正书宋_GBK" panose="03000509000000000000" charset="-122"/>
                <a:cs typeface="Times New Roman" panose="02020603050405020304"/>
              </a:rPr>
              <a:t>        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dinner in a French restaurant in the </a:t>
            </a: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evening.This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morning,we</a:t>
            </a:r>
            <a:r>
              <a:rPr lang="en-US" altLang="zh-CN" sz="1700" u="sng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5.</a:t>
            </a:r>
            <a:r>
              <a:rPr lang="en-US" altLang="zh-CN" sz="1700" u="sng" dirty="0">
                <a:latin typeface="+mj-lt"/>
                <a:ea typeface="方正书宋_GBK" panose="03000509000000000000" charset="-122"/>
                <a:cs typeface="Times New Roman" panose="02020603050405020304"/>
              </a:rPr>
              <a:t>            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a walk and I</a:t>
            </a:r>
            <a:r>
              <a:rPr lang="en-US" altLang="zh-CN" sz="1700" u="sng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6.</a:t>
            </a:r>
            <a:r>
              <a:rPr lang="en-US" altLang="zh-CN" sz="1700" u="sng" dirty="0">
                <a:latin typeface="+mj-lt"/>
                <a:ea typeface="方正书宋_GBK" panose="03000509000000000000" charset="-122"/>
                <a:cs typeface="Times New Roman" panose="02020603050405020304"/>
              </a:rPr>
              <a:t>                     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a present . We</a:t>
            </a:r>
            <a:r>
              <a:rPr lang="en-US" altLang="zh-CN" sz="1700" u="sng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7.</a:t>
            </a:r>
            <a:r>
              <a:rPr lang="en-US" altLang="zh-CN" sz="1700" u="sng" dirty="0">
                <a:latin typeface="+mj-lt"/>
                <a:ea typeface="方正书宋_GBK" panose="03000509000000000000" charset="-122"/>
                <a:cs typeface="Times New Roman" panose="02020603050405020304"/>
              </a:rPr>
              <a:t>             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the Paris Underground to the Eiffel Tower in the afternoon.   We</a:t>
            </a:r>
            <a:r>
              <a:rPr lang="en-US" altLang="zh-CN" sz="1700" u="sng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8.</a:t>
            </a:r>
            <a:r>
              <a:rPr lang="en-US" altLang="zh-CN" sz="1700" u="sng" dirty="0">
                <a:latin typeface="+mj-lt"/>
                <a:ea typeface="方正书宋_GBK" panose="03000509000000000000" charset="-122"/>
                <a:cs typeface="Times New Roman" panose="02020603050405020304"/>
              </a:rPr>
              <a:t>          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to the top.We</a:t>
            </a:r>
            <a:r>
              <a:rPr lang="en-US" altLang="zh-CN" sz="1700" u="sng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9.</a:t>
            </a:r>
            <a:r>
              <a:rPr lang="en-US" altLang="zh-CN" sz="1700" u="sng" dirty="0">
                <a:latin typeface="+mj-lt"/>
                <a:ea typeface="方正书宋_GBK" panose="03000509000000000000" charset="-122"/>
                <a:cs typeface="Times New Roman" panose="02020603050405020304"/>
              </a:rPr>
              <a:t>            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till all the lights</a:t>
            </a:r>
            <a:r>
              <a:rPr lang="en-US" altLang="zh-CN" sz="1700" u="sng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10.</a:t>
            </a:r>
            <a:r>
              <a:rPr lang="en-US" altLang="zh-CN" sz="1700" u="sng" dirty="0">
                <a:latin typeface="+mj-lt"/>
                <a:ea typeface="方正书宋_GBK" panose="03000509000000000000" charset="-122"/>
                <a:cs typeface="Times New Roman" panose="02020603050405020304"/>
              </a:rPr>
              <a:t>         </a:t>
            </a: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on.We’re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going to take a boat tour on the River Seine tomorrow.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806856" y="1348854"/>
            <a:ext cx="1182884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arrived</a:t>
            </a:r>
            <a:endParaRPr lang="zh-CN" altLang="en-US" sz="1800">
              <a:latin typeface="+mj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806856" y="1828330"/>
            <a:ext cx="1182884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met</a:t>
            </a:r>
            <a:endParaRPr lang="zh-CN" altLang="en-US" sz="1800">
              <a:latin typeface="+mj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40853" y="1828330"/>
            <a:ext cx="1182884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went</a:t>
            </a:r>
            <a:endParaRPr lang="zh-CN" altLang="en-US" sz="1800">
              <a:latin typeface="+mj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409335" y="2328862"/>
            <a:ext cx="1182884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had</a:t>
            </a:r>
            <a:endParaRPr lang="zh-CN" altLang="en-US" sz="1800">
              <a:latin typeface="+mj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623972" y="2853911"/>
            <a:ext cx="1182884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took</a:t>
            </a:r>
            <a:endParaRPr lang="zh-CN" altLang="en-US" sz="1800">
              <a:latin typeface="+mj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989739" y="2825231"/>
            <a:ext cx="1182884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bought</a:t>
            </a:r>
            <a:endParaRPr lang="zh-CN" altLang="en-US" sz="1800">
              <a:latin typeface="+mj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649413" y="3320549"/>
            <a:ext cx="1182884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took</a:t>
            </a:r>
            <a:endParaRPr lang="zh-CN" altLang="en-US" sz="1800">
              <a:latin typeface="+mj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507453" y="3837974"/>
            <a:ext cx="1182884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went </a:t>
            </a:r>
            <a:endParaRPr lang="zh-CN" altLang="en-US" sz="1800">
              <a:latin typeface="+mj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623972" y="3864258"/>
            <a:ext cx="1182884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waited </a:t>
            </a:r>
            <a:endParaRPr lang="zh-CN" altLang="en-US" sz="1800">
              <a:latin typeface="+mj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118378" y="3837974"/>
            <a:ext cx="1182884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were </a:t>
            </a:r>
            <a:endParaRPr lang="zh-CN" altLang="en-US" sz="1800"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912495" y="706939"/>
            <a:ext cx="5456536" cy="30008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500" dirty="0">
                <a:solidFill>
                  <a:srgbClr val="FF00FF"/>
                </a:solidFill>
                <a:latin typeface="方正黑体_GBK" panose="03000509000000000000" charset="-122"/>
                <a:ea typeface="方正黑体_GBK" panose="03000509000000000000" charset="-122"/>
                <a:cs typeface="Times New Roman" panose="02020603050405020304"/>
              </a:rPr>
              <a:t>三、根据汉语意思补全下列句子</a:t>
            </a:r>
            <a:r>
              <a:rPr lang="en-US" altLang="zh-CN" sz="1500" dirty="0">
                <a:solidFill>
                  <a:srgbClr val="FF00FF"/>
                </a:solidFill>
                <a:latin typeface="方正黑体_GBK" panose="03000509000000000000" charset="-122"/>
                <a:ea typeface="宋体" panose="02010600030101010101" pitchFamily="2" charset="-122"/>
                <a:cs typeface="Times New Roman" panose="02020603050405020304"/>
              </a:rPr>
              <a:t>,</a:t>
            </a:r>
            <a:r>
              <a:rPr lang="zh-CN" altLang="en-US" sz="1500" dirty="0">
                <a:solidFill>
                  <a:srgbClr val="FF00FF"/>
                </a:solidFill>
                <a:latin typeface="方正黑体_GBK" panose="03000509000000000000" charset="-122"/>
                <a:ea typeface="方正黑体_GBK" panose="03000509000000000000" charset="-122"/>
                <a:cs typeface="Times New Roman" panose="02020603050405020304"/>
              </a:rPr>
              <a:t>词数不限。</a:t>
            </a:r>
            <a:endParaRPr lang="zh-CN" altLang="en-US" sz="1500" dirty="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00878" y="1007022"/>
            <a:ext cx="5631287" cy="399340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1.</a:t>
            </a:r>
            <a:r>
              <a:rPr lang="zh-CN" altLang="en-US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我们一直等到所有灯都亮了。</a:t>
            </a:r>
            <a:endParaRPr lang="zh-CN" altLang="en-US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25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We waited</a:t>
            </a:r>
            <a:r>
              <a:rPr lang="en-US" altLang="zh-CN" sz="1700" u="sng" dirty="0">
                <a:latin typeface="+mj-lt"/>
                <a:ea typeface="方正书宋_GBK" panose="03000509000000000000" charset="-122"/>
                <a:cs typeface="Times New Roman" panose="02020603050405020304"/>
              </a:rPr>
              <a:t>          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all the lights ___________ . </a:t>
            </a:r>
          </a:p>
          <a:p>
            <a:pPr>
              <a:lnSpc>
                <a:spcPct val="125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2.</a:t>
            </a:r>
            <a:r>
              <a:rPr lang="zh-CN" altLang="en-US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我们乘飞机到了北京。</a:t>
            </a:r>
            <a:endParaRPr lang="zh-CN" altLang="en-US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25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We</a:t>
            </a:r>
            <a:r>
              <a:rPr lang="en-US" altLang="zh-CN" sz="1700" u="sng" dirty="0">
                <a:latin typeface="+mj-lt"/>
                <a:ea typeface="方正书宋_GBK" panose="03000509000000000000" charset="-122"/>
                <a:cs typeface="Times New Roman" panose="02020603050405020304"/>
              </a:rPr>
              <a:t>                      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Beijing ________________. </a:t>
            </a:r>
          </a:p>
          <a:p>
            <a:pPr>
              <a:lnSpc>
                <a:spcPct val="125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3.</a:t>
            </a:r>
            <a:r>
              <a:rPr lang="zh-CN" altLang="en-US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昨天我妈妈给我买了一只手表。</a:t>
            </a:r>
            <a:endParaRPr lang="zh-CN" altLang="en-US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25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My mother  ___________ a watch  ______ me yesterday. </a:t>
            </a:r>
          </a:p>
          <a:p>
            <a:pPr>
              <a:lnSpc>
                <a:spcPct val="125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4.</a:t>
            </a:r>
            <a:r>
              <a:rPr lang="zh-CN" altLang="en-US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我舅父在机场接我。</a:t>
            </a:r>
            <a:endParaRPr lang="zh-CN" altLang="en-US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25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My uncle</a:t>
            </a:r>
            <a:r>
              <a:rPr lang="en-US" altLang="zh-CN" sz="1700" u="sng" dirty="0">
                <a:latin typeface="+mj-lt"/>
                <a:ea typeface="方正书宋_GBK" panose="03000509000000000000" charset="-122"/>
                <a:cs typeface="Times New Roman" panose="02020603050405020304"/>
              </a:rPr>
              <a:t>         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me</a:t>
            </a:r>
            <a:r>
              <a:rPr lang="en-US" altLang="zh-CN" sz="1700" u="sng" dirty="0">
                <a:latin typeface="+mj-lt"/>
                <a:ea typeface="方正书宋_GBK" panose="03000509000000000000" charset="-122"/>
                <a:cs typeface="Times New Roman" panose="02020603050405020304"/>
              </a:rPr>
              <a:t>                                 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. </a:t>
            </a:r>
          </a:p>
          <a:p>
            <a:pPr>
              <a:lnSpc>
                <a:spcPct val="125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5.</a:t>
            </a:r>
            <a:r>
              <a:rPr lang="zh-CN" altLang="en-US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昨天我们在塞纳河上泛舟。</a:t>
            </a:r>
            <a:endParaRPr lang="zh-CN" altLang="en-US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25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We</a:t>
            </a:r>
            <a:r>
              <a:rPr lang="en-US" altLang="zh-CN" sz="1700" u="sng" dirty="0">
                <a:latin typeface="+mj-lt"/>
                <a:ea typeface="方正书宋_GBK" panose="03000509000000000000" charset="-122"/>
                <a:cs typeface="Times New Roman" panose="02020603050405020304"/>
              </a:rPr>
              <a:t>                                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on the River Seine yesterday. </a:t>
            </a:r>
          </a:p>
          <a:p>
            <a:pPr>
              <a:lnSpc>
                <a:spcPct val="125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6.</a:t>
            </a:r>
            <a:r>
              <a:rPr lang="zh-CN" altLang="en-US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我的妈妈每天晚饭后散步。</a:t>
            </a:r>
            <a:endParaRPr lang="zh-CN" altLang="en-US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25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My mum</a:t>
            </a:r>
            <a:r>
              <a:rPr lang="en-US" altLang="zh-CN" sz="1700" u="sng" dirty="0">
                <a:latin typeface="+mj-lt"/>
                <a:ea typeface="方正书宋_GBK" panose="03000509000000000000" charset="-122"/>
                <a:cs typeface="Times New Roman" panose="02020603050405020304"/>
              </a:rPr>
              <a:t>                             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after dinner every day.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330749" y="1333277"/>
            <a:ext cx="487952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dirty="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till</a:t>
            </a:r>
            <a:endParaRPr lang="zh-CN" altLang="en-US" sz="1800" dirty="0">
              <a:latin typeface="+mj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168986" y="1351322"/>
            <a:ext cx="1015409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were on </a:t>
            </a:r>
            <a:endParaRPr lang="zh-CN" altLang="en-US" sz="1800">
              <a:latin typeface="+mj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697733" y="1979608"/>
            <a:ext cx="1266032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arrived in </a:t>
            </a:r>
            <a:endParaRPr lang="zh-CN" altLang="en-US" sz="1800">
              <a:latin typeface="+mj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960430" y="1946061"/>
            <a:ext cx="1266032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by plane </a:t>
            </a:r>
            <a:endParaRPr lang="zh-CN" altLang="en-US" sz="1800">
              <a:latin typeface="+mj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526961" y="2625939"/>
            <a:ext cx="1266032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bought </a:t>
            </a:r>
            <a:endParaRPr lang="zh-CN" altLang="en-US" sz="1800">
              <a:latin typeface="+mj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629563" y="2592392"/>
            <a:ext cx="1266032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for</a:t>
            </a:r>
            <a:endParaRPr lang="zh-CN" altLang="en-US" sz="1800">
              <a:latin typeface="+mj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057321" y="3229266"/>
            <a:ext cx="633016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met </a:t>
            </a:r>
            <a:endParaRPr lang="zh-CN" altLang="en-US" sz="1800">
              <a:latin typeface="+mj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222851" y="3212493"/>
            <a:ext cx="1475159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at the airport</a:t>
            </a:r>
            <a:endParaRPr lang="zh-CN" altLang="en-US" sz="1800">
              <a:latin typeface="+mj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603340" y="3854095"/>
            <a:ext cx="1847244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took a boat tour </a:t>
            </a:r>
            <a:endParaRPr lang="zh-CN" altLang="en-US" sz="1800">
              <a:latin typeface="+mj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170646" y="4495698"/>
            <a:ext cx="1847244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takes a walk </a:t>
            </a:r>
            <a:endParaRPr lang="zh-CN" altLang="en-US" sz="1800"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75" name="组合 74"/>
          <p:cNvGrpSpPr/>
          <p:nvPr/>
        </p:nvGrpSpPr>
        <p:grpSpPr>
          <a:xfrm>
            <a:off x="517922" y="528749"/>
            <a:ext cx="8108156" cy="3850070"/>
            <a:chOff x="690563" y="704998"/>
            <a:chExt cx="10810874" cy="5133427"/>
          </a:xfrm>
        </p:grpSpPr>
        <p:sp>
          <p:nvSpPr>
            <p:cNvPr id="13" name="矩形 12"/>
            <p:cNvSpPr/>
            <p:nvPr/>
          </p:nvSpPr>
          <p:spPr>
            <a:xfrm>
              <a:off x="690563" y="704998"/>
              <a:ext cx="10810874" cy="51334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690563" y="98568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690563" y="132974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690563" y="169192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690563" y="203598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690563" y="238005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690563" y="274222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690563" y="309534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690563" y="343940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690563" y="380158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690563" y="414564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690563" y="448971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690563" y="485188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690563" y="5195948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690563" y="554001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1007465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137869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H="1">
              <a:off x="173181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210303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H="1">
              <a:off x="354267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317145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H="1">
              <a:off x="281833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H="1">
              <a:off x="24471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38867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H="1">
              <a:off x="425797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461109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flipH="1">
              <a:off x="498231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H="1">
              <a:off x="642195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605072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H="1">
              <a:off x="569761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flipH="1">
              <a:off x="532638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H="1">
              <a:off x="678413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 flipH="1">
              <a:off x="715535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flipH="1">
              <a:off x="750847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 flipH="1">
              <a:off x="78797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 flipH="1">
              <a:off x="93193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 flipH="1">
              <a:off x="8948116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 flipH="1">
              <a:off x="859499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flipH="1">
              <a:off x="822376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H="1">
              <a:off x="970868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flipH="1">
              <a:off x="1007990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 flipH="1">
              <a:off x="1043302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 flipH="1">
              <a:off x="1080425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H="1">
              <a:off x="1114831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/>
          <p:nvPr/>
        </p:nvSpPr>
        <p:spPr>
          <a:xfrm>
            <a:off x="0" y="4378819"/>
            <a:ext cx="9144000" cy="764681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8" name="文本框 67"/>
          <p:cNvSpPr txBox="1"/>
          <p:nvPr/>
        </p:nvSpPr>
        <p:spPr>
          <a:xfrm>
            <a:off x="3505794" y="1180861"/>
            <a:ext cx="2132411" cy="57626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3300" b="1">
                <a:solidFill>
                  <a:srgbClr val="0070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教学目录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3163729" y="1872814"/>
            <a:ext cx="2627948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</a:t>
            </a:r>
            <a:r>
              <a:rPr lang="zh-CN" altLang="en-US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课前导学</a:t>
            </a:r>
            <a:endParaRPr lang="zh-CN" altLang="en-US" sz="2700" b="1" noProof="1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3163729" y="2670057"/>
            <a:ext cx="2627471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2.</a:t>
            </a:r>
            <a:r>
              <a:rPr lang="zh-CN" altLang="en-US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课堂基础训练</a:t>
            </a:r>
            <a:endParaRPr lang="zh-CN" altLang="en-US" sz="2700" b="1" noProof="1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20" name="图片 19" descr="图片包含 游戏机&#10;&#10;描述已自动生成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89921" y="3111341"/>
            <a:ext cx="2084070" cy="208407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-214364" y="2564130"/>
            <a:ext cx="2579370" cy="2579370"/>
          </a:xfrm>
          <a:prstGeom prst="rect">
            <a:avLst/>
          </a:prstGeom>
        </p:spPr>
      </p:pic>
      <p:pic>
        <p:nvPicPr>
          <p:cNvPr id="6" name="图片 5" descr="商标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36734" y="541020"/>
            <a:ext cx="723424" cy="723424"/>
          </a:xfrm>
          <a:prstGeom prst="rect">
            <a:avLst/>
          </a:prstGeom>
        </p:spPr>
      </p:pic>
      <p:sp>
        <p:nvSpPr>
          <p:cNvPr id="70" name="文本框 69"/>
          <p:cNvSpPr txBox="1"/>
          <p:nvPr/>
        </p:nvSpPr>
        <p:spPr>
          <a:xfrm>
            <a:off x="3163729" y="3487423"/>
            <a:ext cx="2627471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3.</a:t>
            </a:r>
            <a:r>
              <a:rPr lang="zh-CN" altLang="en-US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培优提高训练</a:t>
            </a:r>
            <a:endParaRPr lang="zh-CN" altLang="en-US" sz="2700" b="1" noProof="1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  <p:bldP spid="69" grpId="0" build="p"/>
      <p:bldP spid="69" grpId="1" build="allAtOnce"/>
      <p:bldP spid="73" grpId="0"/>
      <p:bldP spid="73" grpId="1"/>
      <p:bldP spid="70" grpId="0"/>
      <p:bldP spid="7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0" name="文本框 9"/>
          <p:cNvSpPr txBox="1"/>
          <p:nvPr/>
        </p:nvSpPr>
        <p:spPr>
          <a:xfrm>
            <a:off x="2662194" y="607688"/>
            <a:ext cx="3819612" cy="30008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1500">
                <a:solidFill>
                  <a:srgbClr val="FF00FF"/>
                </a:solidFill>
                <a:latin typeface="+mj-lt"/>
                <a:ea typeface="方正书宋_GBK" panose="03000509000000000000" charset="-122"/>
                <a:cs typeface="Times New Roman" panose="02020603050405020304" pitchFamily="18" charset="0"/>
              </a:rPr>
              <a:t>◆</a:t>
            </a:r>
            <a:r>
              <a:rPr lang="en-US" altLang="zh-CN" sz="1500">
                <a:solidFill>
                  <a:srgbClr val="FF00FF"/>
                </a:solidFill>
                <a:latin typeface="+mj-lt"/>
                <a:ea typeface="方正粗圆_GBK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zh-CN" altLang="zh-CN" sz="1500">
                <a:solidFill>
                  <a:srgbClr val="FF00FF"/>
                </a:solidFill>
                <a:latin typeface="+mj-lt"/>
                <a:ea typeface="方正粗圆_GBK" panose="03000509000000000000" pitchFamily="65" charset="-122"/>
                <a:cs typeface="Times New Roman" panose="02020603050405020304" pitchFamily="18" charset="0"/>
              </a:rPr>
              <a:t>培优提高训练 </a:t>
            </a:r>
            <a:r>
              <a:rPr lang="en-US" altLang="zh-CN" sz="1500">
                <a:solidFill>
                  <a:srgbClr val="FF00FF"/>
                </a:solidFill>
                <a:latin typeface="+mj-lt"/>
                <a:ea typeface="方正书宋_GBK" panose="03000509000000000000" charset="-122"/>
                <a:cs typeface="Times New Roman" panose="02020603050405020304" pitchFamily="18" charset="0"/>
              </a:rPr>
              <a:t>◆</a:t>
            </a:r>
            <a:r>
              <a:rPr lang="en-US" altLang="zh-CN" sz="1500">
                <a:solidFill>
                  <a:srgbClr val="FF00FF"/>
                </a:solidFill>
                <a:latin typeface="+mj-lt"/>
                <a:ea typeface="方正粗圆_GBK" panose="03000509000000000000" pitchFamily="65" charset="-122"/>
                <a:cs typeface="Times New Roman" panose="02020603050405020304" pitchFamily="18" charset="0"/>
              </a:rPr>
              <a:t> </a:t>
            </a:r>
            <a:endParaRPr lang="zh-CN" altLang="zh-CN" sz="1500">
              <a:solidFill>
                <a:srgbClr val="000000"/>
              </a:solidFill>
              <a:latin typeface="+mj-lt"/>
              <a:ea typeface="方正书宋_GBK" panose="03000509000000000000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63074" y="907771"/>
            <a:ext cx="1159099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>
                <a:solidFill>
                  <a:srgbClr val="FF00FF"/>
                </a:solidFill>
                <a:latin typeface="方正黑体_GBK" panose="03000509000000000000" charset="-122"/>
                <a:ea typeface="方正黑体_GBK" panose="03000509000000000000" charset="-122"/>
                <a:cs typeface="Times New Roman" panose="02020603050405020304"/>
              </a:rPr>
              <a:t>阅读理解。</a:t>
            </a:r>
            <a:endParaRPr lang="zh-CN" altLang="en-US">
              <a:effectLst/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53440" y="927339"/>
            <a:ext cx="7225158" cy="361849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2100" b="1">
                <a:latin typeface="+mj-lt"/>
                <a:ea typeface="宋体" panose="02010600030101010101" pitchFamily="2" charset="-122"/>
                <a:cs typeface="Times New Roman" panose="02020603050405020304"/>
              </a:rPr>
              <a:t>A</a:t>
            </a:r>
          </a:p>
          <a:p>
            <a:pPr indent="342900">
              <a:lnSpc>
                <a:spcPct val="125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Last weekend I visited Rome for the first time.It is the capital of Italy.There are about three million people living there.I went to lots of places for sightseeing.Here are the things that I loved most about the city.</a:t>
            </a:r>
          </a:p>
          <a:p>
            <a:pPr>
              <a:lnSpc>
                <a:spcPct val="125000"/>
              </a:lnSpc>
            </a:pPr>
            <a:r>
              <a:rPr lang="en-US" altLang="zh-CN" sz="1500" b="1">
                <a:latin typeface="+mj-lt"/>
                <a:ea typeface="宋体" panose="02010600030101010101" pitchFamily="2" charset="-122"/>
                <a:cs typeface="Times New Roman" panose="02020603050405020304"/>
              </a:rPr>
              <a:t>The History</a:t>
            </a:r>
          </a:p>
          <a:p>
            <a:pPr indent="342900">
              <a:lnSpc>
                <a:spcPct val="125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Rome is one of the oldest cities in the world and is full of wonderful relics(</a:t>
            </a:r>
            <a:r>
              <a:rPr lang="zh-CN" altLang="en-US" sz="1500">
                <a:latin typeface="+mj-lt"/>
                <a:ea typeface="方正书宋_GBK" panose="03000509000000000000" charset="-122"/>
                <a:cs typeface="Times New Roman" panose="02020603050405020304"/>
              </a:rPr>
              <a:t>遗迹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).It has a long history of about 2,700 years.</a:t>
            </a:r>
          </a:p>
          <a:p>
            <a:pPr>
              <a:lnSpc>
                <a:spcPct val="125000"/>
              </a:lnSpc>
            </a:pPr>
            <a:r>
              <a:rPr lang="en-US" altLang="zh-CN" sz="1500" b="1">
                <a:latin typeface="+mj-lt"/>
                <a:ea typeface="宋体" panose="02010600030101010101" pitchFamily="2" charset="-122"/>
                <a:cs typeface="Times New Roman" panose="02020603050405020304"/>
              </a:rPr>
              <a:t>The Art</a:t>
            </a:r>
          </a:p>
          <a:p>
            <a:pPr indent="342900">
              <a:lnSpc>
                <a:spcPct val="125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I studied the works of the Renaissance(</a:t>
            </a:r>
            <a:r>
              <a:rPr lang="zh-CN" altLang="en-US" sz="1500">
                <a:latin typeface="+mj-lt"/>
                <a:ea typeface="方正书宋_GBK" panose="03000509000000000000" charset="-122"/>
                <a:cs typeface="Times New Roman" panose="02020603050405020304"/>
              </a:rPr>
              <a:t>文艺复兴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)</a:t>
            </a:r>
            <a:r>
              <a:rPr lang="zh-CN" altLang="en-US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5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time.We walked around the museum and saw lots of famous paintings.The best part of the visit was the Sistine Chapel ceiling(</a:t>
            </a:r>
            <a:r>
              <a:rPr lang="zh-CN" altLang="en-US" sz="1500">
                <a:latin typeface="+mj-lt"/>
                <a:ea typeface="方正书宋_GBK" panose="03000509000000000000" charset="-122"/>
                <a:cs typeface="Times New Roman" panose="02020603050405020304"/>
              </a:rPr>
              <a:t>巴斯廷礼拜堂屋顶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).Michelangelo painted it in the early 16th century.It was so </a:t>
            </a:r>
            <a:r>
              <a:rPr lang="en-US" altLang="zh-CN" sz="1500" b="1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amazing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 that I couldn’t move my eyes away from it.</a:t>
            </a: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912495" y="821028"/>
            <a:ext cx="7468107" cy="268535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700" b="1">
                <a:latin typeface="+mj-lt"/>
                <a:ea typeface="宋体" panose="02010600030101010101" pitchFamily="2" charset="-122"/>
                <a:cs typeface="Times New Roman" panose="02020603050405020304"/>
              </a:rPr>
              <a:t>The Food</a:t>
            </a:r>
          </a:p>
          <a:p>
            <a:pPr>
              <a:lnSpc>
                <a:spcPct val="20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In Rome,there is a lot of food for tourists but some of it isn’t very good.I also loved eating ice cream and hot chocolate under the Christmas lights.</a:t>
            </a:r>
          </a:p>
          <a:p>
            <a:pPr>
              <a:lnSpc>
                <a:spcPct val="200000"/>
              </a:lnSpc>
            </a:pPr>
            <a:r>
              <a:rPr lang="en-US" altLang="zh-CN" sz="1700" b="1">
                <a:latin typeface="+mj-lt"/>
                <a:ea typeface="宋体" panose="02010600030101010101" pitchFamily="2" charset="-122"/>
                <a:cs typeface="Times New Roman" panose="02020603050405020304"/>
              </a:rPr>
              <a:t>The Shopping</a:t>
            </a:r>
          </a:p>
          <a:p>
            <a:pPr>
              <a:lnSpc>
                <a:spcPct val="200000"/>
              </a:lnSpc>
            </a:pP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Rome has lots of shops but most of them were very expensive.</a:t>
            </a:r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912495" y="679856"/>
            <a:ext cx="6713098" cy="438581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)1.It’s the writer’s</a:t>
            </a:r>
            <a:r>
              <a:rPr lang="en-US" altLang="zh-CN" sz="1700" u="sng">
                <a:latin typeface="+mj-lt"/>
                <a:ea typeface="方正书宋_GBK" panose="03000509000000000000" charset="-122"/>
                <a:cs typeface="Times New Roman" panose="02020603050405020304"/>
              </a:rPr>
              <a:t>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time to visit Rome. 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A.first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                    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B.second</a:t>
            </a:r>
            <a:endParaRPr lang="en-US" altLang="zh-CN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C.third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	                     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D.fourth</a:t>
            </a:r>
            <a:endParaRPr lang="en-US" altLang="zh-CN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)2.Which of the following is </a:t>
            </a:r>
            <a:r>
              <a:rPr lang="en-US" altLang="zh-CN" sz="1700" b="1">
                <a:latin typeface="+mj-lt"/>
                <a:ea typeface="宋体" panose="02010600030101010101" pitchFamily="2" charset="-122"/>
                <a:cs typeface="Times New Roman" panose="02020603050405020304"/>
              </a:rPr>
              <a:t>TRUE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about Rome?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A.It has a long history.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B.It has four million people.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C.It has little good food for tourists.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D.It is cheap to live in the city.</a:t>
            </a:r>
          </a:p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)3.Michelangelo is</a:t>
            </a:r>
            <a:r>
              <a:rPr lang="en-US" altLang="zh-CN" sz="1700" u="sng">
                <a:latin typeface="+mj-lt"/>
                <a:ea typeface="方正书宋_GBK" panose="03000509000000000000" charset="-122"/>
                <a:cs typeface="Times New Roman" panose="02020603050405020304"/>
              </a:rPr>
              <a:t>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. 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A.writer’s friend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	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B.a student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C.a painter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               	D.a dancer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046730" y="720692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A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8134" y="1895511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A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46730" y="3759597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A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853440" y="902018"/>
            <a:ext cx="6004560" cy="32085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)4.The underlined word 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“</a:t>
            </a:r>
            <a:r>
              <a:rPr lang="en-US" altLang="zh-CN" sz="1700" b="1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amazing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”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means </a:t>
            </a:r>
            <a:r>
              <a:rPr lang="en-US" altLang="zh-CN" sz="1700" u="sng">
                <a:latin typeface="+mj-lt"/>
                <a:ea typeface="方正书宋_GBK" panose="03000509000000000000" charset="-122"/>
                <a:cs typeface="Times New Roman" panose="02020603050405020304"/>
              </a:rPr>
              <a:t>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in Chinese. </a:t>
            </a:r>
          </a:p>
          <a:p>
            <a:pPr lvl="2"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A.</a:t>
            </a:r>
            <a:r>
              <a:rPr lang="zh-CN" altLang="en-US" sz="1700">
                <a:latin typeface="+mj-lt"/>
                <a:ea typeface="方正书宋_GBK" panose="03000509000000000000" charset="-122"/>
                <a:cs typeface="Times New Roman" panose="02020603050405020304"/>
              </a:rPr>
              <a:t>令人惊叹的	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	B.</a:t>
            </a:r>
            <a:r>
              <a:rPr lang="zh-CN" altLang="en-US" sz="1700">
                <a:latin typeface="+mj-lt"/>
                <a:ea typeface="方正书宋_GBK" panose="03000509000000000000" charset="-122"/>
                <a:cs typeface="Times New Roman" panose="02020603050405020304"/>
              </a:rPr>
              <a:t>令人困惑的</a:t>
            </a:r>
            <a:endParaRPr lang="zh-CN" altLang="en-US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 lvl="2"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C.</a:t>
            </a:r>
            <a:r>
              <a:rPr lang="zh-CN" altLang="en-US" sz="1700">
                <a:latin typeface="+mj-lt"/>
                <a:ea typeface="方正书宋_GBK" panose="03000509000000000000" charset="-122"/>
                <a:cs typeface="Times New Roman" panose="02020603050405020304"/>
              </a:rPr>
              <a:t>令人难过的	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	D.</a:t>
            </a:r>
            <a:r>
              <a:rPr lang="zh-CN" altLang="en-US" sz="1700">
                <a:latin typeface="+mj-lt"/>
                <a:ea typeface="方正书宋_GBK" panose="03000509000000000000" charset="-122"/>
                <a:cs typeface="Times New Roman" panose="02020603050405020304"/>
              </a:rPr>
              <a:t>令人困倦的</a:t>
            </a:r>
            <a:endParaRPr lang="zh-CN" altLang="en-US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zh-CN" altLang="en-US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)5.What’s the passage mainly about?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A.Italian history.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B.Wonderful things in Rome.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C.The works of the Renaissance time.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D.Food and shopping in Rome.</a:t>
            </a:r>
            <a:endParaRPr lang="en-US" altLang="zh-CN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79392" y="976117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C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82748" y="2072224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B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676798" y="511289"/>
            <a:ext cx="7790404" cy="9002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2400" b="1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B</a:t>
            </a:r>
            <a:endParaRPr lang="zh-CN" altLang="en-US" sz="2400" b="1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  <a:p>
            <a:r>
              <a:rPr lang="zh-CN" altLang="en-US" sz="1500">
                <a:latin typeface="方正书宋_GBK" panose="03000509000000000000" charset="-122"/>
                <a:ea typeface="方正书宋_GBK" panose="03000509000000000000" charset="-122"/>
                <a:cs typeface="Times New Roman" panose="02020603050405020304"/>
              </a:rPr>
              <a:t>  配对阅读 左栏是对五个人的暑期计划的描述</a:t>
            </a:r>
            <a:r>
              <a:rPr lang="en-US" altLang="zh-CN" sz="1500">
                <a:latin typeface="方正书宋_GBK" panose="03000509000000000000" charset="-122"/>
                <a:ea typeface="宋体" panose="02010600030101010101" pitchFamily="2" charset="-122"/>
                <a:cs typeface="Times New Roman" panose="02020603050405020304"/>
              </a:rPr>
              <a:t>,</a:t>
            </a:r>
            <a:r>
              <a:rPr lang="zh-CN" altLang="en-US" sz="1500">
                <a:latin typeface="方正书宋_GBK" panose="03000509000000000000" charset="-122"/>
                <a:ea typeface="方正书宋_GBK" panose="03000509000000000000" charset="-122"/>
                <a:cs typeface="Times New Roman" panose="02020603050405020304"/>
              </a:rPr>
              <a:t>右栏是七则旅游景点或活动的简介。请你为每一个人选择一个合适的旅游景点或活动。</a:t>
            </a:r>
            <a:endParaRPr lang="zh-CN" altLang="en-US" sz="150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07207" y="1431255"/>
          <a:ext cx="7746643" cy="2697326"/>
        </p:xfrm>
        <a:graphic>
          <a:graphicData uri="http://schemas.openxmlformats.org/drawingml/2006/table">
            <a:tbl>
              <a:tblPr/>
              <a:tblGrid>
                <a:gridCol w="3167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9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97326">
                <a:tc>
                  <a:txBody>
                    <a:bodyPr/>
                    <a:lstStyle/>
                    <a:p>
                      <a:pPr marL="0" marR="0" inden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(</a:t>
                      </a:r>
                      <a:r>
                        <a:rPr lang="en-US" sz="1500">
                          <a:solidFill>
                            <a:srgbClr val="FF00FF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      </a:t>
                      </a:r>
                      <a:r>
                        <a:rPr lang="en-US" sz="150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 )6.John often goes sightseeing . This summer,he plans to go to a beautiful place with nice weather.</a:t>
                      </a:r>
                    </a:p>
                    <a:p>
                      <a:pPr marL="0" marR="0" inden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(</a:t>
                      </a:r>
                      <a:r>
                        <a:rPr lang="en-US" sz="1500">
                          <a:solidFill>
                            <a:srgbClr val="FF00FF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      </a:t>
                      </a:r>
                      <a:r>
                        <a:rPr lang="en-US" sz="150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 )7.Mary loves music.She wants to enjoy music during the summer holiday.</a:t>
                      </a:r>
                    </a:p>
                  </a:txBody>
                  <a:tcPr marL="20003" marR="20003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 err="1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A.Do you want to ride a bike in the countryside and enjoy fresh vegetables for lunch?If yes,join us for the summer camp in Green Garden.</a:t>
                      </a:r>
                    </a:p>
                    <a:p>
                      <a:pPr marL="0" marR="0" inden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 err="1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B.Are you tired of the noise(</a:t>
                      </a:r>
                      <a:r>
                        <a:rPr lang="en-US" sz="1500" err="1">
                          <a:effectLst/>
                          <a:latin typeface="+mj-lt"/>
                          <a:ea typeface="方正书宋_GBK" panose="03000509000000000000" charset="-122"/>
                          <a:cs typeface="Times New Roman" panose="02020603050405020304"/>
                        </a:rPr>
                        <a:t>噪音</a:t>
                      </a:r>
                      <a:r>
                        <a:rPr lang="en-US" sz="150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) in the city?If yes,come to Forest Park.It has a beautiful garden with different kinds of flowers.You can have a quiet day with the flowers here.</a:t>
                      </a:r>
                    </a:p>
                    <a:p>
                      <a:pPr marL="0" marR="0" inden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 err="1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C.Xishuangbanna is a beautiful place in Yunnan.The weather here is always fine all year round.It has many beautiful places.You can go sightseeing there.</a:t>
                      </a:r>
                    </a:p>
                  </a:txBody>
                  <a:tcPr marL="20003" marR="20003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577461" y="2014293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C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77461" y="2679022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B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96959" y="1002391"/>
          <a:ext cx="7746643" cy="3040380"/>
        </p:xfrm>
        <a:graphic>
          <a:graphicData uri="http://schemas.openxmlformats.org/drawingml/2006/table">
            <a:tbl>
              <a:tblPr/>
              <a:tblGrid>
                <a:gridCol w="2789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7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0380">
                <a:tc>
                  <a:txBody>
                    <a:bodyPr/>
                    <a:lstStyle/>
                    <a:p>
                      <a:pPr marL="0" marR="0" inden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(</a:t>
                      </a:r>
                      <a:r>
                        <a:rPr lang="en-US" sz="1500">
                          <a:solidFill>
                            <a:srgbClr val="FF00FF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      </a:t>
                      </a:r>
                      <a:r>
                        <a:rPr lang="en-US" sz="150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 )8.Peter never goes to a beach . So he plans to go to a beach with his friends this summer holiday.</a:t>
                      </a:r>
                    </a:p>
                    <a:p>
                      <a:pPr marL="0" marR="0" inden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(</a:t>
                      </a:r>
                      <a:r>
                        <a:rPr lang="en-US" sz="1500">
                          <a:solidFill>
                            <a:srgbClr val="FF00FF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      </a:t>
                      </a:r>
                      <a:r>
                        <a:rPr lang="en-US" sz="150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 )9.Daniel likes riding bikes . He wants to join a summer camp in the countryside during the summer.</a:t>
                      </a:r>
                    </a:p>
                    <a:p>
                      <a:pPr marL="0" marR="0" inden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(</a:t>
                      </a:r>
                      <a:r>
                        <a:rPr lang="en-US" sz="1500">
                          <a:solidFill>
                            <a:srgbClr val="FF00FF"/>
                          </a:solidFill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       </a:t>
                      </a:r>
                      <a:r>
                        <a:rPr lang="en-US" sz="150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 )10.Anna doesn’t like noisy places.So she wants to enjoy beautiful flowers in a quiet place during her summer holiday.</a:t>
                      </a:r>
                    </a:p>
                  </a:txBody>
                  <a:tcPr marL="20003" marR="20003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 err="1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D.Guangzhou is famous for its delicious food and beautiful flowers.And there are a lot of shopping centers here.</a:t>
                      </a:r>
                    </a:p>
                    <a:p>
                      <a:pPr marL="0" marR="0" inden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 err="1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E.Vienna is the town of music.There are a lot of great musicians here.If you love music,you must come and visit the city.</a:t>
                      </a:r>
                    </a:p>
                    <a:p>
                      <a:pPr marL="0" marR="0" inden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 err="1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F.Mount Emei is a beautiful mountain in Sichuan.Lots of people come to visit it every year.It is a good place to get away from the hot weather.</a:t>
                      </a:r>
                    </a:p>
                    <a:p>
                      <a:pPr marL="0" marR="0" inden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500" err="1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G.Come to Sanya,Hainan for your summer holiday!It has a lot of beautiful beaches.You can enjoy lots of water sports,too.</a:t>
                      </a:r>
                    </a:p>
                  </a:txBody>
                  <a:tcPr marL="20003" marR="20003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863787" y="976868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G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12495" y="1899203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A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18979" y="2808509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B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75" name="组合 74"/>
          <p:cNvGrpSpPr/>
          <p:nvPr/>
        </p:nvGrpSpPr>
        <p:grpSpPr>
          <a:xfrm>
            <a:off x="517922" y="528749"/>
            <a:ext cx="8108156" cy="3850070"/>
            <a:chOff x="690563" y="704998"/>
            <a:chExt cx="10810874" cy="5133427"/>
          </a:xfrm>
        </p:grpSpPr>
        <p:sp>
          <p:nvSpPr>
            <p:cNvPr id="13" name="矩形 12"/>
            <p:cNvSpPr/>
            <p:nvPr/>
          </p:nvSpPr>
          <p:spPr>
            <a:xfrm>
              <a:off x="690563" y="704998"/>
              <a:ext cx="10810874" cy="51334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690563" y="98568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690563" y="132974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690563" y="169192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690563" y="203598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690563" y="238005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690563" y="274222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690563" y="309534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690563" y="343940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690563" y="380158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690563" y="414564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690563" y="448971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690563" y="485188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690563" y="5195948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690563" y="554001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1007465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137869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H="1">
              <a:off x="173181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210303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H="1">
              <a:off x="354267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317145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H="1">
              <a:off x="281833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H="1">
              <a:off x="24471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38867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H="1">
              <a:off x="425797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461109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flipH="1">
              <a:off x="498231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H="1">
              <a:off x="642195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605072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H="1">
              <a:off x="569761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flipH="1">
              <a:off x="532638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H="1">
              <a:off x="678413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 flipH="1">
              <a:off x="715535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flipH="1">
              <a:off x="750847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 flipH="1">
              <a:off x="78797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 flipH="1">
              <a:off x="93193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 flipH="1">
              <a:off x="8948116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 flipH="1">
              <a:off x="859499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flipH="1">
              <a:off x="822376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H="1">
              <a:off x="970868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flipH="1">
              <a:off x="1007990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 flipH="1">
              <a:off x="1043302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 flipH="1">
              <a:off x="1080425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H="1">
              <a:off x="1114831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/>
          <p:nvPr/>
        </p:nvSpPr>
        <p:spPr>
          <a:xfrm>
            <a:off x="0" y="4378819"/>
            <a:ext cx="9144000" cy="764681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8" name="文本框 67"/>
          <p:cNvSpPr txBox="1"/>
          <p:nvPr/>
        </p:nvSpPr>
        <p:spPr>
          <a:xfrm>
            <a:off x="3505794" y="1180861"/>
            <a:ext cx="2132411" cy="57626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3300" b="1">
                <a:solidFill>
                  <a:srgbClr val="0070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教学目录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3163729" y="1872814"/>
            <a:ext cx="2627948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</a:t>
            </a:r>
            <a:r>
              <a:rPr lang="zh-CN" altLang="en-US" sz="2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课前导学</a:t>
            </a:r>
            <a:endParaRPr lang="zh-CN" altLang="en-US" sz="2700" b="1" noProof="1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3163729" y="2670057"/>
            <a:ext cx="2627471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2.</a:t>
            </a:r>
            <a:r>
              <a:rPr lang="zh-CN" altLang="en-US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课堂基础训练</a:t>
            </a:r>
            <a:endParaRPr lang="zh-CN" altLang="en-US" sz="2700" b="1" noProof="1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20" name="图片 19" descr="图片包含 游戏机&#10;&#10;描述已自动生成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89921" y="3111341"/>
            <a:ext cx="2084070" cy="208407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-214364" y="2564130"/>
            <a:ext cx="2579370" cy="2579370"/>
          </a:xfrm>
          <a:prstGeom prst="rect">
            <a:avLst/>
          </a:prstGeom>
        </p:spPr>
      </p:pic>
      <p:sp>
        <p:nvSpPr>
          <p:cNvPr id="70" name="文本框 69"/>
          <p:cNvSpPr txBox="1"/>
          <p:nvPr/>
        </p:nvSpPr>
        <p:spPr>
          <a:xfrm>
            <a:off x="3163729" y="3487423"/>
            <a:ext cx="2627471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3.</a:t>
            </a:r>
            <a:r>
              <a:rPr lang="zh-CN" altLang="en-US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培优提高训练</a:t>
            </a:r>
            <a:endParaRPr lang="zh-CN" altLang="en-US" sz="2700" b="1" noProof="1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  <p:bldP spid="69" grpId="0" build="p"/>
      <p:bldP spid="69" grpId="1" build="allAtOnce"/>
      <p:bldP spid="73" grpId="0"/>
      <p:bldP spid="73" grpId="1"/>
      <p:bldP spid="70" grpId="0"/>
      <p:bldP spid="70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6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75" name="组合 74"/>
          <p:cNvGrpSpPr/>
          <p:nvPr/>
        </p:nvGrpSpPr>
        <p:grpSpPr>
          <a:xfrm>
            <a:off x="517922" y="528749"/>
            <a:ext cx="8108156" cy="3850070"/>
            <a:chOff x="690563" y="704998"/>
            <a:chExt cx="10810874" cy="5133427"/>
          </a:xfrm>
        </p:grpSpPr>
        <p:sp>
          <p:nvSpPr>
            <p:cNvPr id="13" name="矩形 12"/>
            <p:cNvSpPr/>
            <p:nvPr/>
          </p:nvSpPr>
          <p:spPr>
            <a:xfrm>
              <a:off x="690563" y="704998"/>
              <a:ext cx="10810874" cy="51334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690563" y="98568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690563" y="132974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690563" y="169192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690563" y="203598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690563" y="238005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690563" y="274222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690563" y="309534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690563" y="343940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690563" y="380158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690563" y="414564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690563" y="448971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690563" y="485188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690563" y="5195948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690563" y="554001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1007465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137869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H="1">
              <a:off x="173181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210303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H="1">
              <a:off x="354267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317145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H="1">
              <a:off x="281833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H="1">
              <a:off x="24471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38867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H="1">
              <a:off x="425797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461109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flipH="1">
              <a:off x="498231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H="1">
              <a:off x="642195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605072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H="1">
              <a:off x="569761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flipH="1">
              <a:off x="532638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H="1">
              <a:off x="678413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 flipH="1">
              <a:off x="715535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flipH="1">
              <a:off x="750847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 flipH="1">
              <a:off x="78797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 flipH="1">
              <a:off x="93193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 flipH="1">
              <a:off x="8948116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 flipH="1">
              <a:off x="859499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flipH="1">
              <a:off x="822376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H="1">
              <a:off x="970868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flipH="1">
              <a:off x="1007990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 flipH="1">
              <a:off x="1043302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 flipH="1">
              <a:off x="1080425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H="1">
              <a:off x="1114831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/>
          <p:nvPr/>
        </p:nvSpPr>
        <p:spPr>
          <a:xfrm>
            <a:off x="0" y="4378819"/>
            <a:ext cx="9144000" cy="764681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68" name="图片 67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9784" y="3465697"/>
            <a:ext cx="2036477" cy="1677803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651477" y="2915476"/>
            <a:ext cx="2571751" cy="2357438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76" name="文本框 75"/>
          <p:cNvSpPr txBox="1"/>
          <p:nvPr/>
        </p:nvSpPr>
        <p:spPr>
          <a:xfrm>
            <a:off x="1161574" y="1639729"/>
            <a:ext cx="7197566" cy="83869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5000" b="1">
                <a:solidFill>
                  <a:srgbClr val="0070BC"/>
                </a:solidFill>
                <a:latin typeface="黑体" panose="02010609060101010101" charset="-122"/>
                <a:ea typeface="黑体" panose="02010609060101010101" charset="-122"/>
              </a:rPr>
              <a:t>感谢观看</a:t>
            </a:r>
            <a:r>
              <a:rPr lang="en-US" altLang="zh-CN" sz="5000" b="1">
                <a:solidFill>
                  <a:srgbClr val="0070BC"/>
                </a:solidFill>
                <a:latin typeface="黑体" panose="02010609060101010101" charset="-122"/>
                <a:ea typeface="黑体" panose="02010609060101010101" charset="-122"/>
              </a:rPr>
              <a:t>^_^</a:t>
            </a:r>
          </a:p>
        </p:txBody>
      </p:sp>
      <p:sp>
        <p:nvSpPr>
          <p:cNvPr id="69" name="矩形 68"/>
          <p:cNvSpPr/>
          <p:nvPr/>
        </p:nvSpPr>
        <p:spPr>
          <a:xfrm>
            <a:off x="2501265" y="2787016"/>
            <a:ext cx="4132898" cy="3452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/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外研社版   七年级英语下册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0" name="image9.jpeg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912495" y="744142"/>
            <a:ext cx="1889760" cy="539591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140" y="697319"/>
            <a:ext cx="4617720" cy="30008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1500">
                <a:solidFill>
                  <a:srgbClr val="FF00FF"/>
                </a:solidFill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◆</a:t>
            </a:r>
            <a:r>
              <a:rPr lang="en-US" altLang="zh-CN" sz="1500">
                <a:solidFill>
                  <a:srgbClr val="FF00FF"/>
                </a:solidFill>
                <a:latin typeface="Calibri" panose="020F0502020204030204" pitchFamily="34" charset="0"/>
                <a:ea typeface="方正粗圆_GBK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zh-CN" altLang="zh-CN" sz="1500">
                <a:solidFill>
                  <a:srgbClr val="FF00FF"/>
                </a:solidFill>
                <a:latin typeface="Calibri" panose="020F0502020204030204" pitchFamily="34" charset="0"/>
                <a:ea typeface="方正粗圆_GBK" panose="03000509000000000000" pitchFamily="65" charset="-122"/>
                <a:cs typeface="Times New Roman" panose="02020603050405020304" pitchFamily="18" charset="0"/>
              </a:rPr>
              <a:t>课前导学 </a:t>
            </a:r>
            <a:r>
              <a:rPr lang="en-US" altLang="zh-CN" sz="1500">
                <a:solidFill>
                  <a:srgbClr val="FF00FF"/>
                </a:solidFill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◆</a:t>
            </a:r>
            <a:r>
              <a:rPr lang="en-US" altLang="zh-CN" sz="1500">
                <a:solidFill>
                  <a:srgbClr val="FF00FF"/>
                </a:solidFill>
                <a:latin typeface="Calibri" panose="020F0502020204030204" pitchFamily="34" charset="0"/>
                <a:ea typeface="方正粗圆_GBK" panose="03000509000000000000" pitchFamily="65" charset="-122"/>
                <a:cs typeface="Times New Roman" panose="02020603050405020304" pitchFamily="18" charset="0"/>
              </a:rPr>
              <a:t> </a:t>
            </a:r>
            <a:endParaRPr lang="zh-CN" altLang="zh-CN" sz="150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14413" y="1193500"/>
            <a:ext cx="4081887" cy="3000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500" dirty="0">
                <a:solidFill>
                  <a:srgbClr val="FF00FF"/>
                </a:solidFill>
                <a:latin typeface="方正黑体_GBK" panose="03000509000000000000" charset="-122"/>
                <a:ea typeface="方正黑体_GBK" panose="03000509000000000000" charset="-122"/>
                <a:cs typeface="Times New Roman" panose="02020603050405020304"/>
              </a:rPr>
              <a:t>一、根据汉语提示写出英语短语</a:t>
            </a:r>
            <a:r>
              <a:rPr lang="en-US" altLang="zh-CN" sz="1500" dirty="0">
                <a:solidFill>
                  <a:srgbClr val="FF00FF"/>
                </a:solidFill>
                <a:latin typeface="方正黑体_GBK" panose="03000509000000000000" charset="-122"/>
                <a:ea typeface="宋体" panose="02010600030101010101" pitchFamily="2" charset="-122"/>
                <a:cs typeface="Times New Roman" panose="02020603050405020304"/>
              </a:rPr>
              <a:t>,</a:t>
            </a:r>
            <a:r>
              <a:rPr lang="zh-CN" altLang="en-US" sz="1500" dirty="0">
                <a:solidFill>
                  <a:srgbClr val="FF00FF"/>
                </a:solidFill>
                <a:latin typeface="方正黑体_GBK" panose="03000509000000000000" charset="-122"/>
                <a:ea typeface="方正黑体_GBK" panose="03000509000000000000" charset="-122"/>
                <a:cs typeface="Times New Roman" panose="02020603050405020304"/>
              </a:rPr>
              <a:t>做到会运用。</a:t>
            </a:r>
            <a:endParaRPr lang="zh-CN" altLang="en-US" sz="1500" dirty="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99425" y="1410567"/>
            <a:ext cx="5848663" cy="360098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1.</a:t>
            </a:r>
            <a:r>
              <a:rPr lang="zh-CN" altLang="en-US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前天</a:t>
            </a:r>
            <a:r>
              <a:rPr lang="en-US" altLang="zh-CN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		_______________________</a:t>
            </a:r>
            <a:endParaRPr lang="en-US" altLang="zh-CN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2.</a:t>
            </a:r>
            <a:r>
              <a:rPr lang="zh-CN" altLang="en-US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例如	</a:t>
            </a:r>
            <a:r>
              <a:rPr lang="en-US" altLang="zh-CN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	_______________________</a:t>
            </a:r>
            <a:endParaRPr lang="en-US" altLang="zh-CN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3.</a:t>
            </a:r>
            <a:r>
              <a:rPr lang="zh-CN" altLang="en-US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艺术作品	</a:t>
            </a:r>
            <a:r>
              <a:rPr lang="en-US" altLang="zh-CN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_______________________</a:t>
            </a:r>
            <a:endParaRPr lang="en-US" altLang="zh-CN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4.</a:t>
            </a:r>
            <a:r>
              <a:rPr lang="zh-CN" altLang="en-US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购物	</a:t>
            </a:r>
            <a:r>
              <a:rPr lang="en-US" altLang="zh-CN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	_______________________</a:t>
            </a:r>
            <a:endParaRPr lang="en-US" altLang="zh-CN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5.</a:t>
            </a:r>
            <a:r>
              <a:rPr lang="zh-CN" altLang="en-US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首先	</a:t>
            </a:r>
            <a:r>
              <a:rPr lang="en-US" altLang="zh-CN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	_______________________</a:t>
            </a:r>
            <a:endParaRPr lang="en-US" altLang="zh-CN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6.</a:t>
            </a:r>
            <a:r>
              <a:rPr lang="zh-CN" altLang="en-US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排队等待	</a:t>
            </a:r>
            <a:r>
              <a:rPr lang="en-US" altLang="zh-CN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_______________________</a:t>
            </a:r>
            <a:endParaRPr lang="en-US" altLang="zh-CN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7.</a:t>
            </a:r>
            <a:r>
              <a:rPr lang="zh-CN" altLang="en-US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乘船旅行	</a:t>
            </a:r>
            <a:r>
              <a:rPr lang="en-US" altLang="zh-CN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_______________________</a:t>
            </a:r>
            <a:endParaRPr lang="en-US" altLang="zh-CN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8.</a:t>
            </a:r>
            <a:r>
              <a:rPr lang="zh-CN" altLang="en-US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到达某地	</a:t>
            </a:r>
            <a:r>
              <a:rPr lang="en-US" altLang="zh-CN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_______________________</a:t>
            </a:r>
            <a:endParaRPr lang="en-US" altLang="zh-CN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9.</a:t>
            </a:r>
            <a:r>
              <a:rPr lang="zh-CN" altLang="en-US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买某物给某人 </a:t>
            </a:r>
            <a:r>
              <a:rPr lang="en-US" altLang="zh-CN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_____________________</a:t>
            </a:r>
            <a:endParaRPr lang="en-US" altLang="zh-CN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802255" y="1462532"/>
            <a:ext cx="2865396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the day before yesterday </a:t>
            </a:r>
            <a:endParaRPr lang="zh-CN" altLang="en-US" sz="1800">
              <a:latin typeface="+mj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891057" y="1866165"/>
            <a:ext cx="2865396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such as/for example </a:t>
            </a:r>
            <a:endParaRPr lang="zh-CN" altLang="en-US" sz="1800">
              <a:latin typeface="+mj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042863" y="2220425"/>
            <a:ext cx="2865396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works of art </a:t>
            </a:r>
            <a:endParaRPr lang="zh-CN" altLang="en-US" sz="1800">
              <a:latin typeface="+mj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042863" y="2610615"/>
            <a:ext cx="2865396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do some shopping </a:t>
            </a:r>
            <a:endParaRPr lang="zh-CN" altLang="en-US" sz="1800">
              <a:latin typeface="+mj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149947" y="2956864"/>
            <a:ext cx="1173809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first of all </a:t>
            </a:r>
            <a:endParaRPr lang="zh-CN" altLang="en-US" sz="1800">
              <a:latin typeface="+mj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149947" y="3364492"/>
            <a:ext cx="1556000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wait in line </a:t>
            </a:r>
            <a:endParaRPr lang="zh-CN" altLang="en-US" sz="1800">
              <a:latin typeface="+mj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132008" y="3739273"/>
            <a:ext cx="1983068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take a boat tour </a:t>
            </a:r>
            <a:endParaRPr lang="zh-CN" altLang="en-US" sz="1800">
              <a:latin typeface="+mj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149946" y="4129464"/>
            <a:ext cx="1983068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 arrive in/at </a:t>
            </a:r>
            <a:endParaRPr lang="zh-CN" altLang="en-US" sz="1800">
              <a:latin typeface="+mj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242815" y="4483218"/>
            <a:ext cx="1983068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buy sth.for sb. </a:t>
            </a:r>
            <a:endParaRPr lang="zh-CN" altLang="en-US" sz="1800"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853441" y="801709"/>
            <a:ext cx="4393745" cy="30008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500" dirty="0">
                <a:solidFill>
                  <a:srgbClr val="FF00FF"/>
                </a:solidFill>
                <a:latin typeface="方正黑体_GBK" panose="03000509000000000000" charset="-122"/>
                <a:ea typeface="方正黑体_GBK" panose="03000509000000000000" charset="-122"/>
                <a:cs typeface="Times New Roman" panose="02020603050405020304"/>
              </a:rPr>
              <a:t>二、单项填空。</a:t>
            </a:r>
            <a:endParaRPr lang="zh-CN" altLang="en-US" sz="1500" dirty="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03722" y="1048768"/>
            <a:ext cx="6915955" cy="399340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)1.Tom knew nothing</a:t>
            </a:r>
            <a:r>
              <a:rPr lang="en-US" altLang="zh-CN" sz="1700" u="sng" dirty="0">
                <a:latin typeface="+mj-lt"/>
                <a:ea typeface="方正书宋_GBK" panose="03000509000000000000" charset="-122"/>
                <a:cs typeface="Times New Roman" panose="02020603050405020304"/>
              </a:rPr>
              <a:t>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his friend told him. </a:t>
            </a:r>
          </a:p>
          <a:p>
            <a:pPr lvl="2">
              <a:lnSpc>
                <a:spcPct val="150000"/>
              </a:lnSpc>
            </a:pP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A.because</a:t>
            </a:r>
            <a:r>
              <a:rPr lang="en-US" altLang="zh-CN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     </a:t>
            </a: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B.till</a:t>
            </a:r>
            <a:endParaRPr lang="en-US" altLang="zh-CN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 lvl="2">
              <a:lnSpc>
                <a:spcPct val="150000"/>
              </a:lnSpc>
            </a:pP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C.since</a:t>
            </a:r>
            <a:r>
              <a:rPr lang="en-US" altLang="zh-CN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D.if</a:t>
            </a:r>
            <a:endParaRPr lang="en-US" altLang="zh-CN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)2.—What do you think of the book?</a:t>
            </a:r>
          </a:p>
          <a:p>
            <a:pPr lvl="2">
              <a:lnSpc>
                <a:spcPct val="15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—It’s</a:t>
            </a:r>
            <a:r>
              <a:rPr lang="en-US" altLang="zh-CN" sz="1700" u="sng" dirty="0">
                <a:latin typeface="+mj-lt"/>
                <a:ea typeface="方正书宋_GBK" panose="03000509000000000000" charset="-122"/>
                <a:cs typeface="Times New Roman" panose="02020603050405020304"/>
              </a:rPr>
              <a:t>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.I like it a lot. </a:t>
            </a:r>
          </a:p>
          <a:p>
            <a:pPr lvl="2">
              <a:lnSpc>
                <a:spcPct val="150000"/>
              </a:lnSpc>
            </a:pP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A.boring</a:t>
            </a:r>
            <a:r>
              <a:rPr lang="en-US" altLang="zh-CN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B.strange</a:t>
            </a:r>
            <a:endParaRPr lang="en-US" altLang="zh-CN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 lvl="2">
              <a:lnSpc>
                <a:spcPct val="150000"/>
              </a:lnSpc>
            </a:pP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C.relaxing</a:t>
            </a:r>
            <a:r>
              <a:rPr lang="en-US" altLang="zh-CN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D.terrible</a:t>
            </a:r>
            <a:endParaRPr lang="en-US" altLang="zh-CN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)3.</a:t>
            </a:r>
            <a:r>
              <a:rPr lang="en-US" altLang="zh-CN" sz="1700" i="1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Pleasant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 i="1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Goat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 i="1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and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 i="1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Big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 i="1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Big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 i="1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Wolf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is</a:t>
            </a:r>
            <a:r>
              <a:rPr lang="en-US" altLang="zh-CN" sz="1700" u="sng" dirty="0">
                <a:latin typeface="+mj-lt"/>
                <a:ea typeface="方正书宋_GBK" panose="03000509000000000000" charset="-122"/>
                <a:cs typeface="Times New Roman" panose="02020603050405020304"/>
              </a:rPr>
              <a:t>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interesting cartoon film. </a:t>
            </a:r>
          </a:p>
          <a:p>
            <a:pPr lvl="2">
              <a:lnSpc>
                <a:spcPct val="150000"/>
              </a:lnSpc>
            </a:pP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A.such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an</a:t>
            </a:r>
            <a:r>
              <a:rPr lang="en-US" altLang="zh-CN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B.such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a</a:t>
            </a:r>
          </a:p>
          <a:p>
            <a:pPr lvl="2">
              <a:lnSpc>
                <a:spcPct val="15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C.so an</a:t>
            </a:r>
            <a:r>
              <a:rPr lang="en-US" altLang="zh-CN" sz="1700" dirty="0">
                <a:latin typeface="+mj-lt"/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D.so a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409002" y="1084385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B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381606" y="2233347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C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371455" y="3738695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A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pic>
        <p:nvPicPr>
          <p:cNvPr id="23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8420100" y="9048750"/>
            <a:ext cx="266700" cy="190500"/>
          </a:xfrm>
          <a:prstGeom prst="cube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763074" y="830688"/>
            <a:ext cx="7078213" cy="32085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)4.—When did you</a:t>
            </a:r>
            <a:r>
              <a:rPr lang="en-US" altLang="zh-CN" sz="1700" u="sng">
                <a:latin typeface="+mj-lt"/>
                <a:ea typeface="方正书宋_GBK" panose="03000509000000000000" charset="-122"/>
                <a:cs typeface="Times New Roman" panose="02020603050405020304"/>
              </a:rPr>
              <a:t>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Europe? 	—We</a:t>
            </a:r>
            <a:r>
              <a:rPr lang="en-US" altLang="zh-CN" sz="1700" u="sng">
                <a:latin typeface="+mj-lt"/>
                <a:ea typeface="方正书宋_GBK" panose="03000509000000000000" charset="-122"/>
                <a:cs typeface="Times New Roman" panose="02020603050405020304"/>
              </a:rPr>
              <a:t>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there on March 6th. 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A.arrive in; arrived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B.arrive in;got to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C.get to;got to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D.get to;arrived in</a:t>
            </a:r>
          </a:p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)5.Peter</a:t>
            </a:r>
            <a:r>
              <a:rPr lang="en-US" altLang="zh-CN" sz="1700" u="sng">
                <a:latin typeface="+mj-lt"/>
                <a:ea typeface="方正书宋_GBK" panose="03000509000000000000" charset="-122"/>
                <a:cs typeface="Times New Roman" panose="02020603050405020304"/>
              </a:rPr>
              <a:t>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a lot of water when he came back home. 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A.will drink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	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B.drinks</a:t>
            </a:r>
            <a:endParaRPr lang="en-US" altLang="zh-CN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 lvl="2"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C.is drinking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	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D.drank</a:t>
            </a:r>
            <a:endParaRPr lang="en-US" altLang="zh-CN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50630" y="859591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A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14413" y="2809683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D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1145122" y="836225"/>
            <a:ext cx="7796164" cy="438581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)1.—Where is Mary flying?</a:t>
            </a:r>
          </a:p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	—She is flying to France soon.She will arrive</a:t>
            </a:r>
            <a:r>
              <a:rPr lang="en-US" altLang="zh-CN" sz="1700" u="sng">
                <a:latin typeface="+mj-lt"/>
                <a:ea typeface="方正书宋_GBK" panose="03000509000000000000" charset="-122"/>
                <a:cs typeface="Times New Roman" panose="02020603050405020304"/>
              </a:rPr>
              <a:t>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Paris</a:t>
            </a:r>
            <a:r>
              <a:rPr lang="en-US" altLang="zh-CN" sz="1700" u="sng">
                <a:latin typeface="+mj-lt"/>
                <a:ea typeface="方正书宋_GBK" panose="03000509000000000000" charset="-122"/>
                <a:cs typeface="Times New Roman" panose="02020603050405020304"/>
              </a:rPr>
              <a:t>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the morning of July 2.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A.to;on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    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B.at;on		C.in;in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	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D.in;on</a:t>
            </a:r>
            <a:endParaRPr lang="en-US" altLang="zh-CN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)2.—When did they</a:t>
            </a:r>
            <a:r>
              <a:rPr lang="en-US" altLang="zh-CN" sz="1700" u="sng">
                <a:latin typeface="+mj-lt"/>
                <a:ea typeface="方正书宋_GBK" panose="03000509000000000000" charset="-122"/>
                <a:cs typeface="Times New Roman" panose="02020603050405020304"/>
              </a:rPr>
              <a:t>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this city?—Two years ago.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A.arrive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B.get		C.get to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D.reach at</a:t>
            </a:r>
          </a:p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)3.My mother</a:t>
            </a:r>
            <a:r>
              <a:rPr lang="en-US" altLang="zh-CN" sz="1700" u="sng">
                <a:latin typeface="+mj-lt"/>
                <a:ea typeface="方正书宋_GBK" panose="03000509000000000000" charset="-122"/>
                <a:cs typeface="Times New Roman" panose="02020603050405020304"/>
              </a:rPr>
              <a:t>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home at six every afternoon.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A.get to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B.arrives at	C.gets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	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D.arrives in</a:t>
            </a:r>
          </a:p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)4.Listening to the</a:t>
            </a:r>
            <a:r>
              <a:rPr lang="en-US" altLang="zh-CN" sz="1700" u="sng">
                <a:latin typeface="+mj-lt"/>
                <a:ea typeface="方正书宋_GBK" panose="03000509000000000000" charset="-122"/>
                <a:cs typeface="Times New Roman" panose="02020603050405020304"/>
              </a:rPr>
              <a:t>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music always makes me</a:t>
            </a:r>
            <a:r>
              <a:rPr lang="en-US" altLang="zh-CN" sz="1700" u="sng">
                <a:latin typeface="+mj-lt"/>
                <a:ea typeface="方正书宋_GBK" panose="03000509000000000000" charset="-122"/>
                <a:cs typeface="Times New Roman" panose="02020603050405020304"/>
              </a:rPr>
              <a:t>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.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A.relaxed;relaxing       B.relaxed;relaxed</a:t>
            </a:r>
            <a:endParaRPr lang="en-US" altLang="zh-CN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C.relaxing;relaxing      D.relaxing;relaxed</a:t>
            </a:r>
            <a:endParaRPr lang="zh-CN" altLang="en-US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798640" y="678180"/>
            <a:ext cx="1643717" cy="30008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500">
                <a:solidFill>
                  <a:srgbClr val="FF00FF"/>
                </a:solidFill>
                <a:latin typeface="+mj-lt"/>
                <a:ea typeface="方正书宋_GBK" panose="03000509000000000000" charset="-122"/>
                <a:cs typeface="Times New Roman" panose="02020603050405020304" pitchFamily="18" charset="0"/>
              </a:rPr>
              <a:t>◆</a:t>
            </a:r>
            <a:r>
              <a:rPr lang="en-US" altLang="zh-CN" sz="1500">
                <a:solidFill>
                  <a:srgbClr val="FF00FF"/>
                </a:solidFill>
                <a:latin typeface="等线" panose="02010600030101010101" pitchFamily="2" charset="-122"/>
                <a:ea typeface="方正粗圆_GBK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zh-CN" altLang="en-US" sz="1500">
                <a:solidFill>
                  <a:srgbClr val="FF00FF"/>
                </a:solidFill>
                <a:latin typeface="等线" panose="02010600030101010101" pitchFamily="2" charset="-122"/>
                <a:ea typeface="方正粗圆_GBK" panose="03000509000000000000" pitchFamily="65" charset="-122"/>
                <a:cs typeface="Times New Roman" panose="02020603050405020304" pitchFamily="18" charset="0"/>
              </a:rPr>
              <a:t>即学即练 </a:t>
            </a:r>
            <a:r>
              <a:rPr lang="en-US" altLang="zh-CN" sz="1500">
                <a:solidFill>
                  <a:srgbClr val="FF00FF"/>
                </a:solidFill>
                <a:latin typeface="+mj-lt"/>
                <a:ea typeface="方正书宋_GBK" panose="03000509000000000000" charset="-122"/>
                <a:cs typeface="Times New Roman" panose="02020603050405020304" pitchFamily="18" charset="0"/>
              </a:rPr>
              <a:t>◆</a:t>
            </a:r>
            <a:endParaRPr lang="zh-CN" altLang="en-US" sz="1500">
              <a:latin typeface="+mj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345496" y="901335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D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315524" y="2076154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C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315524" y="2746389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C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302089" y="3517964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D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6" name="矩形 5"/>
          <p:cNvSpPr/>
          <p:nvPr/>
        </p:nvSpPr>
        <p:spPr>
          <a:xfrm>
            <a:off x="912495" y="791192"/>
            <a:ext cx="7153520" cy="425501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)5.—When did you leave Betty’s party yesterday evening?</a:t>
            </a:r>
          </a:p>
          <a:p>
            <a:pPr>
              <a:lnSpc>
                <a:spcPct val="20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	—I’m not sure.We stayed</a:t>
            </a:r>
            <a:r>
              <a:rPr lang="en-US" altLang="zh-CN" sz="1700" u="sng">
                <a:latin typeface="+mj-lt"/>
                <a:ea typeface="方正书宋_GBK" panose="03000509000000000000" charset="-122"/>
                <a:cs typeface="Times New Roman" panose="02020603050405020304"/>
              </a:rPr>
              <a:t>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the party was over.</a:t>
            </a:r>
          </a:p>
          <a:p>
            <a:pPr lvl="2">
              <a:lnSpc>
                <a:spcPct val="20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A.so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  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B.and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  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C.till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  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D.but</a:t>
            </a:r>
            <a:endParaRPr lang="en-US" altLang="zh-CN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20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)6.—How do you like the movie </a:t>
            </a:r>
            <a:r>
              <a:rPr lang="en-US" altLang="zh-CN" sz="1700" i="1">
                <a:latin typeface="+mj-lt"/>
                <a:ea typeface="宋体" panose="02010600030101010101" pitchFamily="2" charset="-122"/>
                <a:cs typeface="Times New Roman" panose="02020603050405020304"/>
              </a:rPr>
              <a:t>Kungfu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 i="1">
                <a:latin typeface="+mj-lt"/>
                <a:ea typeface="宋体" panose="02010600030101010101" pitchFamily="2" charset="-122"/>
                <a:cs typeface="Times New Roman" panose="02020603050405020304"/>
              </a:rPr>
              <a:t>Panda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3?</a:t>
            </a:r>
          </a:p>
          <a:p>
            <a:pPr>
              <a:lnSpc>
                <a:spcPct val="20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	—It is</a:t>
            </a:r>
            <a:r>
              <a:rPr lang="en-US" altLang="zh-CN" sz="1700" u="sng">
                <a:latin typeface="+mj-lt"/>
                <a:ea typeface="方正书宋_GBK" panose="03000509000000000000" charset="-122"/>
                <a:cs typeface="Times New Roman" panose="02020603050405020304"/>
              </a:rPr>
              <a:t>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exciting film.</a:t>
            </a:r>
          </a:p>
          <a:p>
            <a:pPr lvl="2">
              <a:lnSpc>
                <a:spcPct val="20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A.such an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      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B.such		C.so an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D.so</a:t>
            </a:r>
          </a:p>
          <a:p>
            <a:pPr>
              <a:lnSpc>
                <a:spcPct val="20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)7.It is</a:t>
            </a:r>
            <a:r>
              <a:rPr lang="en-US" altLang="zh-CN" sz="1700" u="sng">
                <a:latin typeface="+mj-lt"/>
                <a:ea typeface="方正书宋_GBK" panose="03000509000000000000" charset="-122"/>
                <a:cs typeface="Times New Roman" panose="02020603050405020304"/>
              </a:rPr>
              <a:t>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building.</a:t>
            </a:r>
          </a:p>
          <a:p>
            <a:pPr lvl="2">
              <a:lnSpc>
                <a:spcPct val="20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A.such tall a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B.so a tall	C.such a tall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	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D.so tall an 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081996" y="999398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C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077986" y="2446518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A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077986" y="3959894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C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75" name="组合 74"/>
          <p:cNvGrpSpPr/>
          <p:nvPr/>
        </p:nvGrpSpPr>
        <p:grpSpPr>
          <a:xfrm>
            <a:off x="517922" y="528749"/>
            <a:ext cx="8108156" cy="3850070"/>
            <a:chOff x="690563" y="704998"/>
            <a:chExt cx="10810874" cy="5133427"/>
          </a:xfrm>
        </p:grpSpPr>
        <p:sp>
          <p:nvSpPr>
            <p:cNvPr id="13" name="矩形 12"/>
            <p:cNvSpPr/>
            <p:nvPr/>
          </p:nvSpPr>
          <p:spPr>
            <a:xfrm>
              <a:off x="690563" y="704998"/>
              <a:ext cx="10810874" cy="51334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690563" y="98568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690563" y="132974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690563" y="169192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690563" y="203598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690563" y="238005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690563" y="274222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690563" y="309534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690563" y="343940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690563" y="380158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690563" y="414564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690563" y="448971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690563" y="485188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690563" y="5195948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690563" y="554001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1007465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137869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H="1">
              <a:off x="173181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210303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H="1">
              <a:off x="354267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317145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H="1">
              <a:off x="281833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H="1">
              <a:off x="24471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38867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H="1">
              <a:off x="425797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461109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flipH="1">
              <a:off x="498231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H="1">
              <a:off x="642195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605072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H="1">
              <a:off x="569761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flipH="1">
              <a:off x="532638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H="1">
              <a:off x="678413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 flipH="1">
              <a:off x="715535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flipH="1">
              <a:off x="750847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 flipH="1">
              <a:off x="78797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 flipH="1">
              <a:off x="93193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 flipH="1">
              <a:off x="8948116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 flipH="1">
              <a:off x="859499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flipH="1">
              <a:off x="822376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H="1">
              <a:off x="970868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flipH="1">
              <a:off x="1007990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 flipH="1">
              <a:off x="1043302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 flipH="1">
              <a:off x="1080425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H="1">
              <a:off x="1114831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/>
          <p:nvPr/>
        </p:nvSpPr>
        <p:spPr>
          <a:xfrm>
            <a:off x="0" y="4378819"/>
            <a:ext cx="9144000" cy="764681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8" name="文本框 67"/>
          <p:cNvSpPr txBox="1"/>
          <p:nvPr/>
        </p:nvSpPr>
        <p:spPr>
          <a:xfrm>
            <a:off x="3505794" y="1180861"/>
            <a:ext cx="2132411" cy="57626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3300" b="1">
                <a:solidFill>
                  <a:srgbClr val="0070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教学目录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3163729" y="1872814"/>
            <a:ext cx="2627948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</a:t>
            </a:r>
            <a:r>
              <a:rPr lang="zh-CN" altLang="en-US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课前导学</a:t>
            </a:r>
            <a:endParaRPr lang="zh-CN" altLang="en-US" sz="2700" b="1" noProof="1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3163729" y="2670057"/>
            <a:ext cx="2627471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2.</a:t>
            </a:r>
            <a:r>
              <a:rPr lang="zh-CN" altLang="en-US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课堂基础训练</a:t>
            </a:r>
            <a:endParaRPr lang="zh-CN" altLang="en-US" sz="2700" b="1" noProof="1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20" name="图片 19" descr="图片包含 游戏机&#10;&#10;描述已自动生成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89921" y="3111341"/>
            <a:ext cx="2084070" cy="208407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-214364" y="2564130"/>
            <a:ext cx="2579370" cy="2579370"/>
          </a:xfrm>
          <a:prstGeom prst="rect">
            <a:avLst/>
          </a:prstGeom>
        </p:spPr>
      </p:pic>
      <p:pic>
        <p:nvPicPr>
          <p:cNvPr id="6" name="图片 5" descr="商标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36734" y="541020"/>
            <a:ext cx="723424" cy="723424"/>
          </a:xfrm>
          <a:prstGeom prst="rect">
            <a:avLst/>
          </a:prstGeom>
        </p:spPr>
      </p:pic>
      <p:sp>
        <p:nvSpPr>
          <p:cNvPr id="70" name="文本框 69"/>
          <p:cNvSpPr txBox="1"/>
          <p:nvPr/>
        </p:nvSpPr>
        <p:spPr>
          <a:xfrm>
            <a:off x="3163729" y="3487423"/>
            <a:ext cx="2627471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3.</a:t>
            </a:r>
            <a:r>
              <a:rPr lang="zh-CN" altLang="en-US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培优提高训练</a:t>
            </a:r>
            <a:endParaRPr lang="zh-CN" altLang="en-US" sz="2700" b="1" noProof="1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  <p:bldP spid="69" grpId="0" build="p"/>
      <p:bldP spid="69" grpId="1" build="allAtOnce"/>
      <p:bldP spid="73" grpId="0"/>
      <p:bldP spid="73" grpId="1"/>
      <p:bldP spid="70" grpId="0"/>
      <p:bldP spid="7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5976" y="178801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0" name="文本框 9"/>
          <p:cNvSpPr txBox="1"/>
          <p:nvPr/>
        </p:nvSpPr>
        <p:spPr>
          <a:xfrm>
            <a:off x="3798640" y="678180"/>
            <a:ext cx="1861625" cy="30008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500" dirty="0">
                <a:solidFill>
                  <a:srgbClr val="FF00FF"/>
                </a:solidFill>
                <a:latin typeface="+mj-lt"/>
                <a:ea typeface="方正书宋_GBK" panose="03000509000000000000" charset="-122"/>
                <a:cs typeface="Times New Roman" panose="02020603050405020304" pitchFamily="18" charset="0"/>
              </a:rPr>
              <a:t>◆</a:t>
            </a:r>
            <a:r>
              <a:rPr lang="en-US" altLang="zh-CN" sz="1500" dirty="0">
                <a:solidFill>
                  <a:srgbClr val="FF00FF"/>
                </a:solidFill>
                <a:latin typeface="等线" panose="02010600030101010101" pitchFamily="2" charset="-122"/>
                <a:ea typeface="方正粗圆_GBK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zh-CN" altLang="zh-CN" sz="1500" dirty="0">
                <a:solidFill>
                  <a:srgbClr val="FF00FF"/>
                </a:solidFill>
                <a:latin typeface="等线" panose="02010600030101010101" pitchFamily="2" charset="-122"/>
                <a:ea typeface="方正粗圆_GBK" panose="03000509000000000000" pitchFamily="65" charset="-122"/>
                <a:cs typeface="Times New Roman" panose="02020603050405020304" pitchFamily="18" charset="0"/>
              </a:rPr>
              <a:t>课堂基础训练</a:t>
            </a:r>
            <a:r>
              <a:rPr lang="zh-CN" altLang="zh-CN" sz="1500" dirty="0">
                <a:solidFill>
                  <a:srgbClr val="FF00FF"/>
                </a:solidFill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500" dirty="0">
                <a:solidFill>
                  <a:srgbClr val="FF00FF"/>
                </a:solidFill>
                <a:latin typeface="+mj-lt"/>
                <a:ea typeface="方正书宋_GBK" panose="03000509000000000000" charset="-122"/>
                <a:cs typeface="Times New Roman" panose="02020603050405020304" pitchFamily="18" charset="0"/>
              </a:rPr>
              <a:t>◆</a:t>
            </a:r>
            <a:endParaRPr lang="zh-CN" altLang="en-US" sz="1500" dirty="0">
              <a:latin typeface="+mj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50783" y="978262"/>
            <a:ext cx="4696402" cy="30008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500">
                <a:solidFill>
                  <a:srgbClr val="FF00FF"/>
                </a:solidFill>
                <a:latin typeface="方正黑体_GBK" panose="03000509000000000000" charset="-122"/>
                <a:ea typeface="方正黑体_GBK" panose="03000509000000000000" charset="-122"/>
                <a:cs typeface="Times New Roman" panose="02020603050405020304"/>
              </a:rPr>
              <a:t>一、单项填空。</a:t>
            </a:r>
            <a:endParaRPr lang="zh-CN" altLang="en-US" sz="150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12495" y="1253616"/>
            <a:ext cx="6725681" cy="360098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)1.I am thirsty,</a:t>
            </a:r>
            <a:r>
              <a:rPr lang="en-US" altLang="zh-CN" sz="1700" u="sng">
                <a:latin typeface="+mj-lt"/>
                <a:ea typeface="方正书宋_GBK" panose="03000509000000000000" charset="-122"/>
                <a:cs typeface="Times New Roman" panose="02020603050405020304"/>
              </a:rPr>
              <a:t>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I want to buy something to drink. 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A.but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       		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B.so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C.or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		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D.because</a:t>
            </a:r>
            <a:endParaRPr lang="en-US" altLang="zh-CN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)2.She</a:t>
            </a:r>
            <a:r>
              <a:rPr lang="en-US" altLang="zh-CN" sz="1700" u="sng">
                <a:latin typeface="+mj-lt"/>
                <a:ea typeface="方正书宋_GBK" panose="03000509000000000000" charset="-122"/>
                <a:cs typeface="Times New Roman" panose="02020603050405020304"/>
              </a:rPr>
              <a:t>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Shanghai with her parents last Sunday. 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A.got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		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B.went</a:t>
            </a:r>
            <a:endParaRPr lang="en-US" altLang="zh-CN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C.arrived in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	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D.arrived at</a:t>
            </a:r>
          </a:p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)3.It is</a:t>
            </a:r>
            <a:r>
              <a:rPr lang="en-US" altLang="zh-CN" sz="1700" u="sng">
                <a:latin typeface="+mj-lt"/>
                <a:ea typeface="方正书宋_GBK" panose="03000509000000000000" charset="-122"/>
                <a:cs typeface="Times New Roman" panose="02020603050405020304"/>
              </a:rPr>
              <a:t>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fine weather today. </a:t>
            </a:r>
          </a:p>
          <a:p>
            <a:pPr lvl="2"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A.so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			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B.so a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	</a:t>
            </a:r>
            <a:endParaRPr lang="en-US" altLang="zh-CN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C.such</a:t>
            </a:r>
            <a:r>
              <a:rPr lang="en-US" altLang="zh-CN" sz="1700">
                <a:latin typeface="+mj-lt"/>
                <a:ea typeface="方正书宋_GBK" panose="03000509000000000000" charset="-122"/>
                <a:cs typeface="Times New Roman" panose="02020603050405020304"/>
              </a:rPr>
              <a:t>		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D.such a</a:t>
            </a:r>
            <a:endParaRPr lang="en-US" altLang="zh-CN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37825" y="1357491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B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098513" y="2432306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C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098513" y="3588633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C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934</Words>
  <Application>Microsoft Office PowerPoint</Application>
  <PresentationFormat>全屏显示(16:9)</PresentationFormat>
  <Paragraphs>200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3" baseType="lpstr">
      <vt:lpstr>等线</vt:lpstr>
      <vt:lpstr>方正粗圆_GBK</vt:lpstr>
      <vt:lpstr>方正黑体_GBK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第一PPT模板网-WWW.1PPT.COM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cp:lastPrinted>2021-03-13T21:59:00Z</cp:lastPrinted>
  <dcterms:created xsi:type="dcterms:W3CDTF">2021-03-13T21:59:00Z</dcterms:created>
  <dcterms:modified xsi:type="dcterms:W3CDTF">2023-01-17T02:03:19Z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6F6741C3366F4685850CE2DB1A79E08B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