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2906-D794-4868-A07C-68AAD4C81A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E8DFA-F8DD-4A89-A37B-D6097E3008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11B8E-9374-4E2C-8E12-9CA5AF80993D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D6DCA-89CD-4B31-8833-50547BBFCCB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EF8D50-7AA5-4FC3-A6B2-4B119A8098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4FD10A-D4D1-440B-975E-02B7E737CE4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AD1C8C-9063-4534-928D-FD92541FF3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12A7A5-43FF-4320-BE1C-80738034EF0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1BD6A7-BA2D-4818-8171-E9925F15964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AF48D0-5772-4F1E-8208-4C7233126F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D28EDB-4FFB-445A-ABC9-0C1F50E29A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65E12-5205-42A8-A70C-5FC6E6B40E4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A9D1E7-6463-45C9-BA78-0C2BF4A557E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D314F3-1A1D-4158-B44C-3D7208F1F2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577B637-5906-4BB6-A664-EC2C1AD8BCE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7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0A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0.TIF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692817" y="1772816"/>
            <a:ext cx="767517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dobe Caslon Pro Bold" pitchFamily="18" charset="0"/>
                <a:ea typeface="方正美黑简体" pitchFamily="65" charset="-122"/>
              </a:rPr>
              <a:t>Unit </a:t>
            </a:r>
            <a:r>
              <a:rPr lang="en-US" altLang="zh-CN" sz="5400">
                <a:solidFill>
                  <a:srgbClr val="000000"/>
                </a:solidFill>
                <a:latin typeface="Adobe Caslon Pro Bold" pitchFamily="18" charset="0"/>
                <a:ea typeface="方正美黑简体" pitchFamily="65" charset="-122"/>
              </a:rPr>
              <a:t>3</a:t>
            </a:r>
            <a:r>
              <a:rPr lang="zh-CN" altLang="en-US" sz="5400" dirty="0">
                <a:solidFill>
                  <a:srgbClr val="000000"/>
                </a:solidFill>
                <a:latin typeface="Adobe Caslon Pro Bold" pitchFamily="18" charset="0"/>
                <a:ea typeface="方正美黑简体" pitchFamily="65" charset="-122"/>
              </a:rPr>
              <a:t>  </a:t>
            </a:r>
            <a:r>
              <a:rPr lang="en-US" altLang="zh-CN" sz="5400" dirty="0">
                <a:solidFill>
                  <a:srgbClr val="000000"/>
                </a:solidFill>
                <a:latin typeface="Adobe Caslon Pro Bold" pitchFamily="18" charset="0"/>
                <a:ea typeface="方正美黑简体" pitchFamily="65" charset="-122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542952" y="3212976"/>
            <a:ext cx="3828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A(1a～1c)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82017" y="521360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762000" y="1295400"/>
            <a:ext cx="7620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五、阅读理解。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I'm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Dale.I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have a green and yellow pencil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box.What's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it's Helen's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pen.And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that's Frank's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ruler.The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pen is black and the ruler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blue.What's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 this in English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It's a jacket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white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jacket.It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Alice's.What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color is the key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black.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Dale has a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pencil box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ruler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pencil box is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 and yellow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yellow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</a:t>
            </a:r>
          </a:p>
        </p:txBody>
      </p:sp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819400" y="365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505200" y="5029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762000" y="15240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ruler is ____ and the jacket is ______.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blue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black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white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blue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white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____ and the ______ are black.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jacket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pen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jacket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jacket is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Frank's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Alice's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Helen's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9718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209800" y="2971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048000" y="4343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600200"/>
            <a:ext cx="8229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的区别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在句子中都可以指代人或物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但二者分工明确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互不混淆。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指距离说话人较近的人或物时用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；指距离说话人较远的人或物时用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当向别人介绍某人时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不能用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he/she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代替。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介绍放在一起的两样东西时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跟在后。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(4)this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无缩写形式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可以缩写成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981200"/>
            <a:ext cx="8229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this your pencil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？这是你的铅笔吗？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that your schoolbag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？那是你的书包吗？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Is this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/Is that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这是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吗？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那是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吗？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这种句型是含有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动词的一般疑问句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其构成是：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动词＋主语＋其他成份？读时成升调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句尾用问号。回答时主语用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代替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肯定回答：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 is.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否定回答：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 isn't.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828800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这些都是形容词性的物主代词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yours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mine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是名词性物主代词。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形容词性物主代词必须置于名词前作定语；名词性物主代词相当于 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形容词性物主代词＋名词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在句子中主要是作主语、宾语和表语。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My ruler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yellow.Hers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 is brown.(my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作定语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 ruler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作主语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762000" y="1524000"/>
            <a:ext cx="7848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this?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a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ruler.It's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_______(he)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that _________(you) pencil box?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__________(my)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isn't my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schoolbag.It's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schoolbag.It's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(she)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these your _____________(dictionary)?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(it) are pencil boxes.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514600" y="29718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3124200" y="3429000"/>
            <a:ext cx="690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6477000" y="3886200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3200400" y="4343400"/>
            <a:ext cx="1365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dictionaries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752600" y="4800600"/>
            <a:ext cx="70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895600" y="25146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295400"/>
            <a:ext cx="2819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二、看图写单词。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788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eraser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4191000" y="36576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pencil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324600" y="3657600"/>
            <a:ext cx="121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schoolbag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828800" y="57150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books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962400" y="5638800"/>
            <a:ext cx="1438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pencil    box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6705600" y="5715000"/>
            <a:ext cx="1211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dictionary</a:t>
            </a:r>
          </a:p>
        </p:txBody>
      </p:sp>
      <p:pic>
        <p:nvPicPr>
          <p:cNvPr id="224266" name="Picture 10" descr="C:\Users\Administrator\Desktop\七上英语（人教）练闯考教师用书２０１５（武汉）\A40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33600"/>
            <a:ext cx="535305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1371600" y="36576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    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8.____________</a:t>
            </a:r>
            <a:endParaRPr lang="en-US" altLang="zh-CN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4268" name="Picture 12" descr="C:\Users\Administrator\Desktop\七上英语（人教）练闯考教师用书２０１５（武汉）\A40A.TIF"/>
          <p:cNvPicPr>
            <a:picLocks noChangeAspect="1" noChangeArrowheads="1"/>
          </p:cNvPicPr>
          <p:nvPr/>
        </p:nvPicPr>
        <p:blipFill>
          <a:blip r:embed="rId6" r:link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219575"/>
            <a:ext cx="56578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1143000" y="5715000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</a:t>
            </a:r>
            <a:r>
              <a: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____________</a:t>
            </a:r>
            <a:r>
              <a:rPr lang="zh-CN" altLang="en-US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</a:t>
            </a:r>
            <a:r>
              <a:rPr lang="en-US" altLang="zh-CN" sz="20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11.____________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5240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this ______ ruler?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______ is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mine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your pencils?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pencils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am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aren't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2362200" y="20574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524000" y="4343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20574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these your books?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aren't.They're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Sorry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book isn't mine.______ is my book.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______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eraser.Those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are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dictionaries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dictionarys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dictionaries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dictionarys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4572000" y="3352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514600" y="4267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6310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279525"/>
            <a:ext cx="7620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this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_____________eraser.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is his pencil.(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并作否定回答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___________his pencil?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is my ruler.(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ruler 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Are these her books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作否定回答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371600" y="2286000"/>
            <a:ext cx="871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It's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828800" y="3657600"/>
            <a:ext cx="806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2209800" y="4572000"/>
            <a:ext cx="90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752600" y="5486400"/>
            <a:ext cx="1258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aren't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全屏显示(4:3)</PresentationFormat>
  <Paragraphs>101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Adobe Caslon Pro Bold</vt:lpstr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2017-10-11T00:49:00Z</dcterms:created>
  <dcterms:modified xsi:type="dcterms:W3CDTF">2023-01-17T02:03:24Z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F03B960FC5974145965A5B4E717A6889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