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76" r:id="rId3"/>
    <p:sldId id="310" r:id="rId4"/>
    <p:sldId id="261" r:id="rId5"/>
    <p:sldId id="311" r:id="rId6"/>
    <p:sldId id="264" r:id="rId7"/>
    <p:sldId id="308" r:id="rId8"/>
    <p:sldId id="265" r:id="rId9"/>
    <p:sldId id="291" r:id="rId10"/>
    <p:sldId id="267" r:id="rId11"/>
    <p:sldId id="302" r:id="rId12"/>
    <p:sldId id="269" r:id="rId13"/>
    <p:sldId id="270" r:id="rId14"/>
    <p:sldId id="315" r:id="rId15"/>
    <p:sldId id="287" r:id="rId16"/>
    <p:sldId id="298" r:id="rId17"/>
    <p:sldId id="316" r:id="rId18"/>
    <p:sldId id="312" r:id="rId19"/>
    <p:sldId id="313" r:id="rId20"/>
    <p:sldId id="31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p15:clr>
            <a:srgbClr val="A4A3A4"/>
          </p15:clr>
        </p15:guide>
        <p15:guide id="2" pos="5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4469" autoAdjust="0"/>
  </p:normalViewPr>
  <p:slideViewPr>
    <p:cSldViewPr snapToGrid="0">
      <p:cViewPr varScale="1">
        <p:scale>
          <a:sx n="109" d="100"/>
          <a:sy n="109" d="100"/>
        </p:scale>
        <p:origin x="-402" y="-84"/>
      </p:cViewPr>
      <p:guideLst>
        <p:guide orient="horz" pos="2151"/>
        <p:guide pos="5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15EE-3B03-4D2D-B87F-C1C933DDB61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6DF3B-9234-45E1-9B81-8D140CFA6B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D69B0E6-0EFA-4C62-8D08-A725668DEB94}"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FA470-C0EE-4826-B0F8-88AD41015D3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9B0E6-0EFA-4C62-8D08-A725668DEB94}" type="datetimeFigureOut">
              <a:rPr lang="zh-CN" altLang="en-US" smtClean="0"/>
              <a:t>2023-01-17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A470-C0EE-4826-B0F8-88AD41015D3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NULL" TargetMode="Externa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NULL" TargetMode="Externa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NULL" TargetMode="Externa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NULL" TargetMode="Externa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NULL" TargetMode="Externa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 TargetMode="Externa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NULL" TargetMode="Externa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10094" y="489775"/>
            <a:ext cx="6365175"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第六单元  平移、旋转和轴对称</a:t>
            </a:r>
          </a:p>
        </p:txBody>
      </p:sp>
      <p:sp>
        <p:nvSpPr>
          <p:cNvPr id="4" name="文本框 3"/>
          <p:cNvSpPr txBox="1"/>
          <p:nvPr/>
        </p:nvSpPr>
        <p:spPr>
          <a:xfrm>
            <a:off x="5007429" y="1831470"/>
            <a:ext cx="7184571" cy="1412694"/>
          </a:xfrm>
          <a:prstGeom prst="rect">
            <a:avLst/>
          </a:prstGeom>
          <a:noFill/>
        </p:spPr>
        <p:txBody>
          <a:bodyPr wrap="square">
            <a:spAutoFit/>
          </a:bodyPr>
          <a:lstStyle/>
          <a:p>
            <a:pPr algn="ctr">
              <a:lnSpc>
                <a:spcPct val="130000"/>
              </a:lnSpc>
              <a:defRPr/>
            </a:pPr>
            <a:r>
              <a:rPr lang="en-US" altLang="zh-CN" sz="6600" b="1" dirty="0" smtClean="0">
                <a:solidFill>
                  <a:schemeClr val="tx1">
                    <a:lumMod val="65000"/>
                    <a:lumOff val="35000"/>
                  </a:schemeClr>
                </a:solidFill>
                <a:latin typeface="微软雅黑" panose="020B0503020204020204" pitchFamily="34" charset="-122"/>
                <a:ea typeface="微软雅黑" panose="020B0503020204020204" pitchFamily="34" charset="-122"/>
              </a:rPr>
              <a:t>6.2</a:t>
            </a:r>
            <a:r>
              <a:rPr lang="zh-CN" altLang="en-US" sz="6600" b="1" dirty="0" smtClean="0">
                <a:solidFill>
                  <a:schemeClr val="tx1">
                    <a:lumMod val="65000"/>
                    <a:lumOff val="35000"/>
                  </a:schemeClr>
                </a:solidFill>
                <a:latin typeface="微软雅黑" panose="020B0503020204020204" pitchFamily="34" charset="-122"/>
                <a:ea typeface="微软雅黑" panose="020B0503020204020204" pitchFamily="34" charset="-122"/>
              </a:rPr>
              <a:t>轴对称</a:t>
            </a:r>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图形</a:t>
            </a:r>
          </a:p>
        </p:txBody>
      </p:sp>
      <p:pic>
        <p:nvPicPr>
          <p:cNvPr id="17409" name="Picture 1" descr="C:\Users\Administrator\AppData\Roaming\Tencent\Users\810731822\QQ\WinTemp\RichOle\3K7`D%~C%VIJ[XGWWY1$1N0.png"/>
          <p:cNvPicPr>
            <a:picLocks noChangeAspect="1" noChangeArrowheads="1"/>
          </p:cNvPicPr>
          <p:nvPr/>
        </p:nvPicPr>
        <p:blipFill>
          <a:blip r:embed="rId3" cstate="email"/>
          <a:srcRect/>
          <a:stretch>
            <a:fillRect/>
          </a:stretch>
        </p:blipFill>
        <p:spPr bwMode="auto">
          <a:xfrm>
            <a:off x="405806" y="1831470"/>
            <a:ext cx="4668052" cy="44537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http://p4.so.qhimg.com/bdr/_240_/t012d9b06e9ff478f69.jpg"/>
          <p:cNvPicPr>
            <a:picLocks noChangeAspect="1" noChangeArrowheads="1"/>
          </p:cNvPicPr>
          <p:nvPr/>
        </p:nvPicPr>
        <p:blipFill>
          <a:blip r:embed="rId4"/>
          <a:srcRect/>
          <a:stretch>
            <a:fillRect/>
          </a:stretch>
        </p:blipFill>
        <p:spPr bwMode="auto">
          <a:xfrm>
            <a:off x="7185252" y="3391154"/>
            <a:ext cx="2828925" cy="228600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952471" y="608157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239133" y="4938852"/>
            <a:ext cx="1364776" cy="193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31203" y="1107503"/>
            <a:ext cx="9847260" cy="738664"/>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小练习：</a:t>
            </a:r>
            <a:r>
              <a:rPr lang="en-US" altLang="zh-CN" sz="2800" dirty="0">
                <a:latin typeface="微软雅黑" panose="020B0503020204020204" pitchFamily="34" charset="-122"/>
                <a:ea typeface="微软雅黑" panose="020B0503020204020204" pitchFamily="34" charset="-122"/>
              </a:rPr>
              <a:t>2</a:t>
            </a:r>
            <a:r>
              <a:rPr lang="en-US" altLang="zh-CN"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选一选。</a:t>
            </a:r>
          </a:p>
        </p:txBody>
      </p:sp>
      <p:pic>
        <p:nvPicPr>
          <p:cNvPr id="12" name="Picture 2"/>
          <p:cNvPicPr>
            <a:picLocks noChangeAspect="1" noChangeArrowheads="1"/>
          </p:cNvPicPr>
          <p:nvPr/>
        </p:nvPicPr>
        <p:blipFill>
          <a:blip r:embed="rId4" cstate="email"/>
          <a:srcRect/>
          <a:stretch>
            <a:fillRect/>
          </a:stretch>
        </p:blipFill>
        <p:spPr bwMode="auto">
          <a:xfrm>
            <a:off x="9399218" y="4616372"/>
            <a:ext cx="2631628" cy="211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415463" y="3537170"/>
            <a:ext cx="1952637" cy="738664"/>
          </a:xfrm>
          <a:prstGeom prst="rect">
            <a:avLst/>
          </a:prstGeom>
          <a:noFill/>
        </p:spPr>
        <p:txBody>
          <a:bodyPr wrap="square" rtlCol="0">
            <a:spAutoFit/>
          </a:bodyPr>
          <a:lstStyle/>
          <a:p>
            <a:pPr indent="720090" algn="just">
              <a:lnSpc>
                <a:spcPct val="150000"/>
              </a:lnSpc>
            </a:pPr>
            <a:r>
              <a:rPr lang="en-US" altLang="zh-CN" sz="2800" dirty="0" smtClean="0">
                <a:solidFill>
                  <a:srgbClr val="FF0000"/>
                </a:solidFill>
                <a:latin typeface="楷体" panose="02010609060101010101" pitchFamily="49" charset="-122"/>
                <a:ea typeface="楷体" panose="02010609060101010101" pitchFamily="49" charset="-122"/>
              </a:rPr>
              <a:t>B</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13" name="TextBox 12"/>
          <p:cNvSpPr txBox="1"/>
          <p:nvPr/>
        </p:nvSpPr>
        <p:spPr>
          <a:xfrm>
            <a:off x="5192836" y="1657992"/>
            <a:ext cx="1949533" cy="738664"/>
          </a:xfrm>
          <a:prstGeom prst="rect">
            <a:avLst/>
          </a:prstGeom>
          <a:noFill/>
        </p:spPr>
        <p:txBody>
          <a:bodyPr wrap="square" rtlCol="0">
            <a:spAutoFit/>
          </a:bodyPr>
          <a:lstStyle/>
          <a:p>
            <a:pPr indent="720090" algn="just">
              <a:lnSpc>
                <a:spcPct val="150000"/>
              </a:lnSpc>
            </a:pPr>
            <a:r>
              <a:rPr lang="en-US" altLang="zh-CN" sz="2800" dirty="0" smtClean="0">
                <a:solidFill>
                  <a:srgbClr val="FF0000"/>
                </a:solidFill>
                <a:latin typeface="楷体" panose="02010609060101010101" pitchFamily="49" charset="-122"/>
                <a:ea typeface="楷体" panose="02010609060101010101" pitchFamily="49" charset="-122"/>
              </a:rPr>
              <a:t>B</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15" name="TextBox 14"/>
          <p:cNvSpPr txBox="1"/>
          <p:nvPr/>
        </p:nvSpPr>
        <p:spPr>
          <a:xfrm>
            <a:off x="723265" y="1655656"/>
            <a:ext cx="6389217"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）下列图形中，不对称的是（   ）。</a:t>
            </a:r>
          </a:p>
        </p:txBody>
      </p:sp>
      <p:pic>
        <p:nvPicPr>
          <p:cNvPr id="7170" name="Picture 12" descr="94E37A4C"/>
          <p:cNvPicPr>
            <a:picLocks noRot="1" noChangeAspect="1" noChangeArrowheads="1"/>
          </p:cNvPicPr>
          <p:nvPr/>
        </p:nvPicPr>
        <p:blipFill>
          <a:blip r:embed="rId5" cstate="email"/>
          <a:srcRect/>
          <a:stretch>
            <a:fillRect/>
          </a:stretch>
        </p:blipFill>
        <p:spPr bwMode="auto">
          <a:xfrm>
            <a:off x="980335" y="2414560"/>
            <a:ext cx="8668840" cy="109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35893" y="3512577"/>
            <a:ext cx="6360755" cy="738664"/>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）如</a:t>
            </a:r>
            <a:r>
              <a:rPr lang="zh-CN" altLang="en-US" sz="2800" dirty="0">
                <a:latin typeface="微软雅黑" panose="020B0503020204020204" pitchFamily="34" charset="-122"/>
                <a:ea typeface="微软雅黑" panose="020B0503020204020204" pitchFamily="34" charset="-122"/>
              </a:rPr>
              <a:t>图，下图有（  ）轴对称图形。</a:t>
            </a:r>
          </a:p>
        </p:txBody>
      </p:sp>
      <p:sp>
        <p:nvSpPr>
          <p:cNvPr id="2"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1290443" y="4297362"/>
          <a:ext cx="6544823" cy="1282980"/>
        </p:xfrm>
        <a:graphic>
          <a:graphicData uri="http://schemas.openxmlformats.org/presentationml/2006/ole">
            <mc:AlternateContent xmlns:mc="http://schemas.openxmlformats.org/markup-compatibility/2006">
              <mc:Choice xmlns:v="urn:schemas-microsoft-com:vml" Requires="v">
                <p:oleObj spid="_x0000_s7221" name="公式" r:id="rId6" imgW="3840480" imgH="749935" progId="Equation.3">
                  <p:embed/>
                </p:oleObj>
              </mc:Choice>
              <mc:Fallback>
                <p:oleObj name="公式" r:id="rId6" imgW="3840480" imgH="749935"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443" y="4297362"/>
                        <a:ext cx="6544823" cy="1282980"/>
                      </a:xfrm>
                      <a:prstGeom prst="rect">
                        <a:avLst/>
                      </a:prstGeom>
                      <a:noFill/>
                    </p:spPr>
                  </p:pic>
                </p:oleObj>
              </mc:Fallback>
            </mc:AlternateContent>
          </a:graphicData>
        </a:graphic>
      </p:graphicFrame>
      <p:sp>
        <p:nvSpPr>
          <p:cNvPr id="18" name="TextBox 17"/>
          <p:cNvSpPr txBox="1"/>
          <p:nvPr/>
        </p:nvSpPr>
        <p:spPr>
          <a:xfrm>
            <a:off x="1163786" y="5633788"/>
            <a:ext cx="9847260"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个   </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个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个    </a:t>
            </a:r>
            <a:r>
              <a:rPr lang="en-US" altLang="zh-CN" sz="2800" dirty="0">
                <a:latin typeface="微软雅黑" panose="020B0503020204020204" pitchFamily="34" charset="-122"/>
                <a:ea typeface="微软雅黑" panose="020B0503020204020204" pitchFamily="34" charset="-122"/>
              </a:rPr>
              <a:t>D</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个</a:t>
            </a:r>
          </a:p>
        </p:txBody>
      </p:sp>
      <p:sp>
        <p:nvSpPr>
          <p:cNvPr id="14" name="五边形 13"/>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知识梳理</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srcRect/>
          <a:stretch>
            <a:fillRect/>
          </a:stretch>
        </p:blipFill>
        <p:spPr bwMode="auto">
          <a:xfrm>
            <a:off x="9705973" y="5147614"/>
            <a:ext cx="2486027" cy="171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5323" y="1377979"/>
            <a:ext cx="10639676"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）下列四个艺术字中，不是轴对称的是（　　）。</a:t>
            </a:r>
          </a:p>
        </p:txBody>
      </p:sp>
      <p:sp>
        <p:nvSpPr>
          <p:cNvPr id="7" name="TextBox 6"/>
          <p:cNvSpPr txBox="1"/>
          <p:nvPr/>
        </p:nvSpPr>
        <p:spPr>
          <a:xfrm>
            <a:off x="7173653" y="1402857"/>
            <a:ext cx="3508276" cy="738664"/>
          </a:xfrm>
          <a:prstGeom prst="rect">
            <a:avLst/>
          </a:prstGeom>
          <a:noFill/>
        </p:spPr>
        <p:txBody>
          <a:bodyPr wrap="square" rtlCol="0">
            <a:spAutoFit/>
          </a:bodyPr>
          <a:lstStyle/>
          <a:p>
            <a:pPr indent="720090" algn="just">
              <a:lnSpc>
                <a:spcPct val="150000"/>
              </a:lnSpc>
            </a:pPr>
            <a:r>
              <a:rPr lang="en-US" altLang="zh-CN" sz="2800" dirty="0">
                <a:solidFill>
                  <a:srgbClr val="FF0000"/>
                </a:solidFill>
                <a:latin typeface="楷体" panose="02010609060101010101" pitchFamily="49" charset="-122"/>
                <a:ea typeface="楷体" panose="02010609060101010101" pitchFamily="49" charset="-122"/>
              </a:rPr>
              <a:t>C</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602685" y="3644929"/>
            <a:ext cx="10639676"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）下面所给的交通标志图中是轴对称图形的是（　　）。</a:t>
            </a:r>
          </a:p>
        </p:txBody>
      </p:sp>
      <p:pic>
        <p:nvPicPr>
          <p:cNvPr id="10250" name="图片 24" descr="http://img.jyeoo.net/quiz/images/201306/64/9f7632f4.png"/>
          <p:cNvPicPr>
            <a:picLocks noChangeAspect="1" noChangeArrowheads="1"/>
          </p:cNvPicPr>
          <p:nvPr/>
        </p:nvPicPr>
        <p:blipFill>
          <a:blip r:embed="rId3" r:link="rId4"/>
          <a:srcRect/>
          <a:stretch>
            <a:fillRect/>
          </a:stretch>
        </p:blipFill>
        <p:spPr bwMode="auto">
          <a:xfrm>
            <a:off x="2177735" y="2328854"/>
            <a:ext cx="85725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25" descr="http://img.jyeoo.net/quiz/images/201306/64/9da4324b.png"/>
          <p:cNvPicPr>
            <a:picLocks noChangeAspect="1" noChangeArrowheads="1"/>
          </p:cNvPicPr>
          <p:nvPr/>
        </p:nvPicPr>
        <p:blipFill>
          <a:blip r:embed="rId5" r:link="rId4"/>
          <a:srcRect/>
          <a:stretch>
            <a:fillRect/>
          </a:stretch>
        </p:blipFill>
        <p:spPr bwMode="auto">
          <a:xfrm>
            <a:off x="3579497" y="2328854"/>
            <a:ext cx="8358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图片 26" descr="http://img.jyeoo.net/quiz/images/201306/64/fc78f3d7.png"/>
          <p:cNvPicPr>
            <a:picLocks noChangeAspect="1" noChangeArrowheads="1"/>
          </p:cNvPicPr>
          <p:nvPr/>
        </p:nvPicPr>
        <p:blipFill>
          <a:blip r:embed="rId6" r:link="rId4"/>
          <a:srcRect/>
          <a:stretch>
            <a:fillRect/>
          </a:stretch>
        </p:blipFill>
        <p:spPr bwMode="auto">
          <a:xfrm>
            <a:off x="4889189" y="2328855"/>
            <a:ext cx="9001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7" descr="http://img.jyeoo.net/quiz/images/201306/64/a9bbee79.png"/>
          <p:cNvPicPr>
            <a:picLocks noChangeAspect="1" noChangeArrowheads="1"/>
          </p:cNvPicPr>
          <p:nvPr/>
        </p:nvPicPr>
        <p:blipFill>
          <a:blip r:embed="rId7" r:link="rId4"/>
          <a:srcRect/>
          <a:stretch>
            <a:fillRect/>
          </a:stretch>
        </p:blipFill>
        <p:spPr bwMode="auto">
          <a:xfrm>
            <a:off x="6394133" y="2347904"/>
            <a:ext cx="85725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965666" y="3083437"/>
            <a:ext cx="7214405"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A</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          C            D</a:t>
            </a:r>
            <a:endParaRPr lang="zh-CN" altLang="en-US" sz="2800" dirty="0">
              <a:latin typeface="微软雅黑" panose="020B0503020204020204" pitchFamily="34" charset="-122"/>
              <a:ea typeface="微软雅黑" panose="020B0503020204020204" pitchFamily="34" charset="-122"/>
            </a:endParaRPr>
          </a:p>
        </p:txBody>
      </p:sp>
      <p:pic>
        <p:nvPicPr>
          <p:cNvPr id="10254" name="图片 40" descr="http://img.jyeoo.net/quiz/images/201307/29/ffc4d564.png"/>
          <p:cNvPicPr>
            <a:picLocks noChangeAspect="1" noChangeArrowheads="1"/>
          </p:cNvPicPr>
          <p:nvPr/>
        </p:nvPicPr>
        <p:blipFill>
          <a:blip r:embed="rId8" r:link="rId4"/>
          <a:srcRect/>
          <a:stretch>
            <a:fillRect/>
          </a:stretch>
        </p:blipFill>
        <p:spPr bwMode="auto">
          <a:xfrm>
            <a:off x="1650685" y="4509441"/>
            <a:ext cx="1054727" cy="94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图片 41" descr="http://img.jyeoo.net/quiz/images/201307/29/01d9c644.png"/>
          <p:cNvPicPr>
            <a:picLocks noChangeAspect="1" noChangeArrowheads="1"/>
          </p:cNvPicPr>
          <p:nvPr/>
        </p:nvPicPr>
        <p:blipFill>
          <a:blip r:embed="rId9" r:link="rId4"/>
          <a:srcRect/>
          <a:stretch>
            <a:fillRect/>
          </a:stretch>
        </p:blipFill>
        <p:spPr bwMode="auto">
          <a:xfrm>
            <a:off x="3283033" y="4432592"/>
            <a:ext cx="1054727" cy="10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图片 42" descr="http://img.jyeoo.net/quiz/images/201307/29/898e1c57.png"/>
          <p:cNvPicPr>
            <a:picLocks noChangeAspect="1" noChangeArrowheads="1"/>
          </p:cNvPicPr>
          <p:nvPr/>
        </p:nvPicPr>
        <p:blipFill>
          <a:blip r:embed="rId10" r:link="rId4"/>
          <a:srcRect/>
          <a:stretch>
            <a:fillRect/>
          </a:stretch>
        </p:blipFill>
        <p:spPr bwMode="auto">
          <a:xfrm>
            <a:off x="4841561" y="4409423"/>
            <a:ext cx="1125043" cy="112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图片 43" descr="http://img.jyeoo.net/quiz/images/201307/29/9d40bed4.png"/>
          <p:cNvPicPr>
            <a:picLocks noChangeAspect="1" noChangeArrowheads="1"/>
          </p:cNvPicPr>
          <p:nvPr/>
        </p:nvPicPr>
        <p:blipFill>
          <a:blip r:embed="rId11" r:link="rId4"/>
          <a:srcRect/>
          <a:stretch>
            <a:fillRect/>
          </a:stretch>
        </p:blipFill>
        <p:spPr bwMode="auto">
          <a:xfrm>
            <a:off x="6583093" y="4437999"/>
            <a:ext cx="1096916" cy="115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965666" y="5633476"/>
            <a:ext cx="7214405"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A</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             C               D</a:t>
            </a:r>
            <a:endParaRPr lang="zh-CN" altLang="en-US" sz="28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8177014" y="3667225"/>
            <a:ext cx="1917583" cy="738664"/>
          </a:xfrm>
          <a:prstGeom prst="rect">
            <a:avLst/>
          </a:prstGeom>
          <a:noFill/>
        </p:spPr>
        <p:txBody>
          <a:bodyPr wrap="square" rtlCol="0">
            <a:spAutoFit/>
          </a:bodyPr>
          <a:lstStyle/>
          <a:p>
            <a:pPr indent="720090" algn="just">
              <a:lnSpc>
                <a:spcPct val="150000"/>
              </a:lnSpc>
            </a:pPr>
            <a:r>
              <a:rPr lang="en-US" altLang="zh-CN" sz="2800" dirty="0" smtClean="0">
                <a:solidFill>
                  <a:srgbClr val="FF0000"/>
                </a:solidFill>
                <a:latin typeface="楷体" panose="02010609060101010101" pitchFamily="49" charset="-122"/>
                <a:ea typeface="楷体" panose="02010609060101010101" pitchFamily="49" charset="-122"/>
              </a:rPr>
              <a:t>A</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18" name="五边形 17"/>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知识梳理</a:t>
            </a:r>
            <a:endParaRPr lang="zh-CN" altLang="en-US" sz="3200" dirty="0">
              <a:solidFill>
                <a:srgbClr val="FFFFFF"/>
              </a:solidFill>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4"/>
                                        </p:tgtEl>
                                        <p:attrNameLst>
                                          <p:attrName>style.visibility</p:attrName>
                                        </p:attrNameLst>
                                      </p:cBhvr>
                                      <p:to>
                                        <p:strVal val="visible"/>
                                      </p:to>
                                    </p:set>
                                    <p:anim calcmode="lin" valueType="num">
                                      <p:cBhvr additive="base">
                                        <p:cTn id="25" dur="500" fill="hold"/>
                                        <p:tgtEl>
                                          <p:spTgt spid="10254"/>
                                        </p:tgtEl>
                                        <p:attrNameLst>
                                          <p:attrName>ppt_x</p:attrName>
                                        </p:attrNameLst>
                                      </p:cBhvr>
                                      <p:tavLst>
                                        <p:tav tm="0">
                                          <p:val>
                                            <p:strVal val="#ppt_x"/>
                                          </p:val>
                                        </p:tav>
                                        <p:tav tm="100000">
                                          <p:val>
                                            <p:strVal val="#ppt_x"/>
                                          </p:val>
                                        </p:tav>
                                      </p:tavLst>
                                    </p:anim>
                                    <p:anim calcmode="lin" valueType="num">
                                      <p:cBhvr additive="base">
                                        <p:cTn id="26" dur="500" fill="hold"/>
                                        <p:tgtEl>
                                          <p:spTgt spid="1025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55"/>
                                        </p:tgtEl>
                                        <p:attrNameLst>
                                          <p:attrName>style.visibility</p:attrName>
                                        </p:attrNameLst>
                                      </p:cBhvr>
                                      <p:to>
                                        <p:strVal val="visible"/>
                                      </p:to>
                                    </p:set>
                                    <p:anim calcmode="lin" valueType="num">
                                      <p:cBhvr additive="base">
                                        <p:cTn id="29" dur="500" fill="hold"/>
                                        <p:tgtEl>
                                          <p:spTgt spid="10255"/>
                                        </p:tgtEl>
                                        <p:attrNameLst>
                                          <p:attrName>ppt_x</p:attrName>
                                        </p:attrNameLst>
                                      </p:cBhvr>
                                      <p:tavLst>
                                        <p:tav tm="0">
                                          <p:val>
                                            <p:strVal val="#ppt_x"/>
                                          </p:val>
                                        </p:tav>
                                        <p:tav tm="100000">
                                          <p:val>
                                            <p:strVal val="#ppt_x"/>
                                          </p:val>
                                        </p:tav>
                                      </p:tavLst>
                                    </p:anim>
                                    <p:anim calcmode="lin" valueType="num">
                                      <p:cBhvr additive="base">
                                        <p:cTn id="30" dur="500" fill="hold"/>
                                        <p:tgtEl>
                                          <p:spTgt spid="1025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56"/>
                                        </p:tgtEl>
                                        <p:attrNameLst>
                                          <p:attrName>style.visibility</p:attrName>
                                        </p:attrNameLst>
                                      </p:cBhvr>
                                      <p:to>
                                        <p:strVal val="visible"/>
                                      </p:to>
                                    </p:set>
                                    <p:anim calcmode="lin" valueType="num">
                                      <p:cBhvr additive="base">
                                        <p:cTn id="33" dur="500" fill="hold"/>
                                        <p:tgtEl>
                                          <p:spTgt spid="10256"/>
                                        </p:tgtEl>
                                        <p:attrNameLst>
                                          <p:attrName>ppt_x</p:attrName>
                                        </p:attrNameLst>
                                      </p:cBhvr>
                                      <p:tavLst>
                                        <p:tav tm="0">
                                          <p:val>
                                            <p:strVal val="#ppt_x"/>
                                          </p:val>
                                        </p:tav>
                                        <p:tav tm="100000">
                                          <p:val>
                                            <p:strVal val="#ppt_x"/>
                                          </p:val>
                                        </p:tav>
                                      </p:tavLst>
                                    </p:anim>
                                    <p:anim calcmode="lin" valueType="num">
                                      <p:cBhvr additive="base">
                                        <p:cTn id="34" dur="500" fill="hold"/>
                                        <p:tgtEl>
                                          <p:spTgt spid="102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57"/>
                                        </p:tgtEl>
                                        <p:attrNameLst>
                                          <p:attrName>style.visibility</p:attrName>
                                        </p:attrNameLst>
                                      </p:cBhvr>
                                      <p:to>
                                        <p:strVal val="visible"/>
                                      </p:to>
                                    </p:set>
                                    <p:anim calcmode="lin" valueType="num">
                                      <p:cBhvr additive="base">
                                        <p:cTn id="37" dur="500" fill="hold"/>
                                        <p:tgtEl>
                                          <p:spTgt spid="10257"/>
                                        </p:tgtEl>
                                        <p:attrNameLst>
                                          <p:attrName>ppt_x</p:attrName>
                                        </p:attrNameLst>
                                      </p:cBhvr>
                                      <p:tavLst>
                                        <p:tav tm="0">
                                          <p:val>
                                            <p:strVal val="#ppt_x"/>
                                          </p:val>
                                        </p:tav>
                                        <p:tav tm="100000">
                                          <p:val>
                                            <p:strVal val="#ppt_x"/>
                                          </p:val>
                                        </p:tav>
                                      </p:tavLst>
                                    </p:anim>
                                    <p:anim calcmode="lin" valueType="num">
                                      <p:cBhvr additive="base">
                                        <p:cTn id="38" dur="500" fill="hold"/>
                                        <p:tgtEl>
                                          <p:spTgt spid="1025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p:cNvSpPr txBox="1"/>
          <p:nvPr/>
        </p:nvSpPr>
        <p:spPr>
          <a:xfrm>
            <a:off x="10900" y="1531611"/>
            <a:ext cx="10962853" cy="738664"/>
          </a:xfrm>
          <a:prstGeom prst="rect">
            <a:avLst/>
          </a:prstGeom>
          <a:noFill/>
        </p:spPr>
        <p:txBody>
          <a:bodyPr wrap="square" rtlCol="0">
            <a:spAutoFit/>
          </a:bodyPr>
          <a:lstStyle/>
          <a:p>
            <a:pPr indent="720090">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下面的图形和数字哪些是轴对称的？是的在括号里画“√”。</a:t>
            </a:r>
          </a:p>
        </p:txBody>
      </p:sp>
      <p:pic>
        <p:nvPicPr>
          <p:cNvPr id="8" name="Picture 5"/>
          <p:cNvPicPr>
            <a:picLocks noChangeAspect="1" noChangeArrowheads="1"/>
          </p:cNvPicPr>
          <p:nvPr/>
        </p:nvPicPr>
        <p:blipFill>
          <a:blip r:embed="rId3" cstate="email"/>
          <a:srcRect/>
          <a:stretch>
            <a:fillRect/>
          </a:stretch>
        </p:blipFill>
        <p:spPr bwMode="auto">
          <a:xfrm>
            <a:off x="10241645" y="4730327"/>
            <a:ext cx="1950355" cy="193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图片 1" descr="http://www.pep.com.cn/xxsx/xxsxxs/xstbxx/xsxs2b/tblx4/201404/W020140416383433305421.jpg"/>
          <p:cNvPicPr>
            <a:picLocks noChangeAspect="1" noChangeArrowheads="1"/>
          </p:cNvPicPr>
          <p:nvPr/>
        </p:nvPicPr>
        <p:blipFill>
          <a:blip r:embed="rId4" r:link="rId5"/>
          <a:srcRect/>
          <a:stretch>
            <a:fillRect/>
          </a:stretch>
        </p:blipFill>
        <p:spPr bwMode="auto">
          <a:xfrm>
            <a:off x="1574959" y="2270276"/>
            <a:ext cx="7200000" cy="162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0902" y="4092651"/>
            <a:ext cx="1917583" cy="738664"/>
          </a:xfrm>
          <a:prstGeom prst="rect">
            <a:avLst/>
          </a:prstGeom>
          <a:noFill/>
        </p:spPr>
        <p:txBody>
          <a:bodyPr wrap="square" rtlCol="0">
            <a:spAutoFit/>
          </a:bodyPr>
          <a:lstStyle/>
          <a:p>
            <a:pPr indent="720090">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解答：</a:t>
            </a:r>
            <a:endParaRPr lang="zh-CN" altLang="en-US" sz="2800" dirty="0">
              <a:solidFill>
                <a:srgbClr val="FF0000"/>
              </a:solidFill>
              <a:latin typeface="楷体" panose="02010609060101010101" pitchFamily="49" charset="-122"/>
              <a:ea typeface="楷体" panose="02010609060101010101" pitchFamily="49" charset="-122"/>
            </a:endParaRPr>
          </a:p>
        </p:txBody>
      </p:sp>
      <p:pic>
        <p:nvPicPr>
          <p:cNvPr id="11267" name="Picture 45" descr="http://www.pep.com.cn/xxsx/xxsxxs/xstbxx/xsxs2b/tblx4/201404/W020140416383433309005.jpg"/>
          <p:cNvPicPr>
            <a:picLocks noChangeAspect="1" noChangeArrowheads="1"/>
          </p:cNvPicPr>
          <p:nvPr/>
        </p:nvPicPr>
        <p:blipFill>
          <a:blip r:embed="rId6" r:link="rId5"/>
          <a:srcRect/>
          <a:stretch>
            <a:fillRect/>
          </a:stretch>
        </p:blipFill>
        <p:spPr bwMode="auto">
          <a:xfrm>
            <a:off x="1720876" y="4836806"/>
            <a:ext cx="7200000" cy="17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五边形 8"/>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课堂练习</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nwen.soso.com/p/20110920/20110920210742-602680633.jpg"/>
          <p:cNvPicPr>
            <a:picLocks noChangeAspect="1" noChangeArrowheads="1"/>
          </p:cNvPicPr>
          <p:nvPr/>
        </p:nvPicPr>
        <p:blipFill>
          <a:blip r:embed="rId3" cstate="email"/>
          <a:srcRect/>
          <a:stretch>
            <a:fillRect/>
          </a:stretch>
        </p:blipFill>
        <p:spPr bwMode="auto">
          <a:xfrm>
            <a:off x="10292461" y="3830137"/>
            <a:ext cx="1899539" cy="302786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9034" y="1456476"/>
            <a:ext cx="11115700" cy="738664"/>
          </a:xfrm>
          <a:prstGeom prst="rect">
            <a:avLst/>
          </a:prstGeom>
        </p:spPr>
        <p:txBody>
          <a:bodyPr wrap="square">
            <a:spAutoFit/>
          </a:bodyPr>
          <a:lstStyle/>
          <a:p>
            <a:pPr indent="720090">
              <a:lnSpc>
                <a:spcPct val="15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下面的交通标志图案，哪些是轴对称的？是的在括号里画“√”</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p:txBody>
      </p:sp>
      <p:pic>
        <p:nvPicPr>
          <p:cNvPr id="12290" name="Picture 42" descr="http://www.pep.com.cn/xxsx/xxsxxs/xstbxx/xsxs2b/tblx4/201404/W020140416383433307824.jpg"/>
          <p:cNvPicPr>
            <a:picLocks noChangeAspect="1" noChangeArrowheads="1"/>
          </p:cNvPicPr>
          <p:nvPr/>
        </p:nvPicPr>
        <p:blipFill>
          <a:blip r:embed="rId4" r:link="rId5"/>
          <a:srcRect/>
          <a:stretch>
            <a:fillRect/>
          </a:stretch>
        </p:blipFill>
        <p:spPr bwMode="auto">
          <a:xfrm>
            <a:off x="1073467" y="2420939"/>
            <a:ext cx="7200000" cy="354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五边形 5"/>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课堂练习</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nwen.soso.com/p/20110920/20110920210742-602680633.jpg"/>
          <p:cNvPicPr>
            <a:picLocks noChangeAspect="1" noChangeArrowheads="1"/>
          </p:cNvPicPr>
          <p:nvPr/>
        </p:nvPicPr>
        <p:blipFill>
          <a:blip r:embed="rId3" cstate="email"/>
          <a:srcRect/>
          <a:stretch>
            <a:fillRect/>
          </a:stretch>
        </p:blipFill>
        <p:spPr bwMode="auto">
          <a:xfrm>
            <a:off x="10292461" y="3830137"/>
            <a:ext cx="1899539" cy="3027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845" y="1563764"/>
            <a:ext cx="1917583" cy="738664"/>
          </a:xfrm>
          <a:prstGeom prst="rect">
            <a:avLst/>
          </a:prstGeom>
          <a:noFill/>
        </p:spPr>
        <p:txBody>
          <a:bodyPr wrap="square" rtlCol="0">
            <a:spAutoFit/>
          </a:bodyPr>
          <a:lstStyle/>
          <a:p>
            <a:pPr indent="720090">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解答：</a:t>
            </a:r>
            <a:endParaRPr lang="zh-CN" altLang="en-US" sz="2800" dirty="0">
              <a:solidFill>
                <a:srgbClr val="FF0000"/>
              </a:solidFill>
              <a:latin typeface="楷体" panose="02010609060101010101" pitchFamily="49" charset="-122"/>
              <a:ea typeface="楷体" panose="02010609060101010101" pitchFamily="49" charset="-122"/>
            </a:endParaRPr>
          </a:p>
        </p:txBody>
      </p:sp>
      <p:pic>
        <p:nvPicPr>
          <p:cNvPr id="13314" name="Picture 46" descr="http://www.pep.com.cn/xxsx/xxsxxs/xstbxx/xsxs2b/tblx4/201404/W020140416383433301991.jpg"/>
          <p:cNvPicPr>
            <a:picLocks noChangeAspect="1" noChangeArrowheads="1"/>
          </p:cNvPicPr>
          <p:nvPr/>
        </p:nvPicPr>
        <p:blipFill>
          <a:blip r:embed="rId4" r:link="rId5"/>
          <a:srcRect/>
          <a:stretch>
            <a:fillRect/>
          </a:stretch>
        </p:blipFill>
        <p:spPr bwMode="auto">
          <a:xfrm>
            <a:off x="914841" y="2386013"/>
            <a:ext cx="7200000" cy="31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五边形 6"/>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课堂练习</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cstate="email"/>
          <a:srcRect/>
          <a:stretch>
            <a:fillRect/>
          </a:stretch>
        </p:blipFill>
        <p:spPr bwMode="auto">
          <a:xfrm>
            <a:off x="9521626" y="4257677"/>
            <a:ext cx="2627511" cy="260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99687" y="1391278"/>
            <a:ext cx="11049307" cy="738664"/>
          </a:xfrm>
          <a:prstGeom prst="rect">
            <a:avLst/>
          </a:prstGeom>
        </p:spPr>
        <p:txBody>
          <a:bodyPr wrap="square">
            <a:spAutoFit/>
          </a:bodyPr>
          <a:lstStyle/>
          <a:p>
            <a:pPr latinLnBrk="1">
              <a:lnSpc>
                <a:spcPct val="150000"/>
              </a:lnSpc>
            </a:pPr>
            <a:r>
              <a:rPr lang="en-US" altLang="zh-CN" sz="2800" dirty="0" smtClean="0">
                <a:latin typeface="微软雅黑" panose="020B0503020204020204" pitchFamily="34" charset="-122"/>
                <a:ea typeface="微软雅黑" panose="020B0503020204020204" pitchFamily="34" charset="-122"/>
              </a:rPr>
              <a:t>         1.</a:t>
            </a:r>
            <a:r>
              <a:rPr lang="zh-CN" altLang="en-US" sz="2800" dirty="0">
                <a:latin typeface="微软雅黑" panose="020B0503020204020204" pitchFamily="34" charset="-122"/>
                <a:ea typeface="微软雅黑" panose="020B0503020204020204" pitchFamily="34" charset="-122"/>
              </a:rPr>
              <a:t>下面的图形各是从哪张纸上剪下来的？连一连。</a:t>
            </a:r>
          </a:p>
        </p:txBody>
      </p:sp>
      <p:pic>
        <p:nvPicPr>
          <p:cNvPr id="14338" name="Picture 43" descr="http://www.pep.com.cn/xxsx/xxsxxs/xstbxx/xsxs2b/tblx4/201404/W020140416383433302888.jpg"/>
          <p:cNvPicPr>
            <a:picLocks noChangeAspect="1" noChangeArrowheads="1"/>
          </p:cNvPicPr>
          <p:nvPr/>
        </p:nvPicPr>
        <p:blipFill>
          <a:blip r:embed="rId4" r:link="rId5"/>
          <a:srcRect/>
          <a:stretch>
            <a:fillRect/>
          </a:stretch>
        </p:blipFill>
        <p:spPr bwMode="auto">
          <a:xfrm>
            <a:off x="3243263" y="2139940"/>
            <a:ext cx="5400000" cy="230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03566" y="3965589"/>
            <a:ext cx="1917583" cy="738664"/>
          </a:xfrm>
          <a:prstGeom prst="rect">
            <a:avLst/>
          </a:prstGeom>
          <a:noFill/>
        </p:spPr>
        <p:txBody>
          <a:bodyPr wrap="square" rtlCol="0">
            <a:spAutoFit/>
          </a:bodyPr>
          <a:lstStyle/>
          <a:p>
            <a:pPr indent="720090">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解答：</a:t>
            </a:r>
            <a:endParaRPr lang="zh-CN" altLang="en-US" sz="2800" dirty="0">
              <a:solidFill>
                <a:srgbClr val="FF0000"/>
              </a:solidFill>
              <a:latin typeface="楷体" panose="02010609060101010101" pitchFamily="49" charset="-122"/>
              <a:ea typeface="楷体" panose="02010609060101010101" pitchFamily="49" charset="-122"/>
            </a:endParaRPr>
          </a:p>
        </p:txBody>
      </p:sp>
      <p:pic>
        <p:nvPicPr>
          <p:cNvPr id="14339" name="Picture 90" descr="http://www.pep.com.cn/xxsx/xxsxxs/xstbxx/xsxs2b/tblx4/201404/W020140416383433303308.jpg"/>
          <p:cNvPicPr>
            <a:picLocks noChangeAspect="1" noChangeArrowheads="1"/>
          </p:cNvPicPr>
          <p:nvPr/>
        </p:nvPicPr>
        <p:blipFill>
          <a:blip r:embed="rId6" r:link="rId5"/>
          <a:srcRect/>
          <a:stretch>
            <a:fillRect/>
          </a:stretch>
        </p:blipFill>
        <p:spPr bwMode="auto">
          <a:xfrm>
            <a:off x="3771899" y="4513016"/>
            <a:ext cx="4414839" cy="23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五边形 8"/>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课后作业</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500" fill="hold"/>
                                        <p:tgtEl>
                                          <p:spTgt spid="14339"/>
                                        </p:tgtEl>
                                        <p:attrNameLst>
                                          <p:attrName>ppt_x</p:attrName>
                                        </p:attrNameLst>
                                      </p:cBhvr>
                                      <p:tavLst>
                                        <p:tav tm="0">
                                          <p:val>
                                            <p:strVal val="#ppt_x"/>
                                          </p:val>
                                        </p:tav>
                                        <p:tav tm="100000">
                                          <p:val>
                                            <p:strVal val="#ppt_x"/>
                                          </p:val>
                                        </p:tav>
                                      </p:tavLst>
                                    </p:anim>
                                    <p:anim calcmode="lin" valueType="num">
                                      <p:cBhvr additive="base">
                                        <p:cTn id="12"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968" y="1288304"/>
            <a:ext cx="4619955" cy="738664"/>
          </a:xfrm>
          <a:prstGeom prst="rect">
            <a:avLst/>
          </a:prstGeom>
        </p:spPr>
        <p:txBody>
          <a:bodyPr wrap="square">
            <a:spAutoFit/>
          </a:bodyPr>
          <a:lstStyle/>
          <a:p>
            <a:pPr indent="720090" latinLnBrk="1">
              <a:lnSpc>
                <a:spcPct val="150000"/>
              </a:lnSpc>
            </a:pPr>
            <a:r>
              <a:rPr lang="zh-CN" altLang="en-US" sz="2800" dirty="0" smtClean="0">
                <a:latin typeface="微软雅黑" panose="020B0503020204020204" pitchFamily="34" charset="-122"/>
                <a:ea typeface="微软雅黑" panose="020B0503020204020204" pitchFamily="34" charset="-122"/>
              </a:rPr>
              <a:t>发散思维</a:t>
            </a:r>
            <a:endParaRPr lang="en-US" altLang="zh-CN" sz="28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851833" y="1958026"/>
            <a:ext cx="10577840" cy="1384995"/>
          </a:xfrm>
          <a:prstGeom prst="rect">
            <a:avLst/>
          </a:prstGeom>
        </p:spPr>
        <p:txBody>
          <a:bodyPr wrap="square">
            <a:spAutoFit/>
          </a:bodyPr>
          <a:lstStyle/>
          <a:p>
            <a:pPr latinLnBrk="1">
              <a:lnSpc>
                <a:spcPct val="150000"/>
              </a:lnSpc>
            </a:pPr>
            <a:r>
              <a:rPr lang="zh-CN" altLang="en-US" sz="2800" dirty="0">
                <a:latin typeface="微软雅黑" panose="020B0503020204020204" pitchFamily="34" charset="-122"/>
                <a:ea typeface="微软雅黑" panose="020B0503020204020204" pitchFamily="34" charset="-122"/>
              </a:rPr>
              <a:t>用一张正方形纸，怎样只剪一刀，得到一个十字形？照下图的样子做一做，做好后说说制作的过程。</a:t>
            </a:r>
            <a:endParaRPr lang="en-US" altLang="zh-CN" sz="2800" dirty="0" smtClean="0">
              <a:latin typeface="微软雅黑" panose="020B0503020204020204" pitchFamily="34" charset="-122"/>
              <a:ea typeface="微软雅黑" panose="020B0503020204020204" pitchFamily="34" charset="-122"/>
            </a:endParaRPr>
          </a:p>
        </p:txBody>
      </p:sp>
      <p:pic>
        <p:nvPicPr>
          <p:cNvPr id="12" name="Picture 1" descr="C:\Users\Administrator\AppData\Roaming\Tencent\Users\810731822\QQ\WinTemp\RichOle\_2K)OK7FT2U@]}WH)F4WALD.png"/>
          <p:cNvPicPr>
            <a:picLocks noChangeAspect="1" noChangeArrowheads="1"/>
          </p:cNvPicPr>
          <p:nvPr/>
        </p:nvPicPr>
        <p:blipFill>
          <a:blip r:embed="rId3" cstate="email"/>
          <a:srcRect/>
          <a:stretch>
            <a:fillRect/>
          </a:stretch>
        </p:blipFill>
        <p:spPr bwMode="auto">
          <a:xfrm>
            <a:off x="9755959" y="3986215"/>
            <a:ext cx="2383771" cy="287178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44" descr="http://www.pep.com.cn/xxsx/xxsxxs/xstbxx/xsxs2b/tblx4/201404/W020140416383433461255.jpg"/>
          <p:cNvPicPr>
            <a:picLocks noChangeAspect="1" noChangeArrowheads="1"/>
          </p:cNvPicPr>
          <p:nvPr/>
        </p:nvPicPr>
        <p:blipFill>
          <a:blip r:embed="rId4" r:link="rId5"/>
          <a:srcRect/>
          <a:stretch>
            <a:fillRect/>
          </a:stretch>
        </p:blipFill>
        <p:spPr bwMode="auto">
          <a:xfrm>
            <a:off x="4429126" y="3671888"/>
            <a:ext cx="3028951"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五边形 6"/>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知识拓展</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知识拓展</a:t>
            </a:r>
          </a:p>
        </p:txBody>
      </p:sp>
      <p:sp>
        <p:nvSpPr>
          <p:cNvPr id="8" name="矩形 7"/>
          <p:cNvSpPr/>
          <p:nvPr/>
        </p:nvSpPr>
        <p:spPr>
          <a:xfrm>
            <a:off x="58728" y="1120664"/>
            <a:ext cx="4619955" cy="738664"/>
          </a:xfrm>
          <a:prstGeom prst="rect">
            <a:avLst/>
          </a:prstGeom>
        </p:spPr>
        <p:txBody>
          <a:bodyPr wrap="square">
            <a:spAutoFit/>
          </a:bodyPr>
          <a:lstStyle/>
          <a:p>
            <a:pPr indent="720090" latinLnBrk="1">
              <a:lnSpc>
                <a:spcPct val="150000"/>
              </a:lnSpc>
            </a:pPr>
            <a:r>
              <a:rPr lang="zh-CN" altLang="en-US" sz="2800" dirty="0" smtClean="0">
                <a:latin typeface="微软雅黑" panose="020B0503020204020204" pitchFamily="34" charset="-122"/>
                <a:ea typeface="微软雅黑" panose="020B0503020204020204" pitchFamily="34" charset="-122"/>
              </a:rPr>
              <a:t>发散思维</a:t>
            </a:r>
            <a:endParaRPr lang="en-US" altLang="zh-CN" sz="2800" dirty="0" smtClean="0">
              <a:latin typeface="微软雅黑" panose="020B0503020204020204" pitchFamily="34" charset="-122"/>
              <a:ea typeface="微软雅黑" panose="020B0503020204020204" pitchFamily="34" charset="-122"/>
            </a:endParaRPr>
          </a:p>
        </p:txBody>
      </p:sp>
      <p:pic>
        <p:nvPicPr>
          <p:cNvPr id="12" name="Picture 1" descr="C:\Users\Administrator\AppData\Roaming\Tencent\Users\810731822\QQ\WinTemp\RichOle\_2K)OK7FT2U@]}WH)F4WALD.png"/>
          <p:cNvPicPr>
            <a:picLocks noChangeAspect="1" noChangeArrowheads="1"/>
          </p:cNvPicPr>
          <p:nvPr/>
        </p:nvPicPr>
        <p:blipFill>
          <a:blip r:embed="rId3" cstate="email"/>
          <a:srcRect/>
          <a:stretch>
            <a:fillRect/>
          </a:stretch>
        </p:blipFill>
        <p:spPr bwMode="auto">
          <a:xfrm>
            <a:off x="9755959" y="3986215"/>
            <a:ext cx="2383771" cy="2871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13" y="2215846"/>
            <a:ext cx="3176067" cy="738664"/>
          </a:xfrm>
          <a:prstGeom prst="rect">
            <a:avLst/>
          </a:prstGeom>
          <a:noFill/>
        </p:spPr>
        <p:txBody>
          <a:bodyPr wrap="square" rtlCol="0">
            <a:spAutoFit/>
          </a:bodyPr>
          <a:lstStyle/>
          <a:p>
            <a:pPr indent="720090">
              <a:lnSpc>
                <a:spcPct val="150000"/>
              </a:lnSpc>
            </a:pPr>
            <a:r>
              <a:rPr lang="zh-CN" altLang="en-US" sz="2800" dirty="0" smtClean="0">
                <a:solidFill>
                  <a:schemeClr val="accent1">
                    <a:lumMod val="50000"/>
                  </a:schemeClr>
                </a:solidFill>
                <a:latin typeface="楷体" panose="02010609060101010101" pitchFamily="49" charset="-122"/>
                <a:ea typeface="楷体" panose="02010609060101010101" pitchFamily="49" charset="-122"/>
              </a:rPr>
              <a:t>方法一：</a:t>
            </a:r>
            <a:endParaRPr lang="zh-CN" altLang="en-US" sz="2800" dirty="0">
              <a:solidFill>
                <a:schemeClr val="accent1">
                  <a:lumMod val="50000"/>
                </a:schemeClr>
              </a:solidFill>
              <a:latin typeface="楷体" panose="02010609060101010101" pitchFamily="49" charset="-122"/>
              <a:ea typeface="楷体" panose="02010609060101010101" pitchFamily="49" charset="-122"/>
            </a:endParaRPr>
          </a:p>
        </p:txBody>
      </p:sp>
      <p:sp>
        <p:nvSpPr>
          <p:cNvPr id="10" name="TextBox 9"/>
          <p:cNvSpPr txBox="1"/>
          <p:nvPr/>
        </p:nvSpPr>
        <p:spPr>
          <a:xfrm>
            <a:off x="-39923" y="4582809"/>
            <a:ext cx="3176067" cy="738664"/>
          </a:xfrm>
          <a:prstGeom prst="rect">
            <a:avLst/>
          </a:prstGeom>
          <a:noFill/>
        </p:spPr>
        <p:txBody>
          <a:bodyPr wrap="square" rtlCol="0">
            <a:spAutoFit/>
          </a:bodyPr>
          <a:lstStyle/>
          <a:p>
            <a:pPr indent="720090">
              <a:lnSpc>
                <a:spcPct val="150000"/>
              </a:lnSpc>
            </a:pPr>
            <a:r>
              <a:rPr lang="zh-CN" altLang="en-US" sz="2800" dirty="0" smtClean="0">
                <a:solidFill>
                  <a:schemeClr val="accent1">
                    <a:lumMod val="50000"/>
                  </a:schemeClr>
                </a:solidFill>
                <a:latin typeface="楷体" panose="02010609060101010101" pitchFamily="49" charset="-122"/>
                <a:ea typeface="楷体" panose="02010609060101010101" pitchFamily="49" charset="-122"/>
              </a:rPr>
              <a:t>方法二：</a:t>
            </a:r>
            <a:endParaRPr lang="zh-CN" altLang="en-US" sz="2800" dirty="0">
              <a:solidFill>
                <a:schemeClr val="accent1">
                  <a:lumMod val="50000"/>
                </a:schemeClr>
              </a:solidFill>
              <a:latin typeface="楷体" panose="02010609060101010101" pitchFamily="49" charset="-122"/>
              <a:ea typeface="楷体" panose="02010609060101010101" pitchFamily="49" charset="-122"/>
            </a:endParaRPr>
          </a:p>
        </p:txBody>
      </p:sp>
      <p:pic>
        <p:nvPicPr>
          <p:cNvPr id="16386" name="Picture 47" descr="http://www.pep.com.cn/xxsx/xxsxxs/xstbxx/xsxs2b/tblx4/201404/W020140416383433462571.jpg"/>
          <p:cNvPicPr>
            <a:picLocks noChangeAspect="1" noChangeArrowheads="1"/>
          </p:cNvPicPr>
          <p:nvPr/>
        </p:nvPicPr>
        <p:blipFill>
          <a:blip r:embed="rId4" r:link="rId5"/>
          <a:srcRect/>
          <a:stretch>
            <a:fillRect/>
          </a:stretch>
        </p:blipFill>
        <p:spPr bwMode="auto">
          <a:xfrm>
            <a:off x="2630802" y="2058175"/>
            <a:ext cx="4082895" cy="167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8" descr="http://www.pep.com.cn/xxsx/xxsxxs/xstbxx/xsxs2b/tblx4/201404/W020140416383433466709.jpg"/>
          <p:cNvPicPr>
            <a:picLocks noChangeAspect="1" noChangeArrowheads="1"/>
          </p:cNvPicPr>
          <p:nvPr/>
        </p:nvPicPr>
        <p:blipFill>
          <a:blip r:embed="rId6" r:link="rId5"/>
          <a:srcRect/>
          <a:stretch>
            <a:fillRect/>
          </a:stretch>
        </p:blipFill>
        <p:spPr bwMode="auto">
          <a:xfrm>
            <a:off x="2602231" y="4148606"/>
            <a:ext cx="5562600" cy="16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7"/>
                                        </p:tgtEl>
                                        <p:attrNameLst>
                                          <p:attrName>style.visibility</p:attrName>
                                        </p:attrNameLst>
                                      </p:cBhvr>
                                      <p:to>
                                        <p:strVal val="visible"/>
                                      </p:to>
                                    </p:set>
                                    <p:anim calcmode="lin" valueType="num">
                                      <p:cBhvr additive="base">
                                        <p:cTn id="21" dur="500" fill="hold"/>
                                        <p:tgtEl>
                                          <p:spTgt spid="16387"/>
                                        </p:tgtEl>
                                        <p:attrNameLst>
                                          <p:attrName>ppt_x</p:attrName>
                                        </p:attrNameLst>
                                      </p:cBhvr>
                                      <p:tavLst>
                                        <p:tav tm="0">
                                          <p:val>
                                            <p:strVal val="#ppt_x"/>
                                          </p:val>
                                        </p:tav>
                                        <p:tav tm="100000">
                                          <p:val>
                                            <p:strVal val="#ppt_x"/>
                                          </p:val>
                                        </p:tav>
                                      </p:tavLst>
                                    </p:anim>
                                    <p:anim calcmode="lin" valueType="num">
                                      <p:cBhvr additive="base">
                                        <p:cTn id="22"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知识拓展</a:t>
            </a:r>
          </a:p>
        </p:txBody>
      </p:sp>
      <p:sp>
        <p:nvSpPr>
          <p:cNvPr id="8" name="矩形 7"/>
          <p:cNvSpPr/>
          <p:nvPr/>
        </p:nvSpPr>
        <p:spPr>
          <a:xfrm>
            <a:off x="866448" y="1120664"/>
            <a:ext cx="4619955" cy="738664"/>
          </a:xfrm>
          <a:prstGeom prst="rect">
            <a:avLst/>
          </a:prstGeom>
        </p:spPr>
        <p:txBody>
          <a:bodyPr wrap="square">
            <a:spAutoFit/>
          </a:bodyPr>
          <a:lstStyle/>
          <a:p>
            <a:pPr indent="720090" latinLnBrk="1">
              <a:lnSpc>
                <a:spcPct val="150000"/>
              </a:lnSpc>
            </a:pPr>
            <a:r>
              <a:rPr lang="zh-CN" altLang="en-US" sz="2800" dirty="0">
                <a:latin typeface="微软雅黑" panose="020B0503020204020204" pitchFamily="34" charset="-122"/>
                <a:ea typeface="微软雅黑" panose="020B0503020204020204" pitchFamily="34" charset="-122"/>
              </a:rPr>
              <a:t>补充资料</a:t>
            </a:r>
            <a:endParaRPr lang="en-US" altLang="zh-CN" sz="28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806113" y="1700841"/>
            <a:ext cx="10577840" cy="4401205"/>
          </a:xfrm>
          <a:prstGeom prst="rect">
            <a:avLst/>
          </a:prstGeom>
        </p:spPr>
        <p:txBody>
          <a:bodyPr wrap="square">
            <a:spAutoFit/>
          </a:bodyPr>
          <a:lstStyle/>
          <a:p>
            <a:pPr algn="ctr"/>
            <a:r>
              <a:rPr lang="zh-CN" altLang="zh-CN" sz="2800" dirty="0">
                <a:latin typeface="微软雅黑" panose="020B0503020204020204" pitchFamily="34" charset="-122"/>
                <a:ea typeface="微软雅黑" panose="020B0503020204020204" pitchFamily="34" charset="-122"/>
              </a:rPr>
              <a:t>中心对称剪纸</a:t>
            </a:r>
          </a:p>
          <a:p>
            <a:pPr indent="720090" algn="just">
              <a:lnSpc>
                <a:spcPct val="150000"/>
              </a:lnSpc>
            </a:pPr>
            <a:r>
              <a:rPr lang="zh-CN" altLang="zh-CN" sz="2400" dirty="0" smtClean="0">
                <a:latin typeface="微软雅黑" panose="020B0503020204020204" pitchFamily="34" charset="-122"/>
                <a:ea typeface="微软雅黑" panose="020B0503020204020204" pitchFamily="34" charset="-122"/>
              </a:rPr>
              <a:t>虽然</a:t>
            </a:r>
            <a:r>
              <a:rPr lang="zh-CN" altLang="zh-CN" sz="2400" dirty="0">
                <a:latin typeface="微软雅黑" panose="020B0503020204020204" pitchFamily="34" charset="-122"/>
                <a:ea typeface="微软雅黑" panose="020B0503020204020204" pitchFamily="34" charset="-122"/>
              </a:rPr>
              <a:t>在剪纸方法中，中心对称剪法是最常见的一种剪法，但是最简单也同时对于初学者而言有着重要意义的剪法就是左右对称剪法。许多人在刚接触剪纸的时候，使用的都是左右对称剪法，而且这种剪法的适用范围更加广泛，几乎任何题材和类型都可以使用这种剪纸方法。但是想剪裁好，还有许多细节需要注意，譬如左右对称剪法中最难掌握的应该就是左右图案接合的地方了。通过这个教程您可以对左右对称剪法有一个系统的认识</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indent="720090" algn="just">
              <a:lnSpc>
                <a:spcPct val="150000"/>
              </a:lnSpc>
            </a:pP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准备：取四张色纸，分两份，从中间对叠一次，用书钉订好。</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知识拓展</a:t>
            </a:r>
          </a:p>
        </p:txBody>
      </p:sp>
      <p:sp>
        <p:nvSpPr>
          <p:cNvPr id="8" name="矩形 7"/>
          <p:cNvSpPr/>
          <p:nvPr/>
        </p:nvSpPr>
        <p:spPr>
          <a:xfrm>
            <a:off x="866448" y="1120664"/>
            <a:ext cx="4619955" cy="738664"/>
          </a:xfrm>
          <a:prstGeom prst="rect">
            <a:avLst/>
          </a:prstGeom>
        </p:spPr>
        <p:txBody>
          <a:bodyPr wrap="square">
            <a:spAutoFit/>
          </a:bodyPr>
          <a:lstStyle/>
          <a:p>
            <a:pPr indent="720090" latinLnBrk="1">
              <a:lnSpc>
                <a:spcPct val="150000"/>
              </a:lnSpc>
            </a:pPr>
            <a:r>
              <a:rPr lang="zh-CN" altLang="en-US" sz="2800" dirty="0">
                <a:latin typeface="微软雅黑" panose="020B0503020204020204" pitchFamily="34" charset="-122"/>
                <a:ea typeface="微软雅黑" panose="020B0503020204020204" pitchFamily="34" charset="-122"/>
              </a:rPr>
              <a:t>补充资料</a:t>
            </a:r>
            <a:endParaRPr lang="en-US" altLang="zh-CN" sz="28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775633" y="1900875"/>
            <a:ext cx="10577840" cy="3970318"/>
          </a:xfrm>
          <a:prstGeom prst="rect">
            <a:avLst/>
          </a:prstGeom>
        </p:spPr>
        <p:txBody>
          <a:bodyPr wrap="square">
            <a:spAutoFit/>
          </a:bodyPr>
          <a:lstStyle/>
          <a:p>
            <a:pPr indent="720090" algn="just">
              <a:lnSpc>
                <a:spcPct val="150000"/>
              </a:lnSpc>
            </a:pP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描图：把剪纸图案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百年好合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姐妹俩</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的剪纸图样，用格尺从对称线（中心线）画一直线，在订好的纸上找出叠折的一边（即连着的那一边）对准图样的对称线，只画对称线一侧的图形，也就是原图样只画一半。</a:t>
            </a:r>
          </a:p>
          <a:p>
            <a:pPr indent="720090" algn="just">
              <a:lnSpc>
                <a:spcPct val="150000"/>
              </a:lnSpc>
            </a:pP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剪制：左右对称剪法，关键在于处理叠折边的连接问题。若剪半圆，展开就会成整圆；若剪一条斜线，展开就会出现一条折线。所以，剪左右对称的剪纸时，应该考虑到剪成后的展开效果，而不要盲目地把连线都剪断，致使左右分离，图形零乱。</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840357" y="1523044"/>
            <a:ext cx="10721091" cy="1384995"/>
          </a:xfrm>
          <a:prstGeom prst="rect">
            <a:avLst/>
          </a:prstGeom>
          <a:noFill/>
        </p:spPr>
        <p:txBody>
          <a:bodyPr wrap="square" rtlCol="0">
            <a:spAutoFit/>
          </a:bodyPr>
          <a:lstStyle/>
          <a:p>
            <a:pPr>
              <a:lnSpc>
                <a:spcPct val="150000"/>
              </a:lnSpc>
            </a:pPr>
            <a:r>
              <a:rPr lang="en-US" altLang="zh-CN" sz="2800" dirty="0" smtClean="0">
                <a:solidFill>
                  <a:prstClr val="black"/>
                </a:solidFill>
                <a:latin typeface="微软雅黑" panose="020B0503020204020204" pitchFamily="34" charset="-122"/>
                <a:ea typeface="微软雅黑" panose="020B0503020204020204" pitchFamily="34" charset="-122"/>
              </a:rPr>
              <a:t>1.</a:t>
            </a:r>
            <a:r>
              <a:rPr lang="zh-CN" altLang="en-US" sz="2800" dirty="0">
                <a:solidFill>
                  <a:prstClr val="black"/>
                </a:solidFill>
                <a:latin typeface="微软雅黑" panose="020B0503020204020204" pitchFamily="34" charset="-122"/>
                <a:ea typeface="微软雅黑" panose="020B0503020204020204" pitchFamily="34" charset="-122"/>
              </a:rPr>
              <a:t>有</a:t>
            </a:r>
            <a:r>
              <a:rPr lang="zh-CN" altLang="en-US" sz="2800" dirty="0" smtClean="0">
                <a:solidFill>
                  <a:prstClr val="black"/>
                </a:solidFill>
                <a:latin typeface="微软雅黑" panose="020B0503020204020204" pitchFamily="34" charset="-122"/>
                <a:ea typeface="微软雅黑" panose="020B0503020204020204" pitchFamily="34" charset="-122"/>
              </a:rPr>
              <a:t>几</a:t>
            </a:r>
            <a:r>
              <a:rPr lang="zh-CN" altLang="en-US" sz="2800" dirty="0">
                <a:solidFill>
                  <a:prstClr val="black"/>
                </a:solidFill>
                <a:latin typeface="微软雅黑" panose="020B0503020204020204" pitchFamily="34" charset="-122"/>
                <a:ea typeface="微软雅黑" panose="020B0503020204020204" pitchFamily="34" charset="-122"/>
              </a:rPr>
              <a:t>幅漂亮的图片，请大家认真观察图片上的物体，说说它们有什么共同的特征。</a:t>
            </a:r>
            <a:endParaRPr lang="en-US" altLang="zh-CN" sz="2400" dirty="0">
              <a:latin typeface="微软雅黑" panose="020B0503020204020204" pitchFamily="34" charset="-122"/>
              <a:ea typeface="微软雅黑" panose="020B0503020204020204" pitchFamily="34" charset="-122"/>
            </a:endParaRPr>
          </a:p>
        </p:txBody>
      </p:sp>
      <p:sp>
        <p:nvSpPr>
          <p:cNvPr id="24" name="TextBox 9"/>
          <p:cNvSpPr txBox="1"/>
          <p:nvPr/>
        </p:nvSpPr>
        <p:spPr>
          <a:xfrm>
            <a:off x="1123077" y="5103949"/>
            <a:ext cx="4514320" cy="738664"/>
          </a:xfrm>
          <a:prstGeom prst="rect">
            <a:avLst/>
          </a:prstGeom>
          <a:noFill/>
        </p:spPr>
        <p:txBody>
          <a:bodyPr wrap="square" rtlCol="0">
            <a:spAutoFit/>
          </a:bodyPr>
          <a:lstStyle/>
          <a:p>
            <a:pPr>
              <a:lnSpc>
                <a:spcPct val="150000"/>
              </a:lnSpc>
            </a:pPr>
            <a:r>
              <a:rPr lang="zh-CN" altLang="en-US" sz="2800" dirty="0">
                <a:solidFill>
                  <a:srgbClr val="FF0000"/>
                </a:solidFill>
                <a:latin typeface="楷体" panose="02010609060101010101" pitchFamily="49" charset="-122"/>
                <a:ea typeface="楷体" panose="02010609060101010101" pitchFamily="49" charset="-122"/>
              </a:rPr>
              <a:t>特征：它们都是对称</a:t>
            </a:r>
            <a:r>
              <a:rPr lang="zh-CN" altLang="en-US" sz="2800" dirty="0" smtClean="0">
                <a:solidFill>
                  <a:srgbClr val="FF0000"/>
                </a:solidFill>
                <a:latin typeface="楷体" panose="02010609060101010101" pitchFamily="49" charset="-122"/>
                <a:ea typeface="楷体" panose="02010609060101010101" pitchFamily="49" charset="-122"/>
              </a:rPr>
              <a:t>的。</a:t>
            </a:r>
            <a:endParaRPr lang="en-US" altLang="zh-CN" sz="2800" dirty="0">
              <a:solidFill>
                <a:srgbClr val="FF0000"/>
              </a:solidFill>
              <a:latin typeface="楷体" panose="02010609060101010101" pitchFamily="49" charset="-122"/>
              <a:ea typeface="楷体" panose="02010609060101010101" pitchFamily="49" charset="-122"/>
            </a:endParaRPr>
          </a:p>
        </p:txBody>
      </p:sp>
      <p:sp>
        <p:nvSpPr>
          <p:cNvPr id="2" name="AutoShape 3" descr="C:\Users\Administrator\AppData\Roaming\Tencent\Users\810731822\QQ\WinTemp\RichOle\L2{%CKKL_}5G85$M~)R{0.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4" descr="C:\Users\Administrator\AppData\Roaming\Tencent\Users\810731822\QQ\WinTemp\RichOle\L2{%CKKL_}5G85$M~)R{0.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5" descr="C:\Users\Administrator\AppData\Roaming\Tencent\Users\810731822\QQ\WinTemp\RichOle\L2{%CKKL_}5G85$M~)R{0.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6" descr="C:\Users\Administrator\AppData\Roaming\Tencent\Users\810731822\QQ\WinTemp\RichOle\L2{%CKKL_}5G85$M~)R{0.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7" descr="C:\Users\Administrator\AppData\Roaming\Tencent\Users\810731822\QQ\WinTemp\RichOle\L2{%CKKL_}5G85$M~)R{0.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8" descr="C:\Users\Administrator\AppData\Roaming\Tencent\Users\810731822\QQ\WinTemp\RichOle\L2{%CKKL_}5G85$M~)R{0.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9" descr="C:\Users\Administrator\AppData\Roaming\Tencent\Users\810731822\QQ\WinTemp\RichOle\L2{%CKKL_}5G85$M~)R{0.png"/>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10" descr="C:\Users\Administrator\AppData\Roaming\Tencent\Users\810731822\QQ\WinTemp\RichOle\L2{%CKKL_}5G85$M~)R{0.png"/>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11" descr="C:\Users\Administrator\AppData\Roaming\Tencent\Users\810731822\QQ\WinTemp\RichOle\L2{%CKKL_}5G85$M~)R{0.png"/>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12" descr="C:\Users\Administrator\AppData\Roaming\Tencent\Users\810731822\QQ\WinTemp\RichOle\L2{%CKKL_}5G85$M~)R{0.png"/>
          <p:cNvSpPr>
            <a:spLocks noChangeAspect="1" noChangeArrowheads="1"/>
          </p:cNvSpPr>
          <p:nvPr/>
        </p:nvSpPr>
        <p:spPr bwMode="auto">
          <a:xfrm>
            <a:off x="1371600" y="137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4" name="Picture 2"/>
          <p:cNvPicPr>
            <a:picLocks noChangeAspect="1" noChangeArrowheads="1"/>
          </p:cNvPicPr>
          <p:nvPr/>
        </p:nvPicPr>
        <p:blipFill>
          <a:blip r:embed="rId2" cstate="email"/>
          <a:srcRect/>
          <a:stretch>
            <a:fillRect/>
          </a:stretch>
        </p:blipFill>
        <p:spPr bwMode="auto">
          <a:xfrm>
            <a:off x="914401" y="3478031"/>
            <a:ext cx="1634332" cy="122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email"/>
          <a:srcRect/>
          <a:stretch>
            <a:fillRect/>
          </a:stretch>
        </p:blipFill>
        <p:spPr bwMode="auto">
          <a:xfrm>
            <a:off x="2995613" y="3478029"/>
            <a:ext cx="2057401" cy="111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srcRect/>
          <a:stretch>
            <a:fillRect/>
          </a:stretch>
        </p:blipFill>
        <p:spPr bwMode="auto">
          <a:xfrm>
            <a:off x="5637398" y="3395761"/>
            <a:ext cx="1350519" cy="10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60d2f4fe0275d790-007c9f9485c5acfd-5da1382e815c55287ddfd94955772a9c"/>
          <p:cNvPicPr>
            <a:picLocks noChangeAspect="1" noChangeArrowheads="1"/>
          </p:cNvPicPr>
          <p:nvPr/>
        </p:nvPicPr>
        <p:blipFill>
          <a:blip r:embed="rId5" cstate="email"/>
          <a:srcRect/>
          <a:stretch>
            <a:fillRect/>
          </a:stretch>
        </p:blipFill>
        <p:spPr bwMode="auto">
          <a:xfrm>
            <a:off x="7415213" y="3382643"/>
            <a:ext cx="1743241" cy="131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acd71be2a44702e-89715259b10afe72-2038ddf464dc37bed01c838ab7159d27"/>
          <p:cNvPicPr>
            <a:picLocks noChangeAspect="1" noChangeArrowheads="1"/>
          </p:cNvPicPr>
          <p:nvPr/>
        </p:nvPicPr>
        <p:blipFill>
          <a:blip r:embed="rId6" cstate="email"/>
          <a:srcRect/>
          <a:stretch>
            <a:fillRect/>
          </a:stretch>
        </p:blipFill>
        <p:spPr bwMode="auto">
          <a:xfrm>
            <a:off x="9844088" y="3457452"/>
            <a:ext cx="1796937" cy="13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五边形 7"/>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课题引入</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知识拓展</a:t>
            </a:r>
          </a:p>
        </p:txBody>
      </p:sp>
      <p:sp>
        <p:nvSpPr>
          <p:cNvPr id="8" name="矩形 7"/>
          <p:cNvSpPr/>
          <p:nvPr/>
        </p:nvSpPr>
        <p:spPr>
          <a:xfrm>
            <a:off x="866448" y="1120664"/>
            <a:ext cx="4619955" cy="738664"/>
          </a:xfrm>
          <a:prstGeom prst="rect">
            <a:avLst/>
          </a:prstGeom>
        </p:spPr>
        <p:txBody>
          <a:bodyPr wrap="square">
            <a:spAutoFit/>
          </a:bodyPr>
          <a:lstStyle/>
          <a:p>
            <a:pPr indent="720090" latinLnBrk="1">
              <a:lnSpc>
                <a:spcPct val="150000"/>
              </a:lnSpc>
            </a:pPr>
            <a:r>
              <a:rPr lang="zh-CN" altLang="en-US" sz="2800" dirty="0">
                <a:latin typeface="微软雅黑" panose="020B0503020204020204" pitchFamily="34" charset="-122"/>
                <a:ea typeface="微软雅黑" panose="020B0503020204020204" pitchFamily="34" charset="-122"/>
              </a:rPr>
              <a:t>补充资料</a:t>
            </a:r>
            <a:endParaRPr lang="en-US" altLang="zh-CN" sz="28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729913" y="4229817"/>
            <a:ext cx="10577840" cy="2308324"/>
          </a:xfrm>
          <a:prstGeom prst="rect">
            <a:avLst/>
          </a:prstGeom>
        </p:spPr>
        <p:txBody>
          <a:bodyPr wrap="square">
            <a:spAutoFit/>
          </a:bodyPr>
          <a:lstStyle/>
          <a:p>
            <a:pPr indent="720090" algn="just">
              <a:lnSpc>
                <a:spcPct val="150000"/>
              </a:lnSpc>
            </a:pPr>
            <a:r>
              <a:rPr lang="zh-CN" altLang="en-US" sz="2400" dirty="0">
                <a:latin typeface="微软雅黑" panose="020B0503020204020204" pitchFamily="34" charset="-122"/>
                <a:ea typeface="微软雅黑" panose="020B0503020204020204" pitchFamily="34" charset="-122"/>
              </a:rPr>
              <a:t>左右对称剪法剪纸作品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百年好合</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左右对称剪法剪纸作品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姐妹俩</a:t>
            </a:r>
            <a:r>
              <a:rPr lang="en-US" altLang="zh-CN" sz="2400" dirty="0">
                <a:latin typeface="微软雅黑" panose="020B0503020204020204" pitchFamily="34" charset="-122"/>
                <a:ea typeface="微软雅黑" panose="020B0503020204020204" pitchFamily="34" charset="-122"/>
              </a:rPr>
              <a:t>》</a:t>
            </a:r>
          </a:p>
          <a:p>
            <a:pPr indent="720090" algn="just">
              <a:lnSpc>
                <a:spcPct val="150000"/>
              </a:lnSpc>
            </a:pPr>
            <a:r>
              <a:rPr lang="zh-CN" altLang="en-US" sz="2400" dirty="0">
                <a:latin typeface="微软雅黑" panose="020B0503020204020204" pitchFamily="34" charset="-122"/>
                <a:ea typeface="微软雅黑" panose="020B0503020204020204" pitchFamily="34" charset="-122"/>
              </a:rPr>
              <a:t>适合左右对称图形的剪纸题材很多，几乎无所不包，在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喜鹊登梅</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福寿双全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和和美美</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等传统的吉祥题材中尤为常见。左右对称剪纸具有祥和、庄重之感，是人们普遍喜欢的一种剪纸</a:t>
            </a:r>
            <a:r>
              <a:rPr lang="zh-CN" altLang="en-US" sz="2400" dirty="0" smtClean="0">
                <a:latin typeface="微软雅黑" panose="020B0503020204020204" pitchFamily="34" charset="-122"/>
                <a:ea typeface="微软雅黑" panose="020B0503020204020204" pitchFamily="34" charset="-122"/>
              </a:rPr>
              <a:t>形式。</a:t>
            </a:r>
            <a:r>
              <a:rPr lang="en-US" altLang="zh-CN"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pic>
        <p:nvPicPr>
          <p:cNvPr id="3074" name="Picture 39" descr="左右对称剪法剪纸作品《百年好合》"/>
          <p:cNvPicPr>
            <a:picLocks noChangeAspect="1" noChangeArrowheads="1"/>
          </p:cNvPicPr>
          <p:nvPr/>
        </p:nvPicPr>
        <p:blipFill>
          <a:blip r:embed="rId3" r:link="rId4"/>
          <a:srcRect/>
          <a:stretch>
            <a:fillRect/>
          </a:stretch>
        </p:blipFill>
        <p:spPr bwMode="auto">
          <a:xfrm>
            <a:off x="2366638" y="1866882"/>
            <a:ext cx="3504891" cy="233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0" descr="左右对称剪法剪纸作品《姐妹俩》"/>
          <p:cNvPicPr>
            <a:picLocks noChangeAspect="1" noChangeArrowheads="1"/>
          </p:cNvPicPr>
          <p:nvPr/>
        </p:nvPicPr>
        <p:blipFill>
          <a:blip r:embed="rId5" r:link="rId4"/>
          <a:srcRect/>
          <a:stretch>
            <a:fillRect/>
          </a:stretch>
        </p:blipFill>
        <p:spPr bwMode="auto">
          <a:xfrm>
            <a:off x="6240769" y="1933557"/>
            <a:ext cx="3431872" cy="223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descr="C:\Users\Administrator\AppData\Roaming\Tencent\Users\810731822\QQ\WinTemp\RichOle\_2K)OK7FT2U@]}WH)F4WALD.png"/>
          <p:cNvPicPr>
            <a:picLocks noChangeAspect="1" noChangeArrowheads="1"/>
          </p:cNvPicPr>
          <p:nvPr/>
        </p:nvPicPr>
        <p:blipFill>
          <a:blip r:embed="rId2" cstate="email"/>
          <a:srcRect/>
          <a:stretch>
            <a:fillRect/>
          </a:stretch>
        </p:blipFill>
        <p:spPr bwMode="auto">
          <a:xfrm>
            <a:off x="9917344" y="4226313"/>
            <a:ext cx="2055584" cy="2476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p:nvPr/>
        </p:nvSpPr>
        <p:spPr>
          <a:xfrm>
            <a:off x="794637" y="1873563"/>
            <a:ext cx="10721091" cy="738664"/>
          </a:xfrm>
          <a:prstGeom prst="rect">
            <a:avLst/>
          </a:prstGeom>
          <a:noFill/>
        </p:spPr>
        <p:txBody>
          <a:bodyPr wrap="square" rtlCol="0">
            <a:spAutoFit/>
          </a:bodyPr>
          <a:lstStyle/>
          <a:p>
            <a:pPr>
              <a:lnSpc>
                <a:spcPct val="150000"/>
              </a:lnSpc>
            </a:pPr>
            <a:r>
              <a:rPr lang="en-US" altLang="zh-CN" sz="2800" dirty="0" smtClean="0">
                <a:solidFill>
                  <a:prstClr val="black"/>
                </a:solidFill>
                <a:latin typeface="微软雅黑" panose="020B0503020204020204" pitchFamily="34" charset="-122"/>
                <a:ea typeface="微软雅黑" panose="020B0503020204020204" pitchFamily="34" charset="-122"/>
              </a:rPr>
              <a:t>2.</a:t>
            </a:r>
            <a:r>
              <a:rPr lang="zh-CN" altLang="en-US" sz="2800" dirty="0">
                <a:solidFill>
                  <a:prstClr val="black"/>
                </a:solidFill>
                <a:latin typeface="微软雅黑" panose="020B0503020204020204" pitchFamily="34" charset="-122"/>
                <a:ea typeface="微软雅黑" panose="020B0503020204020204" pitchFamily="34" charset="-122"/>
              </a:rPr>
              <a:t>我们的生活中还有哪些物体具有这样对称的特征？</a:t>
            </a:r>
            <a:endParaRPr lang="en-US" altLang="zh-CN" sz="2400" dirty="0">
              <a:latin typeface="微软雅黑" panose="020B0503020204020204" pitchFamily="34" charset="-122"/>
              <a:ea typeface="微软雅黑" panose="020B0503020204020204" pitchFamily="34" charset="-122"/>
            </a:endParaRPr>
          </a:p>
        </p:txBody>
      </p:sp>
      <p:sp>
        <p:nvSpPr>
          <p:cNvPr id="24" name="TextBox 9"/>
          <p:cNvSpPr txBox="1"/>
          <p:nvPr/>
        </p:nvSpPr>
        <p:spPr>
          <a:xfrm>
            <a:off x="976304" y="2772226"/>
            <a:ext cx="10432104" cy="2677656"/>
          </a:xfrm>
          <a:prstGeom prst="rect">
            <a:avLst/>
          </a:prstGeom>
          <a:noFill/>
        </p:spPr>
        <p:txBody>
          <a:bodyPr wrap="square" rtlCol="0">
            <a:spAutoFit/>
          </a:bodyPr>
          <a:lstStyle/>
          <a:p>
            <a:pPr>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蜻蜓</a:t>
            </a:r>
            <a:r>
              <a:rPr lang="zh-CN" altLang="en-US" sz="2800" dirty="0">
                <a:solidFill>
                  <a:srgbClr val="FF0000"/>
                </a:solidFill>
                <a:latin typeface="楷体" panose="02010609060101010101" pitchFamily="49" charset="-122"/>
                <a:ea typeface="楷体" panose="02010609060101010101" pitchFamily="49" charset="-122"/>
              </a:rPr>
              <a:t>、树叶、五角星、长方形、桌子、剪刀</a:t>
            </a:r>
            <a:r>
              <a:rPr lang="en-US" altLang="zh-CN" sz="2800" dirty="0" smtClean="0">
                <a:solidFill>
                  <a:srgbClr val="FF0000"/>
                </a:solidFill>
                <a:latin typeface="楷体" panose="02010609060101010101" pitchFamily="49" charset="-122"/>
                <a:ea typeface="楷体" panose="02010609060101010101" pitchFamily="49" charset="-122"/>
              </a:rPr>
              <a:t>……</a:t>
            </a:r>
          </a:p>
          <a:p>
            <a:pPr>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这些都是</a:t>
            </a:r>
            <a:r>
              <a:rPr lang="zh-CN" altLang="en-US" sz="2800" dirty="0">
                <a:solidFill>
                  <a:srgbClr val="FF0000"/>
                </a:solidFill>
                <a:latin typeface="楷体" panose="02010609060101010101" pitchFamily="49" charset="-122"/>
                <a:ea typeface="楷体" panose="02010609060101010101" pitchFamily="49" charset="-122"/>
              </a:rPr>
              <a:t>对称的物体或图形，</a:t>
            </a:r>
            <a:r>
              <a:rPr lang="zh-CN" altLang="en-US" sz="2800" dirty="0" smtClean="0">
                <a:solidFill>
                  <a:srgbClr val="FF0000"/>
                </a:solidFill>
                <a:latin typeface="楷体" panose="02010609060101010101" pitchFamily="49" charset="-122"/>
                <a:ea typeface="楷体" panose="02010609060101010101" pitchFamily="49" charset="-122"/>
              </a:rPr>
              <a:t>现在把</a:t>
            </a:r>
            <a:r>
              <a:rPr lang="zh-CN" altLang="en-US" sz="2800" dirty="0">
                <a:solidFill>
                  <a:srgbClr val="FF0000"/>
                </a:solidFill>
                <a:latin typeface="楷体" panose="02010609060101010101" pitchFamily="49" charset="-122"/>
                <a:ea typeface="楷体" panose="02010609060101010101" pitchFamily="49" charset="-122"/>
              </a:rPr>
              <a:t>对称图形前面加上一个“轴”字，就变成</a:t>
            </a:r>
            <a:r>
              <a:rPr lang="zh-CN" altLang="en-US" sz="2800" dirty="0" smtClean="0">
                <a:solidFill>
                  <a:srgbClr val="FF0000"/>
                </a:solidFill>
                <a:latin typeface="楷体" panose="02010609060101010101" pitchFamily="49" charset="-122"/>
                <a:ea typeface="楷体" panose="02010609060101010101" pitchFamily="49" charset="-122"/>
              </a:rPr>
              <a:t>了轴对称</a:t>
            </a:r>
            <a:r>
              <a:rPr lang="zh-CN" altLang="en-US" sz="2800" dirty="0">
                <a:solidFill>
                  <a:srgbClr val="FF0000"/>
                </a:solidFill>
                <a:latin typeface="楷体" panose="02010609060101010101" pitchFamily="49" charset="-122"/>
                <a:ea typeface="楷体" panose="02010609060101010101" pitchFamily="49" charset="-122"/>
              </a:rPr>
              <a:t>图形。</a:t>
            </a:r>
          </a:p>
          <a:p>
            <a:pPr>
              <a:lnSpc>
                <a:spcPct val="150000"/>
              </a:lnSpc>
            </a:pPr>
            <a:endParaRPr lang="en-US" altLang="zh-CN" sz="2800" dirty="0">
              <a:solidFill>
                <a:srgbClr val="FF0000"/>
              </a:solidFill>
              <a:latin typeface="楷体" panose="02010609060101010101" pitchFamily="49" charset="-122"/>
              <a:ea typeface="楷体" panose="02010609060101010101" pitchFamily="49" charset="-122"/>
            </a:endParaRPr>
          </a:p>
        </p:txBody>
      </p:sp>
      <p:sp>
        <p:nvSpPr>
          <p:cNvPr id="2" name="AutoShape 3" descr="C:\Users\Administrator\AppData\Roaming\Tencent\Users\810731822\QQ\WinTemp\RichOle\L2{%CKKL_}5G85$M~)R{0.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4" descr="C:\Users\Administrator\AppData\Roaming\Tencent\Users\810731822\QQ\WinTemp\RichOle\L2{%CKKL_}5G85$M~)R{0.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5" descr="C:\Users\Administrator\AppData\Roaming\Tencent\Users\810731822\QQ\WinTemp\RichOle\L2{%CKKL_}5G85$M~)R{0.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6" descr="C:\Users\Administrator\AppData\Roaming\Tencent\Users\810731822\QQ\WinTemp\RichOle\L2{%CKKL_}5G85$M~)R{0.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7" descr="C:\Users\Administrator\AppData\Roaming\Tencent\Users\810731822\QQ\WinTemp\RichOle\L2{%CKKL_}5G85$M~)R{0.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8" descr="C:\Users\Administrator\AppData\Roaming\Tencent\Users\810731822\QQ\WinTemp\RichOle\L2{%CKKL_}5G85$M~)R{0.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9" descr="C:\Users\Administrator\AppData\Roaming\Tencent\Users\810731822\QQ\WinTemp\RichOle\L2{%CKKL_}5G85$M~)R{0.png"/>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10" descr="C:\Users\Administrator\AppData\Roaming\Tencent\Users\810731822\QQ\WinTemp\RichOle\L2{%CKKL_}5G85$M~)R{0.png"/>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11" descr="C:\Users\Administrator\AppData\Roaming\Tencent\Users\810731822\QQ\WinTemp\RichOle\L2{%CKKL_}5G85$M~)R{0.png"/>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12" descr="C:\Users\Administrator\AppData\Roaming\Tencent\Users\810731822\QQ\WinTemp\RichOle\L2{%CKKL_}5G85$M~)R{0.png"/>
          <p:cNvSpPr>
            <a:spLocks noChangeAspect="1" noChangeArrowheads="1"/>
          </p:cNvSpPr>
          <p:nvPr/>
        </p:nvSpPr>
        <p:spPr bwMode="auto">
          <a:xfrm>
            <a:off x="1371600" y="137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五边形 7"/>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课题引入</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91687" y="1488458"/>
            <a:ext cx="9992519" cy="1384995"/>
          </a:xfrm>
          <a:prstGeom prst="rect">
            <a:avLst/>
          </a:prstGeom>
          <a:noFill/>
        </p:spPr>
        <p:txBody>
          <a:bodyPr wrap="square" rtlCol="0">
            <a:spAutoFit/>
          </a:bodyPr>
          <a:lstStyle/>
          <a:p>
            <a:pPr>
              <a:lnSpc>
                <a:spcPct val="150000"/>
              </a:lnSpc>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思考一：</a:t>
            </a:r>
            <a:r>
              <a:rPr lang="zh-CN" altLang="en-US" sz="2800" dirty="0">
                <a:latin typeface="微软雅黑" panose="020B0503020204020204" pitchFamily="34" charset="-122"/>
                <a:ea typeface="微软雅黑" panose="020B0503020204020204" pitchFamily="34" charset="-122"/>
              </a:rPr>
              <a:t>从上面的图形中选了三幅画了下来，可以得到</a:t>
            </a:r>
            <a:r>
              <a:rPr lang="zh-CN" altLang="en-US" sz="2800" dirty="0" smtClean="0">
                <a:latin typeface="微软雅黑" panose="020B0503020204020204" pitchFamily="34" charset="-122"/>
                <a:ea typeface="微软雅黑" panose="020B0503020204020204" pitchFamily="34" charset="-122"/>
              </a:rPr>
              <a:t>下面</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的</a:t>
            </a:r>
            <a:r>
              <a:rPr lang="zh-CN" altLang="en-US" sz="2800" dirty="0">
                <a:latin typeface="微软雅黑" panose="020B0503020204020204" pitchFamily="34" charset="-122"/>
                <a:ea typeface="微软雅黑" panose="020B0503020204020204" pitchFamily="34" charset="-122"/>
              </a:rPr>
              <a:t>图形。</a:t>
            </a:r>
          </a:p>
        </p:txBody>
      </p:sp>
      <p:pic>
        <p:nvPicPr>
          <p:cNvPr id="2" name="Picture 7"/>
          <p:cNvPicPr>
            <a:picLocks noChangeAspect="1" noChangeArrowheads="1"/>
          </p:cNvPicPr>
          <p:nvPr/>
        </p:nvPicPr>
        <p:blipFill>
          <a:blip r:embed="rId2"/>
          <a:srcRect/>
          <a:stretch>
            <a:fillRect/>
          </a:stretch>
        </p:blipFill>
        <p:spPr bwMode="auto">
          <a:xfrm>
            <a:off x="776829" y="3443290"/>
            <a:ext cx="2637819" cy="20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noChangeArrowheads="1"/>
          </p:cNvPicPr>
          <p:nvPr/>
        </p:nvPicPr>
        <p:blipFill>
          <a:blip r:embed="rId3"/>
          <a:srcRect/>
          <a:stretch>
            <a:fillRect/>
          </a:stretch>
        </p:blipFill>
        <p:spPr bwMode="auto">
          <a:xfrm>
            <a:off x="3624240" y="3429002"/>
            <a:ext cx="4840037" cy="19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4"/>
          <a:srcRect/>
          <a:stretch>
            <a:fillRect/>
          </a:stretch>
        </p:blipFill>
        <p:spPr bwMode="auto">
          <a:xfrm>
            <a:off x="8815424" y="3500441"/>
            <a:ext cx="2395819" cy="208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1649735" y="5514403"/>
            <a:ext cx="7111384" cy="738664"/>
          </a:xfrm>
          <a:prstGeom prst="rect">
            <a:avLst/>
          </a:prstGeom>
        </p:spPr>
        <p:txBody>
          <a:bodyPr wrap="square">
            <a:spAutoFit/>
          </a:bodyPr>
          <a:lstStyle/>
          <a:p>
            <a:pPr indent="720090" latinLnBrk="1">
              <a:lnSpc>
                <a:spcPct val="150000"/>
              </a:lnSpc>
            </a:pPr>
            <a:r>
              <a:rPr lang="zh-CN" altLang="en-US" sz="2800" dirty="0">
                <a:latin typeface="微软雅黑" panose="020B0503020204020204" pitchFamily="34" charset="-122"/>
                <a:ea typeface="微软雅黑" panose="020B0503020204020204" pitchFamily="34" charset="-122"/>
              </a:rPr>
              <a:t>图形剪下来并</a:t>
            </a:r>
            <a:r>
              <a:rPr lang="zh-CN" altLang="en-US" sz="2800" dirty="0" smtClean="0">
                <a:latin typeface="微软雅黑" panose="020B0503020204020204" pitchFamily="34" charset="-122"/>
                <a:ea typeface="微软雅黑" panose="020B0503020204020204" pitchFamily="34" charset="-122"/>
              </a:rPr>
              <a:t>对折，你</a:t>
            </a:r>
            <a:r>
              <a:rPr lang="zh-CN" altLang="en-US" sz="2800" dirty="0">
                <a:latin typeface="微软雅黑" panose="020B0503020204020204" pitchFamily="34" charset="-122"/>
                <a:ea typeface="微软雅黑" panose="020B0503020204020204" pitchFamily="34" charset="-122"/>
              </a:rPr>
              <a:t>发现了什么？</a:t>
            </a:r>
            <a:endParaRPr lang="en-US" altLang="zh-CN" sz="2800" dirty="0" smtClean="0">
              <a:latin typeface="微软雅黑" panose="020B0503020204020204" pitchFamily="34" charset="-122"/>
              <a:ea typeface="微软雅黑" panose="020B0503020204020204" pitchFamily="34" charset="-122"/>
            </a:endParaRPr>
          </a:p>
        </p:txBody>
      </p:sp>
      <p:sp>
        <p:nvSpPr>
          <p:cNvPr id="8" name="五边形 7"/>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教学新知</a:t>
            </a:r>
            <a:endParaRPr lang="zh-CN" altLang="en-US" sz="3200" dirty="0">
              <a:solidFill>
                <a:srgbClr val="FFFFFF"/>
              </a:solidFill>
              <a:latin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email"/>
          <a:srcRect/>
          <a:stretch>
            <a:fillRect/>
          </a:stretch>
        </p:blipFill>
        <p:spPr bwMode="auto">
          <a:xfrm>
            <a:off x="2517740" y="1247715"/>
            <a:ext cx="1558800" cy="121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noChangeArrowheads="1"/>
          </p:cNvPicPr>
          <p:nvPr/>
        </p:nvPicPr>
        <p:blipFill>
          <a:blip r:embed="rId3"/>
          <a:srcRect/>
          <a:stretch>
            <a:fillRect/>
          </a:stretch>
        </p:blipFill>
        <p:spPr bwMode="auto">
          <a:xfrm>
            <a:off x="4750770" y="1233424"/>
            <a:ext cx="3025823" cy="119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4"/>
          <a:srcRect/>
          <a:stretch>
            <a:fillRect/>
          </a:stretch>
        </p:blipFill>
        <p:spPr bwMode="auto">
          <a:xfrm>
            <a:off x="8272413" y="1304863"/>
            <a:ext cx="1558800" cy="13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741664" y="2408903"/>
            <a:ext cx="6820555" cy="738664"/>
          </a:xfrm>
          <a:prstGeom prst="rect">
            <a:avLst/>
          </a:prstGeom>
        </p:spPr>
        <p:txBody>
          <a:bodyPr wrap="square">
            <a:spAutoFit/>
          </a:bodyPr>
          <a:lstStyle/>
          <a:p>
            <a:pPr indent="720090" latinLnBrk="1">
              <a:lnSpc>
                <a:spcPct val="150000"/>
              </a:lnSpc>
            </a:pPr>
            <a:r>
              <a:rPr lang="zh-CN" altLang="en-US" sz="2800" dirty="0" smtClean="0">
                <a:latin typeface="微软雅黑" panose="020B0503020204020204" pitchFamily="34" charset="-122"/>
                <a:ea typeface="微软雅黑" panose="020B0503020204020204" pitchFamily="34" charset="-122"/>
              </a:rPr>
              <a:t>对折之后：</a:t>
            </a:r>
            <a:endParaRPr lang="en-US" altLang="zh-CN" sz="2800" dirty="0" smtClean="0">
              <a:latin typeface="微软雅黑" panose="020B0503020204020204" pitchFamily="34" charset="-122"/>
              <a:ea typeface="微软雅黑" panose="020B0503020204020204" pitchFamily="34" charset="-122"/>
            </a:endParaRPr>
          </a:p>
        </p:txBody>
      </p:sp>
      <p:pic>
        <p:nvPicPr>
          <p:cNvPr id="2053" name="Picture 10"/>
          <p:cNvPicPr>
            <a:picLocks noChangeAspect="1" noChangeArrowheads="1"/>
          </p:cNvPicPr>
          <p:nvPr/>
        </p:nvPicPr>
        <p:blipFill>
          <a:blip r:embed="rId5" cstate="email"/>
          <a:srcRect/>
          <a:stretch>
            <a:fillRect/>
          </a:stretch>
        </p:blipFill>
        <p:spPr bwMode="auto">
          <a:xfrm>
            <a:off x="2491322" y="3257481"/>
            <a:ext cx="1557471" cy="11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6" cstate="email"/>
          <a:srcRect/>
          <a:stretch>
            <a:fillRect/>
          </a:stretch>
        </p:blipFill>
        <p:spPr bwMode="auto">
          <a:xfrm>
            <a:off x="4772183" y="3095556"/>
            <a:ext cx="2645015" cy="14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p:cNvPicPr>
            <a:picLocks noChangeAspect="1" noChangeArrowheads="1"/>
          </p:cNvPicPr>
          <p:nvPr/>
        </p:nvPicPr>
        <p:blipFill>
          <a:blip r:embed="rId7"/>
          <a:srcRect/>
          <a:stretch>
            <a:fillRect/>
          </a:stretch>
        </p:blipFill>
        <p:spPr bwMode="auto">
          <a:xfrm>
            <a:off x="8301738" y="3095558"/>
            <a:ext cx="1570897" cy="135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06093" y="4452438"/>
            <a:ext cx="10227667" cy="1384995"/>
          </a:xfrm>
          <a:prstGeom prst="rect">
            <a:avLst/>
          </a:prstGeom>
          <a:noFill/>
        </p:spPr>
        <p:txBody>
          <a:bodyPr wrap="square" rtlCol="0">
            <a:spAutoFit/>
          </a:bodyPr>
          <a:lstStyle/>
          <a:p>
            <a:pPr algn="just">
              <a:lnSpc>
                <a:spcPct val="150000"/>
              </a:lnSpc>
            </a:pPr>
            <a:r>
              <a:rPr lang="zh-CN" altLang="en-US" sz="2800" dirty="0" smtClean="0">
                <a:solidFill>
                  <a:srgbClr val="FF0000"/>
                </a:solidFill>
                <a:latin typeface="楷体" panose="02010609060101010101" pitchFamily="49" charset="-122"/>
                <a:ea typeface="楷体" panose="02010609060101010101" pitchFamily="49" charset="-122"/>
              </a:rPr>
              <a:t>发现：这些</a:t>
            </a:r>
            <a:r>
              <a:rPr lang="zh-CN" altLang="en-US" sz="2800" dirty="0">
                <a:solidFill>
                  <a:srgbClr val="FF0000"/>
                </a:solidFill>
                <a:latin typeface="楷体" panose="02010609060101010101" pitchFamily="49" charset="-122"/>
                <a:ea typeface="楷体" panose="02010609060101010101" pitchFamily="49" charset="-122"/>
              </a:rPr>
              <a:t>图形，对折后能够完全重合在一起，折痕两边的图形形状和大小完全相同。</a:t>
            </a:r>
          </a:p>
        </p:txBody>
      </p:sp>
      <p:sp>
        <p:nvSpPr>
          <p:cNvPr id="13" name="TextBox 12"/>
          <p:cNvSpPr txBox="1"/>
          <p:nvPr/>
        </p:nvSpPr>
        <p:spPr>
          <a:xfrm>
            <a:off x="836852" y="5837433"/>
            <a:ext cx="8516931" cy="738664"/>
          </a:xfrm>
          <a:prstGeom prst="rect">
            <a:avLst/>
          </a:prstGeom>
          <a:noFill/>
        </p:spPr>
        <p:txBody>
          <a:bodyPr wrap="square" rtlCol="0">
            <a:spAutoFit/>
          </a:bodyPr>
          <a:lstStyle/>
          <a:p>
            <a:pPr algn="just">
              <a:lnSpc>
                <a:spcPct val="150000"/>
              </a:lnSpc>
            </a:pPr>
            <a:r>
              <a:rPr lang="en-US" altLang="zh-CN" sz="2800" dirty="0">
                <a:solidFill>
                  <a:schemeClr val="accent1">
                    <a:lumMod val="50000"/>
                  </a:schemeClr>
                </a:solidFill>
                <a:latin typeface="楷体" panose="02010609060101010101" pitchFamily="49" charset="-122"/>
                <a:ea typeface="楷体" panose="02010609060101010101" pitchFamily="49" charset="-122"/>
              </a:rPr>
              <a:t>【</a:t>
            </a:r>
            <a:r>
              <a:rPr lang="zh-CN" altLang="en-US" sz="2800" dirty="0">
                <a:solidFill>
                  <a:schemeClr val="accent1">
                    <a:lumMod val="50000"/>
                  </a:schemeClr>
                </a:solidFill>
                <a:latin typeface="楷体" panose="02010609060101010101" pitchFamily="49" charset="-122"/>
                <a:ea typeface="楷体" panose="02010609060101010101" pitchFamily="49" charset="-122"/>
              </a:rPr>
              <a:t>结论</a:t>
            </a:r>
            <a:r>
              <a:rPr lang="en-US" altLang="zh-CN" sz="2800" dirty="0">
                <a:solidFill>
                  <a:schemeClr val="accent1">
                    <a:lumMod val="50000"/>
                  </a:schemeClr>
                </a:solidFill>
                <a:latin typeface="楷体" panose="02010609060101010101" pitchFamily="49" charset="-122"/>
                <a:ea typeface="楷体" panose="02010609060101010101" pitchFamily="49" charset="-122"/>
              </a:rPr>
              <a:t>】</a:t>
            </a:r>
            <a:r>
              <a:rPr lang="zh-CN" altLang="en-US" sz="2800" dirty="0" smtClean="0">
                <a:solidFill>
                  <a:schemeClr val="accent1">
                    <a:lumMod val="50000"/>
                  </a:schemeClr>
                </a:solidFill>
                <a:latin typeface="楷体" panose="02010609060101010101" pitchFamily="49" charset="-122"/>
                <a:ea typeface="楷体" panose="02010609060101010101" pitchFamily="49" charset="-122"/>
              </a:rPr>
              <a:t>对折</a:t>
            </a:r>
            <a:r>
              <a:rPr lang="zh-CN" altLang="en-US" sz="2800" dirty="0">
                <a:solidFill>
                  <a:schemeClr val="accent1">
                    <a:lumMod val="50000"/>
                  </a:schemeClr>
                </a:solidFill>
                <a:latin typeface="楷体" panose="02010609060101010101" pitchFamily="49" charset="-122"/>
                <a:ea typeface="楷体" panose="02010609060101010101" pitchFamily="49" charset="-122"/>
              </a:rPr>
              <a:t>后能完全重合的图形就是轴对称图形。</a:t>
            </a:r>
          </a:p>
        </p:txBody>
      </p:sp>
      <p:sp>
        <p:nvSpPr>
          <p:cNvPr id="14" name="五边形 13"/>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教学新知</a:t>
            </a:r>
            <a:endParaRPr lang="zh-CN" altLang="en-US" sz="3200" dirty="0">
              <a:solidFill>
                <a:srgbClr val="FFFFFF"/>
              </a:solidFill>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我的文档\Tencent Files\810731822\FileRecv\2f6ca0e3559e3856e48b93d1e21e426a.jpg"/>
          <p:cNvPicPr>
            <a:picLocks noChangeAspect="1" noChangeArrowheads="1"/>
          </p:cNvPicPr>
          <p:nvPr/>
        </p:nvPicPr>
        <p:blipFill>
          <a:blip r:embed="rId2"/>
          <a:srcRect/>
          <a:stretch>
            <a:fillRect/>
          </a:stretch>
        </p:blipFill>
        <p:spPr bwMode="auto">
          <a:xfrm>
            <a:off x="4357693" y="1797519"/>
            <a:ext cx="6015035" cy="3384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p:nvPr/>
        </p:nvSpPr>
        <p:spPr>
          <a:xfrm>
            <a:off x="4879182" y="2541664"/>
            <a:ext cx="5293519" cy="1846659"/>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由以上思考可以得出以下结论：</a:t>
            </a: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对折后能完全重合的</a:t>
            </a:r>
            <a:r>
              <a:rPr lang="zh-CN" altLang="en-US" sz="2400" dirty="0" smtClean="0">
                <a:solidFill>
                  <a:schemeClr val="bg1"/>
                </a:solidFill>
                <a:latin typeface="微软雅黑" panose="020B0503020204020204" pitchFamily="34" charset="-122"/>
                <a:ea typeface="微软雅黑" panose="020B0503020204020204" pitchFamily="34" charset="-122"/>
              </a:rPr>
              <a:t>图形</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就是</a:t>
            </a:r>
            <a:r>
              <a:rPr lang="zh-CN" altLang="en-US" sz="2400" dirty="0">
                <a:solidFill>
                  <a:schemeClr val="bg1"/>
                </a:solidFill>
                <a:latin typeface="微软雅黑" panose="020B0503020204020204" pitchFamily="34" charset="-122"/>
                <a:ea typeface="微软雅黑" panose="020B0503020204020204" pitchFamily="34" charset="-122"/>
              </a:rPr>
              <a:t>轴对称图形。</a:t>
            </a:r>
          </a:p>
        </p:txBody>
      </p:sp>
      <p:pic>
        <p:nvPicPr>
          <p:cNvPr id="2056" name="Picture 8"/>
          <p:cNvPicPr>
            <a:picLocks noChangeAspect="1" noChangeArrowheads="1"/>
          </p:cNvPicPr>
          <p:nvPr/>
        </p:nvPicPr>
        <p:blipFill>
          <a:blip r:embed="rId3" cstate="email"/>
          <a:srcRect/>
          <a:stretch>
            <a:fillRect/>
          </a:stretch>
        </p:blipFill>
        <p:spPr bwMode="auto">
          <a:xfrm>
            <a:off x="935277" y="2541663"/>
            <a:ext cx="2893780"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五边形 5"/>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教学新知</a:t>
            </a:r>
            <a:endParaRPr lang="zh-CN" altLang="en-US" sz="3200" dirty="0">
              <a:solidFill>
                <a:srgbClr val="FFFFFF"/>
              </a:solidFill>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a:off x="762677" y="1163640"/>
            <a:ext cx="10210639" cy="2031325"/>
          </a:xfrm>
          <a:prstGeom prst="rect">
            <a:avLst/>
          </a:prstGeom>
          <a:noFill/>
        </p:spPr>
        <p:txBody>
          <a:bodyPr wrap="square" rtlCol="0">
            <a:spAutoFit/>
          </a:bodyPr>
          <a:lstStyle/>
          <a:p>
            <a:pPr>
              <a:lnSpc>
                <a:spcPct val="150000"/>
              </a:lnSpc>
            </a:pPr>
            <a:r>
              <a:rPr lang="zh-CN" altLang="en-US" sz="2800" b="1" dirty="0" smtClean="0">
                <a:latin typeface="微软雅黑" panose="020B0503020204020204" pitchFamily="34" charset="-122"/>
                <a:ea typeface="微软雅黑" panose="020B0503020204020204" pitchFamily="34" charset="-122"/>
              </a:rPr>
              <a:t>知识点</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认识什么样的图案是轴对称图形，明确轴对称</a:t>
            </a:r>
            <a:r>
              <a:rPr lang="zh-CN" altLang="en-US" sz="2800" dirty="0" smtClean="0">
                <a:latin typeface="微软雅黑" panose="020B0503020204020204" pitchFamily="34" charset="-122"/>
                <a:ea typeface="微软雅黑" panose="020B0503020204020204" pitchFamily="34" charset="-122"/>
              </a:rPr>
              <a:t>图形</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是</a:t>
            </a:r>
            <a:r>
              <a:rPr lang="zh-CN" altLang="en-US" sz="2800" dirty="0">
                <a:latin typeface="微软雅黑" panose="020B0503020204020204" pitchFamily="34" charset="-122"/>
                <a:ea typeface="微软雅黑" panose="020B0503020204020204" pitchFamily="34" charset="-122"/>
              </a:rPr>
              <a:t>完全重合的。</a:t>
            </a:r>
          </a:p>
          <a:p>
            <a:pPr>
              <a:lnSpc>
                <a:spcPct val="150000"/>
              </a:lnSpc>
            </a:pPr>
            <a:r>
              <a:rPr lang="en-US" altLang="zh-CN" sz="2800" dirty="0" smtClean="0">
                <a:latin typeface="微软雅黑" panose="020B0503020204020204" pitchFamily="34" charset="-122"/>
                <a:ea typeface="微软雅黑" panose="020B0503020204020204" pitchFamily="34" charset="-122"/>
              </a:rPr>
              <a:t>             2</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能够根据轴对称图形的特点找到生活中的轴对称图形。</a:t>
            </a:r>
          </a:p>
        </p:txBody>
      </p:sp>
      <p:pic>
        <p:nvPicPr>
          <p:cNvPr id="6146" name="Picture 2"/>
          <p:cNvPicPr>
            <a:picLocks noChangeAspect="1" noChangeArrowheads="1"/>
          </p:cNvPicPr>
          <p:nvPr/>
        </p:nvPicPr>
        <p:blipFill>
          <a:blip r:embed="rId3" cstate="email"/>
          <a:srcRect/>
          <a:stretch>
            <a:fillRect/>
          </a:stretch>
        </p:blipFill>
        <p:spPr bwMode="auto">
          <a:xfrm>
            <a:off x="9295984" y="4664288"/>
            <a:ext cx="2652176"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9"/>
          <p:cNvSpPr txBox="1"/>
          <p:nvPr/>
        </p:nvSpPr>
        <p:spPr>
          <a:xfrm>
            <a:off x="65594" y="3118854"/>
            <a:ext cx="6629527" cy="738664"/>
          </a:xfrm>
          <a:prstGeom prst="rect">
            <a:avLst/>
          </a:prstGeom>
          <a:noFill/>
        </p:spPr>
        <p:txBody>
          <a:bodyPr wrap="square" rtlCol="0">
            <a:spAutoFit/>
          </a:bodyPr>
          <a:lstStyle/>
          <a:p>
            <a:pPr indent="720090">
              <a:lnSpc>
                <a:spcPct val="150000"/>
              </a:lnSpc>
            </a:pPr>
            <a:r>
              <a:rPr lang="zh-CN" altLang="en-US" sz="2800" dirty="0" smtClean="0">
                <a:latin typeface="微软雅黑" panose="020B0503020204020204" pitchFamily="34" charset="-122"/>
                <a:ea typeface="微软雅黑" panose="020B0503020204020204" pitchFamily="34" charset="-122"/>
              </a:rPr>
              <a:t>例</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 在对称图形下面画“√”</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pic>
        <p:nvPicPr>
          <p:cNvPr id="4098" name="图片 18"/>
          <p:cNvPicPr>
            <a:picLocks noChangeAspect="1" noChangeArrowheads="1"/>
          </p:cNvPicPr>
          <p:nvPr/>
        </p:nvPicPr>
        <p:blipFill>
          <a:blip r:embed="rId4"/>
          <a:srcRect/>
          <a:stretch>
            <a:fillRect/>
          </a:stretch>
        </p:blipFill>
        <p:spPr bwMode="auto">
          <a:xfrm>
            <a:off x="1572663" y="3800365"/>
            <a:ext cx="5624580" cy="299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五边形 6"/>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知识梳理</a:t>
            </a:r>
            <a:endParaRPr lang="zh-CN" altLang="en-US" sz="3200"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srcRect/>
          <a:stretch>
            <a:fillRect/>
          </a:stretch>
        </p:blipFill>
        <p:spPr bwMode="auto">
          <a:xfrm>
            <a:off x="10241645" y="2448314"/>
            <a:ext cx="1950355" cy="193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898" y="1322182"/>
            <a:ext cx="2577461" cy="738664"/>
          </a:xfrm>
          <a:prstGeom prst="rect">
            <a:avLst/>
          </a:prstGeom>
          <a:noFill/>
        </p:spPr>
        <p:txBody>
          <a:bodyPr wrap="square" rtlCol="0">
            <a:spAutoFit/>
          </a:bodyPr>
          <a:lstStyle/>
          <a:p>
            <a:pPr indent="720090" algn="just">
              <a:lnSpc>
                <a:spcPct val="150000"/>
              </a:lnSpc>
            </a:pPr>
            <a:r>
              <a:rPr lang="zh-CN" altLang="en-US" sz="2800" dirty="0">
                <a:solidFill>
                  <a:srgbClr val="FF0000"/>
                </a:solidFill>
                <a:latin typeface="楷体" panose="02010609060101010101" pitchFamily="49" charset="-122"/>
                <a:ea typeface="楷体" panose="02010609060101010101" pitchFamily="49" charset="-122"/>
              </a:rPr>
              <a:t>答案</a:t>
            </a:r>
            <a:r>
              <a:rPr lang="zh-CN" altLang="en-US" sz="2800" dirty="0" smtClean="0">
                <a:solidFill>
                  <a:srgbClr val="FF0000"/>
                </a:solidFill>
                <a:latin typeface="楷体" panose="02010609060101010101" pitchFamily="49" charset="-122"/>
                <a:ea typeface="楷体" panose="02010609060101010101" pitchFamily="49" charset="-122"/>
              </a:rPr>
              <a:t>：</a:t>
            </a:r>
            <a:endParaRPr lang="zh-CN" altLang="en-US" sz="2800" dirty="0">
              <a:solidFill>
                <a:srgbClr val="FF0000"/>
              </a:solidFill>
              <a:latin typeface="楷体" panose="02010609060101010101" pitchFamily="49" charset="-122"/>
              <a:ea typeface="楷体" panose="02010609060101010101" pitchFamily="49" charset="-122"/>
            </a:endParaRPr>
          </a:p>
        </p:txBody>
      </p:sp>
      <p:pic>
        <p:nvPicPr>
          <p:cNvPr id="5122" name="图片 20"/>
          <p:cNvPicPr>
            <a:picLocks noChangeAspect="1" noChangeArrowheads="1"/>
          </p:cNvPicPr>
          <p:nvPr/>
        </p:nvPicPr>
        <p:blipFill>
          <a:blip r:embed="rId4"/>
          <a:srcRect/>
          <a:stretch>
            <a:fillRect/>
          </a:stretch>
        </p:blipFill>
        <p:spPr bwMode="auto">
          <a:xfrm>
            <a:off x="2283814" y="1455531"/>
            <a:ext cx="5766999" cy="31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五边形 9"/>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知识梳理</a:t>
            </a:r>
            <a:endParaRPr lang="zh-CN" altLang="en-US" sz="3200" dirty="0">
              <a:solidFill>
                <a:srgbClr val="FFFFFF"/>
              </a:solidFill>
              <a:latin typeface="微软雅黑" panose="020B0503020204020204" pitchFamily="34" charset="-122"/>
            </a:endParaRPr>
          </a:p>
        </p:txBody>
      </p:sp>
      <p:sp>
        <p:nvSpPr>
          <p:cNvPr id="11" name="TextBox 10"/>
          <p:cNvSpPr txBox="1"/>
          <p:nvPr/>
        </p:nvSpPr>
        <p:spPr>
          <a:xfrm>
            <a:off x="854076" y="4775835"/>
            <a:ext cx="9420989" cy="1754326"/>
          </a:xfrm>
          <a:prstGeom prst="rect">
            <a:avLst/>
          </a:prstGeom>
          <a:solidFill>
            <a:schemeClr val="accent1">
              <a:lumMod val="50000"/>
            </a:schemeClr>
          </a:solidFill>
        </p:spPr>
        <p:txBody>
          <a:bodyPr wrap="square" rtlCol="0">
            <a:spAutoFit/>
          </a:bodyPr>
          <a:lstStyle/>
          <a:p>
            <a:pPr algn="just">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识别轴对称图形，关键是要把握住对折后图形的两边能完全重合。这道题中的图形有的方方正正，有的则故意放倾斜，目的就让学生更好地掌握判断是否为轴对称图形的标准。</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a:off x="778886" y="1521856"/>
            <a:ext cx="6670479"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小练习</a:t>
            </a:r>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展开后是什么？连一连</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p:txBody>
      </p:sp>
      <p:pic>
        <p:nvPicPr>
          <p:cNvPr id="6146" name="Picture 4" descr="D0874FFB"/>
          <p:cNvPicPr>
            <a:picLocks noRot="1" noChangeAspect="1" noChangeArrowheads="1"/>
          </p:cNvPicPr>
          <p:nvPr/>
        </p:nvPicPr>
        <p:blipFill>
          <a:blip r:embed="rId2" cstate="email"/>
          <a:srcRect/>
          <a:stretch>
            <a:fillRect/>
          </a:stretch>
        </p:blipFill>
        <p:spPr bwMode="auto">
          <a:xfrm>
            <a:off x="1439284" y="2606503"/>
            <a:ext cx="9439419" cy="2486025"/>
          </a:xfrm>
          <a:prstGeom prst="rect">
            <a:avLst/>
          </a:prstGeom>
          <a:solidFill>
            <a:srgbClr val="FF0000"/>
          </a:solidFill>
          <a:ln>
            <a:noFill/>
          </a:ln>
        </p:spPr>
      </p:pic>
      <p:cxnSp>
        <p:nvCxnSpPr>
          <p:cNvPr id="19" name="直接连接符 18"/>
          <p:cNvCxnSpPr/>
          <p:nvPr/>
        </p:nvCxnSpPr>
        <p:spPr>
          <a:xfrm>
            <a:off x="2572549" y="3257552"/>
            <a:ext cx="7310649" cy="1243013"/>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15447" y="3257552"/>
            <a:ext cx="6767725" cy="1447055"/>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63571" y="3414713"/>
            <a:ext cx="1947863" cy="1289892"/>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368347" y="3414713"/>
            <a:ext cx="1728788" cy="108585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五边形 10"/>
          <p:cNvSpPr>
            <a:spLocks noChangeArrowheads="1"/>
          </p:cNvSpPr>
          <p:nvPr/>
        </p:nvSpPr>
        <p:spPr bwMode="auto">
          <a:xfrm>
            <a:off x="0" y="501650"/>
            <a:ext cx="268605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smtClean="0">
                <a:solidFill>
                  <a:srgbClr val="FFFFFF"/>
                </a:solidFill>
                <a:latin typeface="微软雅黑" panose="020B0503020204020204" pitchFamily="34" charset="-122"/>
              </a:rPr>
              <a:t>知识梳理</a:t>
            </a:r>
            <a:endParaRPr lang="zh-CN" altLang="en-US" sz="3200" dirty="0">
              <a:solidFill>
                <a:srgbClr val="FFFFFF"/>
              </a:solidFill>
              <a:latin typeface="微软雅黑" panose="020B0503020204020204" pitchFamily="34" charset="-122"/>
            </a:endParaRPr>
          </a:p>
        </p:txBody>
      </p:sp>
      <p:sp>
        <p:nvSpPr>
          <p:cNvPr id="12" name="TextBox 11"/>
          <p:cNvSpPr txBox="1"/>
          <p:nvPr/>
        </p:nvSpPr>
        <p:spPr>
          <a:xfrm>
            <a:off x="1083417" y="5509620"/>
            <a:ext cx="8720107" cy="646331"/>
          </a:xfrm>
          <a:prstGeom prst="rect">
            <a:avLst/>
          </a:prstGeom>
          <a:solidFill>
            <a:schemeClr val="accent1">
              <a:lumMod val="50000"/>
            </a:schemeClr>
          </a:solidFill>
        </p:spPr>
        <p:txBody>
          <a:bodyPr wrap="square" rtlCol="0">
            <a:spAutoFit/>
          </a:bodyPr>
          <a:lstStyle/>
          <a:p>
            <a:pPr algn="just">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解题时可以用纸挡住图形的一半，然后再进行选择。</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宽屏</PresentationFormat>
  <Paragraphs>90</Paragraphs>
  <Slides>20</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8" baseType="lpstr">
      <vt:lpstr>楷体</vt:lpstr>
      <vt:lpstr>宋体</vt:lpstr>
      <vt:lpstr>微软雅黑</vt:lpstr>
      <vt:lpstr>Arial</vt:lpstr>
      <vt:lpstr>Calibri</vt:lpstr>
      <vt:lpstr>Calibri Light</vt:lpstr>
      <vt:lpstr>WWW.2PPT.COM
</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2016-05-27T03:58:00Z</dcterms:created>
  <dcterms:modified xsi:type="dcterms:W3CDTF">2023-01-17T02:03:48Z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B6110CE6F74A4F17ABF7A89A69775820</vt:lpwstr>
  </property>
  <property fmtid="{A09F084E-AD41-489F-8076-AA5BE3082BCA}" pid="100">
    <vt:ui4>5</vt:ui4>
  </property>
  <property fmtid="{64440492-4C8B-11D1-8B70-080036B11A03}" pid="11">
    <vt:lpwstr>www.2ppt.com-爱PPT提供资源下载</vt:lpwstr>
  </property>
</Properties>
</file>