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44" r:id="rId2"/>
    <p:sldId id="510" r:id="rId3"/>
    <p:sldId id="472" r:id="rId4"/>
    <p:sldId id="527" r:id="rId5"/>
    <p:sldId id="542" r:id="rId6"/>
    <p:sldId id="532" r:id="rId7"/>
    <p:sldId id="543" r:id="rId8"/>
    <p:sldId id="507" r:id="rId9"/>
    <p:sldId id="501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华文楷体" panose="02010600040101010101" pitchFamily="2" charset="-122"/>
      <p:regular r:id="rId17"/>
    </p:embeddedFont>
    <p:embeddedFont>
      <p:font typeface="黑体" panose="02010609060101010101" pitchFamily="49" charset="-122"/>
      <p:regular r:id="rId18"/>
    </p:embeddedFont>
    <p:embeddedFont>
      <p:font typeface="楷体" panose="02010609060101010101" pitchFamily="49" charset="-122"/>
      <p:regular r:id="rId19"/>
    </p:embeddedFont>
    <p:embeddedFont>
      <p:font typeface="楷体_GB2312" panose="02010600030101010101" charset="-122"/>
      <p:regular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幼圆" panose="02010509060101010101" pitchFamily="49" charset="-122"/>
      <p:regular r:id="rId23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98967" autoAdjust="0"/>
  </p:normalViewPr>
  <p:slideViewPr>
    <p:cSldViewPr>
      <p:cViewPr>
        <p:scale>
          <a:sx n="130" d="100"/>
          <a:sy n="130" d="100"/>
        </p:scale>
        <p:origin x="-1074" y="-46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4355976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725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两位数乘两位数 两位数乘两位数笔算（进位）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e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三年级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572174"/>
            <a:ext cx="9144000" cy="111569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两位数乘两位数笔算</a:t>
            </a:r>
            <a:endParaRPr lang="en-US" altLang="zh-CN" sz="44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课时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43657" y="660235"/>
            <a:ext cx="2304157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两位数乘两位数</a:t>
            </a:r>
            <a:endParaRPr lang="zh-CN" altLang="en-US" sz="2400" b="1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1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2221" y="433771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611560" y="1244661"/>
            <a:ext cx="3351645" cy="1358034"/>
            <a:chOff x="570421" y="1528982"/>
            <a:chExt cx="3351645" cy="1358034"/>
          </a:xfrm>
          <a:noFill/>
        </p:grpSpPr>
        <p:sp>
          <p:nvSpPr>
            <p:cNvPr id="3" name="云形标注 5"/>
            <p:cNvSpPr>
              <a:spLocks noChangeArrowheads="1"/>
            </p:cNvSpPr>
            <p:nvPr/>
          </p:nvSpPr>
          <p:spPr bwMode="auto">
            <a:xfrm>
              <a:off x="570421" y="1528982"/>
              <a:ext cx="3351645" cy="1358034"/>
            </a:xfrm>
            <a:prstGeom prst="cloudCallout">
              <a:avLst>
                <a:gd name="adj1" fmla="val -32654"/>
                <a:gd name="adj2" fmla="val 70746"/>
              </a:avLst>
            </a:prstGeom>
            <a:grpFill/>
            <a:ln w="19050" algn="ctr">
              <a:solidFill>
                <a:srgbClr val="8BB408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869447" y="1724435"/>
              <a:ext cx="2753591" cy="9541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你</a:t>
              </a:r>
              <a:r>
                <a:rPr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能用竖式计算这些算式吗？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83968" y="127939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21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×32=</a:t>
            </a:r>
            <a:endParaRPr lang="zh-CN" alt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88224" y="127518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42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×12=</a:t>
            </a:r>
            <a:endParaRPr lang="zh-CN" altLang="en-US" sz="2400" b="1" dirty="0"/>
          </a:p>
        </p:txBody>
      </p:sp>
      <p:grpSp>
        <p:nvGrpSpPr>
          <p:cNvPr id="19" name="组合 18"/>
          <p:cNvGrpSpPr/>
          <p:nvPr/>
        </p:nvGrpSpPr>
        <p:grpSpPr>
          <a:xfrm>
            <a:off x="4401804" y="1923678"/>
            <a:ext cx="1440160" cy="1811815"/>
            <a:chOff x="2726795" y="2166705"/>
            <a:chExt cx="1440160" cy="1811815"/>
          </a:xfrm>
        </p:grpSpPr>
        <p:grpSp>
          <p:nvGrpSpPr>
            <p:cNvPr id="20" name="组合 62"/>
            <p:cNvGrpSpPr/>
            <p:nvPr/>
          </p:nvGrpSpPr>
          <p:grpSpPr>
            <a:xfrm>
              <a:off x="2726795" y="2166705"/>
              <a:ext cx="1440160" cy="1569660"/>
              <a:chOff x="3138745" y="2320770"/>
              <a:chExt cx="1440160" cy="1569660"/>
            </a:xfrm>
          </p:grpSpPr>
          <p:grpSp>
            <p:nvGrpSpPr>
              <p:cNvPr id="27" name="组合 47"/>
              <p:cNvGrpSpPr/>
              <p:nvPr/>
            </p:nvGrpSpPr>
            <p:grpSpPr>
              <a:xfrm>
                <a:off x="3138745" y="2320770"/>
                <a:ext cx="1440160" cy="1569660"/>
                <a:chOff x="-1470815" y="1785675"/>
                <a:chExt cx="1440160" cy="1569660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-1470815" y="1785675"/>
                  <a:ext cx="144016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    2 1</a:t>
                  </a:r>
                </a:p>
                <a:p>
                  <a:r>
                    <a:rPr lang="en-US" altLang="zh-CN" sz="2400" b="1" dirty="0" smtClean="0">
                      <a:latin typeface="Arial" panose="020B0604020202020204" pitchFamily="34" charset="0"/>
                      <a:ea typeface="楷体_GB2312" panose="0201060903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</a:t>
                  </a:r>
                  <a:r>
                    <a:rPr lang="en-US" altLang="zh-CN" sz="2400" b="1" dirty="0" smtClean="0">
                      <a:latin typeface="楷体_GB2312" panose="02010609030101010101" pitchFamily="49" charset="-122"/>
                      <a:ea typeface="楷体_GB2312" panose="0201060903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×</a:t>
                  </a:r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3 2</a:t>
                  </a:r>
                </a:p>
                <a:p>
                  <a:endPara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  <a:p>
                  <a:endParaRPr lang="zh-CN" altLang="en-US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-1335800" y="2550760"/>
                  <a:ext cx="1035115" cy="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TextBox 27"/>
              <p:cNvSpPr txBox="1"/>
              <p:nvPr/>
            </p:nvSpPr>
            <p:spPr>
              <a:xfrm>
                <a:off x="3479735" y="3007310"/>
                <a:ext cx="676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4 2</a:t>
                </a:r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816805" y="3143005"/>
              <a:ext cx="1260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6 3</a:t>
              </a:r>
              <a:endParaRPr lang="zh-CN" altLang="en-US" sz="2400" b="1" dirty="0" smtClean="0">
                <a:solidFill>
                  <a:srgbClr val="D60093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22" name="组合 85"/>
            <p:cNvGrpSpPr/>
            <p:nvPr/>
          </p:nvGrpSpPr>
          <p:grpSpPr>
            <a:xfrm>
              <a:off x="2809900" y="3516855"/>
              <a:ext cx="1260140" cy="461665"/>
              <a:chOff x="5924770" y="3606865"/>
              <a:chExt cx="1260140" cy="46166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924770" y="3606865"/>
                <a:ext cx="12601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6 7 2</a:t>
                </a:r>
                <a:endParaRPr lang="zh-CN" altLang="en-US" sz="2400" b="1" dirty="0" smtClean="0">
                  <a:solidFill>
                    <a:srgbClr val="D60093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 flipV="1">
                <a:off x="5967155" y="3651870"/>
                <a:ext cx="990110" cy="2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组合 30"/>
          <p:cNvGrpSpPr/>
          <p:nvPr/>
        </p:nvGrpSpPr>
        <p:grpSpPr>
          <a:xfrm>
            <a:off x="6804248" y="1940644"/>
            <a:ext cx="1440160" cy="1811815"/>
            <a:chOff x="2726795" y="2166705"/>
            <a:chExt cx="1440160" cy="1811815"/>
          </a:xfrm>
        </p:grpSpPr>
        <p:grpSp>
          <p:nvGrpSpPr>
            <p:cNvPr id="32" name="组合 62"/>
            <p:cNvGrpSpPr/>
            <p:nvPr/>
          </p:nvGrpSpPr>
          <p:grpSpPr>
            <a:xfrm>
              <a:off x="2726795" y="2166705"/>
              <a:ext cx="1440160" cy="1569660"/>
              <a:chOff x="3138745" y="2320770"/>
              <a:chExt cx="1440160" cy="1569660"/>
            </a:xfrm>
          </p:grpSpPr>
          <p:grpSp>
            <p:nvGrpSpPr>
              <p:cNvPr id="37" name="组合 47"/>
              <p:cNvGrpSpPr/>
              <p:nvPr/>
            </p:nvGrpSpPr>
            <p:grpSpPr>
              <a:xfrm>
                <a:off x="3138745" y="2320770"/>
                <a:ext cx="1440160" cy="1569660"/>
                <a:chOff x="-1470815" y="1785675"/>
                <a:chExt cx="1440160" cy="1569660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-1470815" y="1785675"/>
                  <a:ext cx="144016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    4 2</a:t>
                  </a:r>
                </a:p>
                <a:p>
                  <a:r>
                    <a:rPr lang="en-US" altLang="zh-CN" sz="2400" b="1" dirty="0" smtClean="0">
                      <a:latin typeface="Arial" panose="020B0604020202020204" pitchFamily="34" charset="0"/>
                      <a:ea typeface="楷体_GB2312" panose="0201060903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 </a:t>
                  </a:r>
                  <a:r>
                    <a:rPr lang="en-US" altLang="zh-CN" sz="2400" b="1" dirty="0" smtClean="0">
                      <a:latin typeface="楷体_GB2312" panose="02010609030101010101" pitchFamily="49" charset="-122"/>
                      <a:ea typeface="楷体_GB2312" panose="0201060903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×</a:t>
                  </a:r>
                  <a:r>
                    <a:rPr lang="en-US" altLang="zh-CN" sz="2400" b="1" dirty="0" smtClean="0">
                      <a:latin typeface="Arial" panose="020B0604020202020204" pitchFamily="34" charset="0"/>
                      <a:ea typeface="楷体" panose="02010609060101010101" pitchFamily="49" charset="-122"/>
                      <a:cs typeface="Arial" panose="020B0604020202020204" pitchFamily="34" charset="0"/>
                      <a:sym typeface="宋体" panose="02010600030101010101" pitchFamily="2" charset="-122"/>
                    </a:rPr>
                    <a:t>1 2</a:t>
                  </a:r>
                </a:p>
                <a:p>
                  <a:endPara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  <a:p>
                  <a:endParaRPr lang="zh-CN" altLang="en-US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endParaRPr>
                </a:p>
              </p:txBody>
            </p:sp>
            <p:cxnSp>
              <p:nvCxnSpPr>
                <p:cNvPr id="40" name="直接连接符 39"/>
                <p:cNvCxnSpPr/>
                <p:nvPr/>
              </p:nvCxnSpPr>
              <p:spPr>
                <a:xfrm>
                  <a:off x="-1335800" y="2550760"/>
                  <a:ext cx="1035115" cy="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TextBox 37"/>
              <p:cNvSpPr txBox="1"/>
              <p:nvPr/>
            </p:nvSpPr>
            <p:spPr>
              <a:xfrm>
                <a:off x="3479735" y="3007310"/>
                <a:ext cx="676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8 4</a:t>
                </a:r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2816805" y="3143005"/>
              <a:ext cx="1260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4 2</a:t>
              </a:r>
              <a:endParaRPr lang="zh-CN" altLang="en-US" sz="2400" b="1" dirty="0" smtClean="0">
                <a:solidFill>
                  <a:srgbClr val="D60093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34" name="组合 85"/>
            <p:cNvGrpSpPr/>
            <p:nvPr/>
          </p:nvGrpSpPr>
          <p:grpSpPr>
            <a:xfrm>
              <a:off x="2809900" y="3516855"/>
              <a:ext cx="1260140" cy="461665"/>
              <a:chOff x="5924770" y="3606865"/>
              <a:chExt cx="1260140" cy="461665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5924770" y="3606865"/>
                <a:ext cx="12601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5 0 4</a:t>
                </a:r>
                <a:endParaRPr lang="zh-CN" altLang="en-US" sz="2400" b="1" dirty="0" smtClean="0">
                  <a:solidFill>
                    <a:srgbClr val="D60093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 flipV="1">
                <a:off x="5967155" y="3651870"/>
                <a:ext cx="990110" cy="2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extBox 6"/>
          <p:cNvSpPr txBox="1"/>
          <p:nvPr/>
        </p:nvSpPr>
        <p:spPr>
          <a:xfrm>
            <a:off x="5436096" y="127939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672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40352" y="12751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504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7131" y="2394221"/>
            <a:ext cx="1126831" cy="1614828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6" name="图片 4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7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7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71"/>
          <p:cNvSpPr txBox="1">
            <a:spLocks noChangeArrowheads="1"/>
          </p:cNvSpPr>
          <p:nvPr/>
        </p:nvSpPr>
        <p:spPr bwMode="auto">
          <a:xfrm>
            <a:off x="2321495" y="627534"/>
            <a:ext cx="6931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每箱迷你南瓜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箱一共有多少个？</a:t>
            </a:r>
          </a:p>
        </p:txBody>
      </p:sp>
      <p:sp>
        <p:nvSpPr>
          <p:cNvPr id="138" name="TextBox 51"/>
          <p:cNvSpPr txBox="1">
            <a:spLocks noChangeArrowheads="1"/>
          </p:cNvSpPr>
          <p:nvPr/>
        </p:nvSpPr>
        <p:spPr bwMode="auto">
          <a:xfrm>
            <a:off x="2123728" y="1491630"/>
            <a:ext cx="17859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24×53=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580113" y="825419"/>
            <a:ext cx="773830" cy="431800"/>
          </a:xfrm>
          <a:prstGeom prst="roundRect">
            <a:avLst/>
          </a:prstGeom>
          <a:solidFill>
            <a:srgbClr val="0099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" name="圆角矩形 142"/>
          <p:cNvSpPr/>
          <p:nvPr/>
        </p:nvSpPr>
        <p:spPr>
          <a:xfrm>
            <a:off x="4499992" y="771550"/>
            <a:ext cx="717550" cy="431800"/>
          </a:xfrm>
          <a:prstGeom prst="roundRect">
            <a:avLst/>
          </a:prstGeom>
          <a:solidFill>
            <a:srgbClr val="0099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4640006" y="326804"/>
            <a:ext cx="3285855" cy="379891"/>
          </a:xfrm>
          <a:prstGeom prst="wedgeRoundRectCallou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箱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每箱个数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总数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76262" y="1027926"/>
            <a:ext cx="1166673" cy="1064551"/>
            <a:chOff x="670145" y="1457273"/>
            <a:chExt cx="1555361" cy="1419401"/>
          </a:xfrm>
        </p:grpSpPr>
        <p:pic>
          <p:nvPicPr>
            <p:cNvPr id="22" name="图片 21" descr="28Z58PICt4r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 bwMode="auto">
          <a:xfrm flipV="1">
            <a:off x="6450748" y="1257219"/>
            <a:ext cx="1993494" cy="79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1790690" y="1923678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   2  4</a:t>
            </a:r>
          </a:p>
          <a:p>
            <a:r>
              <a:rPr lang="en-US" altLang="zh-CN" sz="2400" b="1" dirty="0" smtClean="0">
                <a:latin typeface="Arial" panose="020B0604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×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5  3</a:t>
            </a:r>
          </a:p>
          <a:p>
            <a:endParaRPr lang="en-US" altLang="zh-CN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  <a:p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1520660" y="2643758"/>
            <a:ext cx="153707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122155" y="2571750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7  2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51856" y="2830165"/>
            <a:ext cx="1074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1 2  0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475656" y="3147814"/>
            <a:ext cx="1639230" cy="461665"/>
            <a:chOff x="5832141" y="2958263"/>
            <a:chExt cx="1639230" cy="461665"/>
          </a:xfrm>
        </p:grpSpPr>
        <p:sp>
          <p:nvSpPr>
            <p:cNvPr id="53" name="TextBox 52"/>
            <p:cNvSpPr txBox="1"/>
            <p:nvPr/>
          </p:nvSpPr>
          <p:spPr>
            <a:xfrm>
              <a:off x="5832141" y="2958263"/>
              <a:ext cx="1639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1 2  7  2</a:t>
              </a:r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5877145" y="3030271"/>
              <a:ext cx="153017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5697125" y="1563638"/>
            <a:ext cx="2475275" cy="1001295"/>
            <a:chOff x="5157065" y="1761660"/>
            <a:chExt cx="2475275" cy="1243182"/>
          </a:xfrm>
          <a:noFill/>
        </p:grpSpPr>
        <p:sp>
          <p:nvSpPr>
            <p:cNvPr id="58" name="AutoShape 12"/>
            <p:cNvSpPr>
              <a:spLocks noChangeArrowheads="1"/>
            </p:cNvSpPr>
            <p:nvPr/>
          </p:nvSpPr>
          <p:spPr bwMode="auto">
            <a:xfrm>
              <a:off x="5157065" y="1761660"/>
              <a:ext cx="2475275" cy="1243182"/>
            </a:xfrm>
            <a:prstGeom prst="cloudCallout">
              <a:avLst>
                <a:gd name="adj1" fmla="val 38761"/>
                <a:gd name="adj2" fmla="val 65017"/>
              </a:avLst>
            </a:prstGeom>
            <a:grpFill/>
            <a:ln w="9525">
              <a:solidFill>
                <a:srgbClr val="FF99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59" name="文本框 10245"/>
            <p:cNvSpPr txBox="1">
              <a:spLocks noChangeArrowheads="1"/>
            </p:cNvSpPr>
            <p:nvPr/>
          </p:nvSpPr>
          <p:spPr bwMode="auto">
            <a:xfrm>
              <a:off x="5338897" y="1794239"/>
              <a:ext cx="2149427" cy="118459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你能接着往下算吗？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124410" y="1923678"/>
            <a:ext cx="2430270" cy="1685801"/>
            <a:chOff x="3430445" y="1419092"/>
            <a:chExt cx="2430270" cy="1685801"/>
          </a:xfrm>
        </p:grpSpPr>
        <p:sp>
          <p:nvSpPr>
            <p:cNvPr id="65" name="文本框 10245"/>
            <p:cNvSpPr txBox="1">
              <a:spLocks noChangeArrowheads="1"/>
            </p:cNvSpPr>
            <p:nvPr/>
          </p:nvSpPr>
          <p:spPr bwMode="auto">
            <a:xfrm>
              <a:off x="3430445" y="1705040"/>
              <a:ext cx="990110" cy="1200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验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算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：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20555" y="1419092"/>
              <a:ext cx="14401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    5  3</a:t>
              </a:r>
            </a:p>
            <a:p>
              <a:r>
                <a:rPr lang="en-US" altLang="zh-CN" sz="2400" b="1" dirty="0" smtClean="0">
                  <a:latin typeface="Arial" panose="020B0604020202020204" pitchFamily="34" charset="0"/>
                  <a:ea typeface="楷体_GB2312" panose="0201060903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楷体_GB2312" panose="02010609030101010101" pitchFamily="49" charset="-122"/>
                  <a:ea typeface="楷体_GB2312" panose="0201060903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×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2  4</a:t>
              </a:r>
            </a:p>
            <a:p>
              <a:endPara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  <a:p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cxnSp>
          <p:nvCxnSpPr>
            <p:cNvPr id="67" name="直接连接符 66"/>
            <p:cNvCxnSpPr/>
            <p:nvPr/>
          </p:nvCxnSpPr>
          <p:spPr>
            <a:xfrm>
              <a:off x="4150525" y="2139172"/>
              <a:ext cx="1537075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4436986" y="2067164"/>
              <a:ext cx="13951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2  1  2</a:t>
              </a:r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181721" y="2355196"/>
              <a:ext cx="1074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1 0  6</a:t>
              </a:r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4105521" y="2643228"/>
              <a:ext cx="1639230" cy="461665"/>
              <a:chOff x="5832141" y="2925403"/>
              <a:chExt cx="1639230" cy="461665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5832141" y="2925403"/>
                <a:ext cx="16392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  </a:t>
                </a:r>
                <a:r>
                  <a:rPr lang="en-US" altLang="zh-CN" sz="2400" b="1" dirty="0" smtClean="0"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  <a:sym typeface="宋体" panose="02010600030101010101" pitchFamily="2" charset="-122"/>
                  </a:rPr>
                  <a:t>1 2  7  2</a:t>
                </a:r>
                <a:endParaRPr lang="zh-CN" altLang="en-US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endParaRPr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>
                <a:off x="5877145" y="2997411"/>
                <a:ext cx="1530170" cy="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 descr="C:\Users\jinse\Desktop\课件样例\人物图\64.jpg"/>
          <p:cNvPicPr>
            <a:picLocks noChangeAspect="1" noChangeArrowheads="1"/>
          </p:cNvPicPr>
          <p:nvPr/>
        </p:nvPicPr>
        <p:blipFill rotWithShape="1">
          <a:blip r:embed="rId4" cstate="email"/>
          <a:srcRect l="22447" t="14680" r="17928" b="26190"/>
          <a:stretch>
            <a:fillRect/>
          </a:stretch>
        </p:blipFill>
        <p:spPr bwMode="auto">
          <a:xfrm>
            <a:off x="192083" y="3436431"/>
            <a:ext cx="1230650" cy="97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文本框 10245"/>
          <p:cNvSpPr txBox="1">
            <a:spLocks noChangeArrowheads="1"/>
          </p:cNvSpPr>
          <p:nvPr/>
        </p:nvSpPr>
        <p:spPr bwMode="auto">
          <a:xfrm>
            <a:off x="1587328" y="3622495"/>
            <a:ext cx="39989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53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箱一共有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1272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2039" y="1509544"/>
            <a:ext cx="1465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1272(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42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7464968" y="2133153"/>
            <a:ext cx="1126831" cy="1614828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6" name="图片 45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7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62" name="AutoShape 12"/>
          <p:cNvSpPr>
            <a:spLocks noChangeArrowheads="1"/>
          </p:cNvSpPr>
          <p:nvPr/>
        </p:nvSpPr>
        <p:spPr bwMode="auto">
          <a:xfrm>
            <a:off x="1297746" y="4299942"/>
            <a:ext cx="4138350" cy="495055"/>
          </a:xfrm>
          <a:prstGeom prst="wedgeRoundRectCallout">
            <a:avLst>
              <a:gd name="adj1" fmla="val -54883"/>
              <a:gd name="adj2" fmla="val -41023"/>
              <a:gd name="adj3" fmla="val 16667"/>
            </a:avLst>
          </a:prstGeom>
          <a:noFill/>
          <a:ln w="9525">
            <a:solidFill>
              <a:srgbClr val="33660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验算一下，看结果是否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正确。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2" grpId="0" bldLvl="0" animBg="1"/>
      <p:bldP spid="143" grpId="0" bldLvl="0" animBg="1"/>
      <p:bldP spid="3" grpId="0" bldLvl="0" animBg="1"/>
      <p:bldP spid="48" grpId="0"/>
      <p:bldP spid="50" grpId="0"/>
      <p:bldP spid="51" grpId="0"/>
      <p:bldP spid="73" grpId="0"/>
      <p:bldP spid="5" grpId="0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812866" y="1419622"/>
            <a:ext cx="7143510" cy="2808312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99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3174" y="1545635"/>
            <a:ext cx="6806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先用第二个乘数的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个位乘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第一个乘数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再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第二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个乘数的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十位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乘第一个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乘数；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0898" y="3363838"/>
            <a:ext cx="6134735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最后把两次乘得的数相加。</a:t>
            </a:r>
          </a:p>
        </p:txBody>
      </p:sp>
      <p:sp>
        <p:nvSpPr>
          <p:cNvPr id="9" name="TextBox 51"/>
          <p:cNvSpPr txBox="1">
            <a:spLocks noChangeArrowheads="1"/>
          </p:cNvSpPr>
          <p:nvPr/>
        </p:nvSpPr>
        <p:spPr bwMode="auto">
          <a:xfrm>
            <a:off x="692612" y="555525"/>
            <a:ext cx="67516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笔算两位数乘两位数时，要注意什么？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3174" y="2499742"/>
            <a:ext cx="6806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用哪一位上的数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去乘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，乘得的数的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末位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就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和这一位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对齐；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6" grpId="0"/>
      <p:bldP spid="8" grpId="0"/>
      <p:bldP spid="9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45" name="矩形 4"/>
          <p:cNvSpPr>
            <a:spLocks noChangeArrowheads="1"/>
          </p:cNvSpPr>
          <p:nvPr/>
        </p:nvSpPr>
        <p:spPr bwMode="auto">
          <a:xfrm>
            <a:off x="698950" y="991984"/>
            <a:ext cx="42855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先说说计算步骤，再计算。</a:t>
            </a:r>
            <a:endParaRPr lang="zh-CN" alt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8" name="组合 47"/>
          <p:cNvGrpSpPr/>
          <p:nvPr/>
        </p:nvGrpSpPr>
        <p:grpSpPr>
          <a:xfrm>
            <a:off x="734954" y="1786049"/>
            <a:ext cx="1530170" cy="1569660"/>
            <a:chOff x="-1560825" y="1785675"/>
            <a:chExt cx="1530170" cy="1569660"/>
          </a:xfrm>
        </p:grpSpPr>
        <p:sp>
          <p:nvSpPr>
            <p:cNvPr id="22" name="TextBox 21"/>
            <p:cNvSpPr txBox="1"/>
            <p:nvPr/>
          </p:nvSpPr>
          <p:spPr>
            <a:xfrm>
              <a:off x="-1470815" y="1785675"/>
              <a:ext cx="14401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    2  9</a:t>
              </a:r>
            </a:p>
            <a:p>
              <a:r>
                <a:rPr lang="en-US" altLang="zh-CN" sz="2400" b="1" dirty="0" smtClean="0">
                  <a:latin typeface="Arial" panose="020B0604020202020204" pitchFamily="34" charset="0"/>
                  <a:ea typeface="楷体_GB2312" panose="0201060903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楷体_GB2312" panose="02010609030101010101" pitchFamily="49" charset="-122"/>
                  <a:ea typeface="楷体_GB2312" panose="0201060903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×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3  5</a:t>
              </a:r>
            </a:p>
            <a:p>
              <a:endPara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  <a:p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-1560825" y="2595765"/>
              <a:ext cx="1357055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824965" y="2551134"/>
            <a:ext cx="109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1 4  5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2344" y="2956179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8 7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grpSp>
        <p:nvGrpSpPr>
          <p:cNvPr id="26" name="组合 40"/>
          <p:cNvGrpSpPr/>
          <p:nvPr/>
        </p:nvGrpSpPr>
        <p:grpSpPr>
          <a:xfrm>
            <a:off x="644944" y="3406229"/>
            <a:ext cx="1504215" cy="461665"/>
            <a:chOff x="5967155" y="3471850"/>
            <a:chExt cx="1504215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5967155" y="3471850"/>
              <a:ext cx="1504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1 0 1  5</a:t>
              </a:r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6057165" y="3471850"/>
              <a:ext cx="135015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47"/>
          <p:cNvGrpSpPr/>
          <p:nvPr/>
        </p:nvGrpSpPr>
        <p:grpSpPr>
          <a:xfrm>
            <a:off x="2715174" y="1786049"/>
            <a:ext cx="1532790" cy="1569660"/>
            <a:chOff x="-1563445" y="1785675"/>
            <a:chExt cx="1532790" cy="1569660"/>
          </a:xfrm>
        </p:grpSpPr>
        <p:sp>
          <p:nvSpPr>
            <p:cNvPr id="30" name="TextBox 29"/>
            <p:cNvSpPr txBox="1"/>
            <p:nvPr/>
          </p:nvSpPr>
          <p:spPr>
            <a:xfrm>
              <a:off x="-1470815" y="1785675"/>
              <a:ext cx="14401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    2  8</a:t>
              </a:r>
            </a:p>
            <a:p>
              <a:r>
                <a:rPr lang="en-US" altLang="zh-CN" sz="2400" b="1" dirty="0" smtClean="0">
                  <a:latin typeface="Arial" panose="020B0604020202020204" pitchFamily="34" charset="0"/>
                  <a:ea typeface="楷体_GB2312" panose="0201060903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楷体_GB2312" panose="02010609030101010101" pitchFamily="49" charset="-122"/>
                  <a:ea typeface="楷体_GB2312" panose="0201060903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×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7  3</a:t>
              </a:r>
            </a:p>
            <a:p>
              <a:endPara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  <a:p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-1563445" y="2595765"/>
              <a:ext cx="1359675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139269" y="255113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8  4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55870" y="2956179"/>
            <a:ext cx="106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1 9  6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grpSp>
        <p:nvGrpSpPr>
          <p:cNvPr id="34" name="组合 40"/>
          <p:cNvGrpSpPr/>
          <p:nvPr/>
        </p:nvGrpSpPr>
        <p:grpSpPr>
          <a:xfrm>
            <a:off x="2535154" y="3406229"/>
            <a:ext cx="1596845" cy="461665"/>
            <a:chOff x="5874525" y="3471850"/>
            <a:chExt cx="1596845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5874525" y="3471850"/>
              <a:ext cx="1596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2 0  4  </a:t>
              </a:r>
              <a:r>
                <a:rPr lang="en-US" altLang="zh-CN" sz="2400" b="1" dirty="0" err="1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4</a:t>
              </a:r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5964535" y="3471850"/>
              <a:ext cx="144278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47"/>
          <p:cNvGrpSpPr/>
          <p:nvPr/>
        </p:nvGrpSpPr>
        <p:grpSpPr>
          <a:xfrm>
            <a:off x="4830409" y="1786049"/>
            <a:ext cx="1575175" cy="1569660"/>
            <a:chOff x="-1605830" y="1785675"/>
            <a:chExt cx="1575175" cy="1569660"/>
          </a:xfrm>
        </p:grpSpPr>
        <p:sp>
          <p:nvSpPr>
            <p:cNvPr id="39" name="TextBox 38"/>
            <p:cNvSpPr txBox="1"/>
            <p:nvPr/>
          </p:nvSpPr>
          <p:spPr>
            <a:xfrm>
              <a:off x="-1470815" y="1785675"/>
              <a:ext cx="14401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    3  8</a:t>
              </a:r>
            </a:p>
            <a:p>
              <a:r>
                <a:rPr lang="en-US" altLang="zh-CN" sz="2400" b="1" dirty="0" smtClean="0">
                  <a:latin typeface="Arial" panose="020B0604020202020204" pitchFamily="34" charset="0"/>
                  <a:ea typeface="楷体_GB2312" panose="0201060903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楷体_GB2312" panose="02010609030101010101" pitchFamily="49" charset="-122"/>
                  <a:ea typeface="楷体_GB2312" panose="0201060903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×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4  6</a:t>
              </a:r>
            </a:p>
            <a:p>
              <a:endPara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  <a:p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-1605830" y="2595765"/>
              <a:ext cx="140206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000904" y="2551134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 </a:t>
            </a:r>
            <a:r>
              <a:rPr lang="en-US" altLang="zh-CN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 err="1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 8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92310" y="2956179"/>
            <a:ext cx="1065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1 5  2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grpSp>
        <p:nvGrpSpPr>
          <p:cNvPr id="48" name="组合 40"/>
          <p:cNvGrpSpPr/>
          <p:nvPr/>
        </p:nvGrpSpPr>
        <p:grpSpPr>
          <a:xfrm>
            <a:off x="4785404" y="3406229"/>
            <a:ext cx="1504215" cy="461665"/>
            <a:chOff x="5967155" y="3471850"/>
            <a:chExt cx="1504215" cy="461665"/>
          </a:xfrm>
        </p:grpSpPr>
        <p:sp>
          <p:nvSpPr>
            <p:cNvPr id="49" name="TextBox 48"/>
            <p:cNvSpPr txBox="1"/>
            <p:nvPr/>
          </p:nvSpPr>
          <p:spPr>
            <a:xfrm>
              <a:off x="5967155" y="3471850"/>
              <a:ext cx="1504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1 7  4  8</a:t>
              </a:r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5967155" y="3471850"/>
              <a:ext cx="144016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47"/>
          <p:cNvGrpSpPr/>
          <p:nvPr/>
        </p:nvGrpSpPr>
        <p:grpSpPr>
          <a:xfrm>
            <a:off x="6900639" y="1786049"/>
            <a:ext cx="1487785" cy="1569660"/>
            <a:chOff x="-1518440" y="1785675"/>
            <a:chExt cx="1487785" cy="1569660"/>
          </a:xfrm>
        </p:grpSpPr>
        <p:sp>
          <p:nvSpPr>
            <p:cNvPr id="52" name="TextBox 51"/>
            <p:cNvSpPr txBox="1"/>
            <p:nvPr/>
          </p:nvSpPr>
          <p:spPr>
            <a:xfrm>
              <a:off x="-1470815" y="1785675"/>
              <a:ext cx="14401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    3  7</a:t>
              </a:r>
            </a:p>
            <a:p>
              <a:r>
                <a:rPr lang="en-US" altLang="zh-CN" sz="2400" b="1" dirty="0" smtClean="0">
                  <a:latin typeface="Arial" panose="020B0604020202020204" pitchFamily="34" charset="0"/>
                  <a:ea typeface="楷体_GB2312" panose="0201060903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</a:t>
              </a:r>
              <a:r>
                <a:rPr lang="en-US" altLang="zh-CN" sz="2400" b="1" dirty="0" smtClean="0">
                  <a:latin typeface="楷体_GB2312" panose="02010609030101010101" pitchFamily="49" charset="-122"/>
                  <a:ea typeface="楷体_GB2312" panose="0201060903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×</a:t>
              </a:r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5  2</a:t>
              </a:r>
            </a:p>
            <a:p>
              <a:endPara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  <a:p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-1518440" y="2595765"/>
              <a:ext cx="131467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7279729" y="255113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 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7  4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44200" y="2956179"/>
            <a:ext cx="95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1 8 5</a:t>
            </a:r>
            <a:endParaRPr lang="zh-CN" altLang="en-US" sz="2400" b="1" dirty="0" smtClean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grpSp>
        <p:nvGrpSpPr>
          <p:cNvPr id="56" name="组合 40"/>
          <p:cNvGrpSpPr/>
          <p:nvPr/>
        </p:nvGrpSpPr>
        <p:grpSpPr>
          <a:xfrm>
            <a:off x="6858254" y="3406229"/>
            <a:ext cx="1350150" cy="461665"/>
            <a:chOff x="6057165" y="3471850"/>
            <a:chExt cx="1350150" cy="461665"/>
          </a:xfrm>
        </p:grpSpPr>
        <p:sp>
          <p:nvSpPr>
            <p:cNvPr id="57" name="TextBox 56"/>
            <p:cNvSpPr txBox="1"/>
            <p:nvPr/>
          </p:nvSpPr>
          <p:spPr>
            <a:xfrm>
              <a:off x="6057165" y="3471850"/>
              <a:ext cx="1324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1 9 2  4</a:t>
              </a:r>
              <a:endPara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6099550" y="3471850"/>
              <a:ext cx="1307765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图片 5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6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62" name="图片 6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3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4" grpId="0"/>
      <p:bldP spid="25" grpId="0"/>
      <p:bldP spid="32" grpId="0"/>
      <p:bldP spid="33" grpId="0"/>
      <p:bldP spid="46" grpId="0"/>
      <p:bldP spid="47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97971"/>
            <a:ext cx="3698333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824924" y="575828"/>
            <a:ext cx="32445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一头奶牛一天可产奶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29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千克，小明家的奶牛一天一共产奶多少千克？</a:t>
            </a:r>
          </a:p>
        </p:txBody>
      </p:sp>
      <p:sp>
        <p:nvSpPr>
          <p:cNvPr id="30" name="AutoShape 12"/>
          <p:cNvSpPr>
            <a:spLocks noChangeArrowheads="1"/>
          </p:cNvSpPr>
          <p:nvPr/>
        </p:nvSpPr>
        <p:spPr bwMode="auto">
          <a:xfrm>
            <a:off x="5004048" y="72921"/>
            <a:ext cx="1839490" cy="1005814"/>
          </a:xfrm>
          <a:prstGeom prst="cloudCallout">
            <a:avLst>
              <a:gd name="adj1" fmla="val -59116"/>
              <a:gd name="adj2" fmla="val 9113"/>
            </a:avLst>
          </a:prstGeom>
          <a:noFill/>
          <a:ln w="9525">
            <a:solidFill>
              <a:srgbClr val="FF00FF"/>
            </a:solidFill>
            <a:miter lim="800000"/>
          </a:ln>
          <a:effectLst/>
        </p:spPr>
        <p:txBody>
          <a:bodyPr/>
          <a:lstStyle/>
          <a:p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10245"/>
          <p:cNvSpPr txBox="1">
            <a:spLocks noChangeArrowheads="1"/>
          </p:cNvSpPr>
          <p:nvPr/>
        </p:nvSpPr>
        <p:spPr bwMode="auto">
          <a:xfrm>
            <a:off x="1979712" y="4054301"/>
            <a:ext cx="571563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答：小明家的奶牛一天一共产奶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406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千克。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46875" y="3435846"/>
            <a:ext cx="29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29×14=406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（千克）</a:t>
            </a:r>
          </a:p>
        </p:txBody>
      </p:sp>
      <p:sp>
        <p:nvSpPr>
          <p:cNvPr id="36" name="流程图: 可选过程 35"/>
          <p:cNvSpPr/>
          <p:nvPr/>
        </p:nvSpPr>
        <p:spPr>
          <a:xfrm>
            <a:off x="1960575" y="2702478"/>
            <a:ext cx="5217516" cy="576064"/>
          </a:xfrm>
          <a:prstGeom prst="flowChartAlternateProcess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奶牛数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每头产奶量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总产奶量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195486"/>
            <a:ext cx="15841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我家有</a:t>
            </a: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14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头奶牛。</a:t>
            </a:r>
            <a:endParaRPr lang="en-US" altLang="zh-CN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 animBg="1"/>
      <p:bldP spid="32" grpId="0"/>
      <p:bldP spid="33" grpId="0"/>
      <p:bldP spid="36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45" name="矩形 4"/>
          <p:cNvSpPr>
            <a:spLocks noChangeArrowheads="1"/>
          </p:cNvSpPr>
          <p:nvPr/>
        </p:nvSpPr>
        <p:spPr bwMode="auto">
          <a:xfrm>
            <a:off x="433194" y="627787"/>
            <a:ext cx="30243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买</a:t>
            </a:r>
            <a:r>
              <a:rPr lang="en-US" altLang="zh-CN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件同样的运动衣，最少要用多少元？最多呢？</a:t>
            </a:r>
          </a:p>
        </p:txBody>
      </p:sp>
      <p:pic>
        <p:nvPicPr>
          <p:cNvPr id="15" name="图片 14" descr="j_p6_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16905" y="645536"/>
            <a:ext cx="1909925" cy="1363030"/>
          </a:xfrm>
          <a:prstGeom prst="rect">
            <a:avLst/>
          </a:prstGeom>
        </p:spPr>
      </p:pic>
      <p:pic>
        <p:nvPicPr>
          <p:cNvPr id="16" name="图片 15" descr="j_p6_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52220" y="555526"/>
            <a:ext cx="2018003" cy="144016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100" y="600531"/>
            <a:ext cx="13430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301970" y="2085696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48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42130" y="2085696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55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82290" y="2078791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64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元</a:t>
            </a:r>
          </a:p>
        </p:txBody>
      </p:sp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3670121" y="3910285"/>
            <a:ext cx="522235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答：最少要用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元，最多用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1600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元。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3958" y="2859782"/>
            <a:ext cx="3895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最少：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48×25=1200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（元）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00863" y="3309832"/>
            <a:ext cx="3895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最多：</a:t>
            </a:r>
            <a:r>
              <a:rPr lang="en-US" altLang="zh-CN" sz="2400" b="1" dirty="0" smtClean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64×25=1600</a:t>
            </a:r>
            <a:r>
              <a:rPr lang="zh-CN" altLang="en-US" sz="2400" b="1" dirty="0" smtClean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（元）</a:t>
            </a:r>
          </a:p>
        </p:txBody>
      </p:sp>
      <p:pic>
        <p:nvPicPr>
          <p:cNvPr id="3074" name="Picture 2" descr="C:\Users\jinse\Desktop\课件样例\人物图\79.jpg"/>
          <p:cNvPicPr>
            <a:picLocks noChangeAspect="1" noChangeArrowheads="1"/>
          </p:cNvPicPr>
          <p:nvPr/>
        </p:nvPicPr>
        <p:blipFill rotWithShape="1">
          <a:blip r:embed="rId5" cstate="email"/>
          <a:srcRect l="15978" t="20798" r="20703" b="8053"/>
          <a:stretch>
            <a:fillRect/>
          </a:stretch>
        </p:blipFill>
        <p:spPr bwMode="auto">
          <a:xfrm flipH="1">
            <a:off x="464151" y="3260592"/>
            <a:ext cx="1156380" cy="127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云形标注 1"/>
          <p:cNvSpPr/>
          <p:nvPr/>
        </p:nvSpPr>
        <p:spPr>
          <a:xfrm>
            <a:off x="282893" y="1995686"/>
            <a:ext cx="3713043" cy="133534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选最便宜的，花钱最少；选最贵的，花钱最多。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8" name="图片 27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9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8" grpId="0"/>
      <p:bldP spid="22" grpId="0"/>
      <p:bldP spid="23" grpId="0"/>
      <p:bldP spid="24" grpId="0"/>
      <p:bldP spid="25" grpId="0"/>
      <p:bldP spid="26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15616" y="1995686"/>
            <a:ext cx="6552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先用第二个乘数的个位乘第一个乘数，再用第二个乘数的十位乘第一个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乘数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用哪一位上的数去乘，乘得的数的末位就和这一位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对齐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最后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把两次乘得的数相加。</a:t>
            </a: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1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563888" y="1213321"/>
            <a:ext cx="3098006" cy="265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页：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题；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补充习题：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1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</Words>
  <Application>Microsoft Office PowerPoint</Application>
  <PresentationFormat>全屏显示(16:9)</PresentationFormat>
  <Paragraphs>109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Calibri</vt:lpstr>
      <vt:lpstr>华文楷体</vt:lpstr>
      <vt:lpstr>黑体</vt:lpstr>
      <vt:lpstr>楷体</vt:lpstr>
      <vt:lpstr>宋体</vt:lpstr>
      <vt:lpstr>楷体_GB2312</vt:lpstr>
      <vt:lpstr>Arial</vt:lpstr>
      <vt:lpstr>微软雅黑</vt:lpstr>
      <vt:lpstr>幼圆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2023-01-17T02:03:55Z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45DF862F24FB417FA0EDCA979A830240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