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7"/>
  </p:notesMasterIdLst>
  <p:sldIdLst>
    <p:sldId id="278" r:id="rId2"/>
    <p:sldId id="276" r:id="rId3"/>
    <p:sldId id="258" r:id="rId4"/>
    <p:sldId id="323" r:id="rId5"/>
    <p:sldId id="344" r:id="rId6"/>
    <p:sldId id="334" r:id="rId7"/>
    <p:sldId id="335" r:id="rId8"/>
    <p:sldId id="333" r:id="rId9"/>
    <p:sldId id="336" r:id="rId10"/>
    <p:sldId id="337" r:id="rId11"/>
    <p:sldId id="338" r:id="rId12"/>
    <p:sldId id="340" r:id="rId13"/>
    <p:sldId id="339" r:id="rId14"/>
    <p:sldId id="274" r:id="rId15"/>
    <p:sldId id="345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6DAA8"/>
    <a:srgbClr val="FF3300"/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2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5.emf"/><Relationship Id="rId18" Type="http://schemas.openxmlformats.org/officeDocument/2006/relationships/image" Target="../media/image30.e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17" Type="http://schemas.openxmlformats.org/officeDocument/2006/relationships/image" Target="../media/image29.emf"/><Relationship Id="rId2" Type="http://schemas.openxmlformats.org/officeDocument/2006/relationships/image" Target="../media/image14.wmf"/><Relationship Id="rId16" Type="http://schemas.openxmlformats.org/officeDocument/2006/relationships/image" Target="../media/image28.e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5" Type="http://schemas.openxmlformats.org/officeDocument/2006/relationships/image" Target="../media/image27.e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Relationship Id="rId14" Type="http://schemas.openxmlformats.org/officeDocument/2006/relationships/image" Target="../media/image26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 u="none">
                <a:latin typeface="宋体" panose="02010600030101010101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u="none">
                <a:latin typeface="宋体" panose="02010600030101010101" pitchFamily="2" charset="-122"/>
              </a:defRPr>
            </a:lvl1pPr>
          </a:lstStyle>
          <a:p>
            <a:endParaRPr lang="en-US" altLang="zh-CN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sp>
      <p:sp>
        <p:nvSpPr>
          <p:cNvPr id="2053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 u="none">
                <a:latin typeface="宋体" panose="02010600030101010101" pitchFamily="2" charset="-122"/>
              </a:defRPr>
            </a:lvl1pPr>
          </a:lstStyle>
          <a:p>
            <a:endParaRPr lang="en-US" altLang="zh-CN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5213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u="none">
                <a:latin typeface="宋体" panose="02010600030101010101" pitchFamily="2" charset="-122"/>
              </a:defRPr>
            </a:lvl1pPr>
          </a:lstStyle>
          <a:p>
            <a:fld id="{B3DF28ED-EB89-4D58-9034-A4AEAF586C81}" type="slidenum">
              <a:rPr lang="zh-CN" altLang="en-US" smtClean="0"/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F28ED-EB89-4D58-9034-A4AEAF586C81}" type="slidenum">
              <a:rPr lang="zh-CN" altLang="en-US" smtClean="0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F28ED-EB89-4D58-9034-A4AEAF586C81}" type="slidenum">
              <a:rPr lang="zh-CN" altLang="en-US" smtClean="0"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F28ED-EB89-4D58-9034-A4AEAF586C81}" type="slidenum">
              <a:rPr lang="zh-CN" altLang="en-US" smtClean="0"/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F28ED-EB89-4D58-9034-A4AEAF586C81}" type="slidenum">
              <a:rPr lang="zh-CN" altLang="en-US" smtClean="0"/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F28ED-EB89-4D58-9034-A4AEAF586C81}" type="slidenum">
              <a:rPr lang="zh-CN" altLang="en-US" smtClean="0"/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83025" y="8685213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r"/>
            <a:fld id="{79E63509-3A8E-4917-959B-4E9063EE82C7}" type="slidenum">
              <a:rPr lang="zh-CN" altLang="en-US" sz="1200" u="none">
                <a:latin typeface="Times New Roman" panose="02020603050405020304" pitchFamily="18" charset="0"/>
              </a:rPr>
              <a:t>14</a:t>
            </a:fld>
            <a:endParaRPr lang="en-US" altLang="zh-CN" sz="1200" u="none">
              <a:latin typeface="Times New Roman" panose="02020603050405020304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t"/>
          <a:lstStyle/>
          <a:p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F28ED-EB89-4D58-9034-A4AEAF586C81}" type="slidenum">
              <a:rPr lang="zh-CN" altLang="en-US" smtClean="0"/>
              <a:t>15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F28ED-EB89-4D58-9034-A4AEAF586C81}" type="slidenum">
              <a:rPr lang="zh-CN" altLang="en-US" smtClean="0"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F28ED-EB89-4D58-9034-A4AEAF586C81}" type="slidenum">
              <a:rPr lang="zh-CN" altLang="en-US" smtClean="0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F28ED-EB89-4D58-9034-A4AEAF586C81}" type="slidenum">
              <a:rPr lang="zh-CN" altLang="en-US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F28ED-EB89-4D58-9034-A4AEAF586C81}" type="slidenum">
              <a:rPr lang="zh-CN" altLang="en-US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F28ED-EB89-4D58-9034-A4AEAF586C81}" type="slidenum">
              <a:rPr lang="zh-CN" altLang="en-US" smtClean="0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F28ED-EB89-4D58-9034-A4AEAF586C81}" type="slidenum">
              <a:rPr lang="zh-CN" altLang="en-US" smtClean="0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F28ED-EB89-4D58-9034-A4AEAF586C81}" type="slidenum">
              <a:rPr lang="zh-CN" altLang="en-US" smtClean="0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F28ED-EB89-4D58-9034-A4AEAF586C81}" type="slidenum">
              <a:rPr lang="zh-CN" altLang="en-US" smtClean="0"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/>
            </a:lvl1pPr>
          </a:lstStyle>
          <a:p>
            <a:pPr lvl="0"/>
            <a:r>
              <a:rPr lang="zh-CN" altLang="en-US" dirty="0" smtClean="0"/>
              <a:t>小标题</a:t>
            </a:r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2" y="1717913"/>
            <a:ext cx="7545579" cy="132588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标题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3231" y="960830"/>
            <a:ext cx="6063164" cy="1325880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94364" y="2430860"/>
            <a:ext cx="4785293" cy="822960"/>
          </a:xfrm>
        </p:spPr>
        <p:txBody>
          <a:bodyPr/>
          <a:lstStyle>
            <a:lvl1pPr algn="l">
              <a:defRPr sz="2400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667020"/>
            <a:ext cx="5181600" cy="1676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dirty="0" smtClean="0"/>
              <a:t>大</a:t>
            </a:r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6.png"/><Relationship Id="rId5" Type="http://schemas.openxmlformats.org/officeDocument/2006/relationships/image" Target="../media/image34.wmf"/><Relationship Id="rId4" Type="http://schemas.openxmlformats.org/officeDocument/2006/relationships/oleObject" Target="../embeddings/oleObject5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emf"/><Relationship Id="rId5" Type="http://schemas.openxmlformats.org/officeDocument/2006/relationships/image" Target="../media/image7.wmf"/><Relationship Id="rId10" Type="http://schemas.openxmlformats.org/officeDocument/2006/relationships/image" Target="../media/image9.wmf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.wmf"/><Relationship Id="rId18" Type="http://schemas.openxmlformats.org/officeDocument/2006/relationships/oleObject" Target="../embeddings/oleObject14.bin"/><Relationship Id="rId26" Type="http://schemas.openxmlformats.org/officeDocument/2006/relationships/image" Target="../media/image21.wmf"/><Relationship Id="rId39" Type="http://schemas.openxmlformats.org/officeDocument/2006/relationships/oleObject" Target="../embeddings/oleObject27.bin"/><Relationship Id="rId21" Type="http://schemas.openxmlformats.org/officeDocument/2006/relationships/oleObject" Target="../embeddings/oleObject16.bin"/><Relationship Id="rId34" Type="http://schemas.openxmlformats.org/officeDocument/2006/relationships/image" Target="../media/image25.emf"/><Relationship Id="rId42" Type="http://schemas.openxmlformats.org/officeDocument/2006/relationships/oleObject" Target="../embeddings/oleObject30.bin"/><Relationship Id="rId47" Type="http://schemas.openxmlformats.org/officeDocument/2006/relationships/oleObject" Target="../embeddings/oleObject35.bin"/><Relationship Id="rId50" Type="http://schemas.openxmlformats.org/officeDocument/2006/relationships/oleObject" Target="../embeddings/oleObject38.bin"/><Relationship Id="rId55" Type="http://schemas.openxmlformats.org/officeDocument/2006/relationships/oleObject" Target="../embeddings/oleObject43.bin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13.bin"/><Relationship Id="rId29" Type="http://schemas.openxmlformats.org/officeDocument/2006/relationships/oleObject" Target="../embeddings/oleObject22.bin"/><Relationship Id="rId11" Type="http://schemas.openxmlformats.org/officeDocument/2006/relationships/image" Target="../media/image16.wmf"/><Relationship Id="rId24" Type="http://schemas.openxmlformats.org/officeDocument/2006/relationships/oleObject" Target="../embeddings/oleObject19.bin"/><Relationship Id="rId32" Type="http://schemas.openxmlformats.org/officeDocument/2006/relationships/image" Target="../media/image24.wmf"/><Relationship Id="rId37" Type="http://schemas.openxmlformats.org/officeDocument/2006/relationships/oleObject" Target="../embeddings/oleObject26.bin"/><Relationship Id="rId40" Type="http://schemas.openxmlformats.org/officeDocument/2006/relationships/oleObject" Target="../embeddings/oleObject28.bin"/><Relationship Id="rId45" Type="http://schemas.openxmlformats.org/officeDocument/2006/relationships/oleObject" Target="../embeddings/oleObject33.bin"/><Relationship Id="rId53" Type="http://schemas.openxmlformats.org/officeDocument/2006/relationships/oleObject" Target="../embeddings/oleObject41.bin"/><Relationship Id="rId58" Type="http://schemas.openxmlformats.org/officeDocument/2006/relationships/oleObject" Target="../embeddings/oleObject45.bin"/><Relationship Id="rId5" Type="http://schemas.openxmlformats.org/officeDocument/2006/relationships/image" Target="../media/image13.wmf"/><Relationship Id="rId61" Type="http://schemas.openxmlformats.org/officeDocument/2006/relationships/image" Target="../media/image30.emf"/><Relationship Id="rId19" Type="http://schemas.openxmlformats.org/officeDocument/2006/relationships/image" Target="../media/image20.wmf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17.bin"/><Relationship Id="rId27" Type="http://schemas.openxmlformats.org/officeDocument/2006/relationships/oleObject" Target="../embeddings/oleObject21.bin"/><Relationship Id="rId30" Type="http://schemas.openxmlformats.org/officeDocument/2006/relationships/image" Target="../media/image23.wmf"/><Relationship Id="rId35" Type="http://schemas.openxmlformats.org/officeDocument/2006/relationships/oleObject" Target="../embeddings/oleObject25.bin"/><Relationship Id="rId43" Type="http://schemas.openxmlformats.org/officeDocument/2006/relationships/oleObject" Target="../embeddings/oleObject31.bin"/><Relationship Id="rId48" Type="http://schemas.openxmlformats.org/officeDocument/2006/relationships/oleObject" Target="../embeddings/oleObject36.bin"/><Relationship Id="rId56" Type="http://schemas.openxmlformats.org/officeDocument/2006/relationships/oleObject" Target="../embeddings/oleObject44.bin"/><Relationship Id="rId8" Type="http://schemas.openxmlformats.org/officeDocument/2006/relationships/oleObject" Target="../embeddings/oleObject9.bin"/><Relationship Id="rId51" Type="http://schemas.openxmlformats.org/officeDocument/2006/relationships/oleObject" Target="../embeddings/oleObject39.bin"/><Relationship Id="rId3" Type="http://schemas.openxmlformats.org/officeDocument/2006/relationships/notesSlide" Target="../notesSlides/notesSlide7.xml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9.wmf"/><Relationship Id="rId25" Type="http://schemas.openxmlformats.org/officeDocument/2006/relationships/oleObject" Target="../embeddings/oleObject20.bin"/><Relationship Id="rId33" Type="http://schemas.openxmlformats.org/officeDocument/2006/relationships/oleObject" Target="../embeddings/oleObject24.bin"/><Relationship Id="rId38" Type="http://schemas.openxmlformats.org/officeDocument/2006/relationships/image" Target="../media/image27.emf"/><Relationship Id="rId46" Type="http://schemas.openxmlformats.org/officeDocument/2006/relationships/oleObject" Target="../embeddings/oleObject34.bin"/><Relationship Id="rId59" Type="http://schemas.openxmlformats.org/officeDocument/2006/relationships/image" Target="../media/image29.emf"/><Relationship Id="rId20" Type="http://schemas.openxmlformats.org/officeDocument/2006/relationships/oleObject" Target="../embeddings/oleObject15.bin"/><Relationship Id="rId41" Type="http://schemas.openxmlformats.org/officeDocument/2006/relationships/oleObject" Target="../embeddings/oleObject29.bin"/><Relationship Id="rId54" Type="http://schemas.openxmlformats.org/officeDocument/2006/relationships/oleObject" Target="../embeddings/oleObject42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15" Type="http://schemas.openxmlformats.org/officeDocument/2006/relationships/image" Target="../media/image18.wmf"/><Relationship Id="rId23" Type="http://schemas.openxmlformats.org/officeDocument/2006/relationships/oleObject" Target="../embeddings/oleObject18.bin"/><Relationship Id="rId28" Type="http://schemas.openxmlformats.org/officeDocument/2006/relationships/image" Target="../media/image22.wmf"/><Relationship Id="rId36" Type="http://schemas.openxmlformats.org/officeDocument/2006/relationships/image" Target="../media/image26.emf"/><Relationship Id="rId49" Type="http://schemas.openxmlformats.org/officeDocument/2006/relationships/oleObject" Target="../embeddings/oleObject37.bin"/><Relationship Id="rId57" Type="http://schemas.openxmlformats.org/officeDocument/2006/relationships/image" Target="../media/image28.emf"/><Relationship Id="rId10" Type="http://schemas.openxmlformats.org/officeDocument/2006/relationships/oleObject" Target="../embeddings/oleObject10.bin"/><Relationship Id="rId31" Type="http://schemas.openxmlformats.org/officeDocument/2006/relationships/oleObject" Target="../embeddings/oleObject23.bin"/><Relationship Id="rId44" Type="http://schemas.openxmlformats.org/officeDocument/2006/relationships/oleObject" Target="../embeddings/oleObject32.bin"/><Relationship Id="rId52" Type="http://schemas.openxmlformats.org/officeDocument/2006/relationships/oleObject" Target="../embeddings/oleObject40.bin"/><Relationship Id="rId60" Type="http://schemas.openxmlformats.org/officeDocument/2006/relationships/oleObject" Target="../embeddings/oleObject46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31.emf"/><Relationship Id="rId9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4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0" y="1524050"/>
            <a:ext cx="9144000" cy="1325880"/>
          </a:xfrm>
        </p:spPr>
        <p:txBody>
          <a:bodyPr/>
          <a:lstStyle/>
          <a:p>
            <a:r>
              <a:rPr lang="zh-CN" altLang="en-US" dirty="0" smtClean="0"/>
              <a:t>一次函数和它的图象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1295486" y="3124208"/>
            <a:ext cx="6333104" cy="773579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2</a:t>
            </a:r>
            <a:r>
              <a:rPr lang="zh-CN" altLang="en-US" dirty="0" smtClean="0"/>
              <a:t>课时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0" y="487676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u="none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772400" cy="15827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600" b="1" u="none" dirty="0" smtClean="0">
                <a:latin typeface="宋体" panose="02010600030101010101" pitchFamily="2" charset="-122"/>
              </a:rPr>
              <a:t>    通过</a:t>
            </a:r>
            <a:r>
              <a:rPr lang="zh-CN" altLang="en-US" sz="2600" b="1" u="none" dirty="0">
                <a:latin typeface="宋体" panose="02010600030101010101" pitchFamily="2" charset="-122"/>
              </a:rPr>
              <a:t>先设出表达式中的未知系数，再根据所给条件，利用解方程或方程组确定这些未知系数，这种方法</a:t>
            </a:r>
            <a:r>
              <a:rPr lang="zh-CN" altLang="en-US" sz="2600" b="1" u="none" dirty="0" smtClean="0">
                <a:latin typeface="宋体" panose="02010600030101010101" pitchFamily="2" charset="-122"/>
              </a:rPr>
              <a:t>叫做</a:t>
            </a:r>
            <a:r>
              <a:rPr lang="zh-CN" altLang="en-US" sz="2600" b="1" u="none" dirty="0" smtClean="0">
                <a:solidFill>
                  <a:srgbClr val="800000"/>
                </a:solidFill>
                <a:latin typeface="宋体" panose="02010600030101010101" pitchFamily="2" charset="-122"/>
              </a:rPr>
              <a:t>待定系数法。</a:t>
            </a:r>
            <a:endParaRPr lang="zh-CN" altLang="en-US" sz="2600" b="1" u="none" dirty="0">
              <a:solidFill>
                <a:srgbClr val="800000"/>
              </a:solidFill>
              <a:latin typeface="宋体" panose="02010600030101010101" pitchFamily="2" charset="-122"/>
            </a:endParaRPr>
          </a:p>
        </p:txBody>
      </p:sp>
      <p:graphicFrame>
        <p:nvGraphicFramePr>
          <p:cNvPr id="12292" name="Object 4"/>
          <p:cNvGraphicFramePr/>
          <p:nvPr/>
        </p:nvGraphicFramePr>
        <p:xfrm>
          <a:off x="727074" y="2971800"/>
          <a:ext cx="7731125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Equation" r:id="rId4" imgW="3530600" imgH="431800" progId="">
                  <p:embed/>
                </p:oleObj>
              </mc:Choice>
              <mc:Fallback>
                <p:oleObj name="Equation" r:id="rId4" imgW="3530600" imgH="431800" progId="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074" y="2971800"/>
                        <a:ext cx="7731125" cy="1068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3" name="Picture 5" descr="思维拓展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74686" y="2286000"/>
            <a:ext cx="252571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"/>
          <p:cNvGrpSpPr/>
          <p:nvPr/>
        </p:nvGrpSpPr>
        <p:grpSpPr bwMode="auto">
          <a:xfrm>
            <a:off x="685799" y="4114801"/>
            <a:ext cx="6324600" cy="1730376"/>
            <a:chOff x="672" y="3024"/>
            <a:chExt cx="3840" cy="1090"/>
          </a:xfrm>
        </p:grpSpPr>
        <p:sp>
          <p:nvSpPr>
            <p:cNvPr id="12294" name="Text Box 6"/>
            <p:cNvSpPr txBox="1">
              <a:spLocks noChangeArrowheads="1"/>
            </p:cNvSpPr>
            <p:nvPr/>
          </p:nvSpPr>
          <p:spPr bwMode="auto">
            <a:xfrm>
              <a:off x="672" y="3024"/>
              <a:ext cx="3840" cy="109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40000"/>
                </a:lnSpc>
                <a:spcBef>
                  <a:spcPct val="50000"/>
                </a:spcBef>
              </a:pPr>
              <a:r>
                <a:rPr lang="zh-CN" altLang="en-US" sz="2800" b="1" u="none" dirty="0">
                  <a:solidFill>
                    <a:srgbClr val="FF3300"/>
                  </a:solidFill>
                  <a:latin typeface="宋体" panose="02010600030101010101" pitchFamily="2" charset="-122"/>
                </a:rPr>
                <a:t>解</a:t>
              </a:r>
              <a:r>
                <a:rPr lang="zh-CN" altLang="en-US" sz="2800" u="none" dirty="0">
                  <a:solidFill>
                    <a:srgbClr val="FF3300"/>
                  </a:solidFill>
                  <a:latin typeface="宋体" panose="02010600030101010101" pitchFamily="2" charset="-122"/>
                </a:rPr>
                <a:t>：</a:t>
              </a:r>
              <a:r>
                <a:rPr lang="zh-CN" altLang="en-US" sz="2400" u="none" dirty="0">
                  <a:latin typeface="宋体" panose="02010600030101010101" pitchFamily="2" charset="-122"/>
                </a:rPr>
                <a:t>直线            </a:t>
              </a:r>
              <a:r>
                <a:rPr lang="zh-CN" altLang="en-US" sz="2400" u="none" dirty="0" smtClean="0">
                  <a:latin typeface="宋体" panose="02010600030101010101" pitchFamily="2" charset="-122"/>
                </a:rPr>
                <a:t>与</a:t>
              </a:r>
              <a:r>
                <a:rPr lang="en-US" altLang="zh-CN" sz="2400" u="none" dirty="0" smtClean="0">
                  <a:latin typeface="EU-BX" pitchFamily="65" charset="-122"/>
                  <a:ea typeface="EU-BX" pitchFamily="65" charset="-122"/>
                </a:rPr>
                <a:t>x</a:t>
              </a:r>
              <a:r>
                <a:rPr lang="zh-CN" altLang="en-US" sz="2400" u="none" dirty="0" smtClean="0">
                  <a:latin typeface="宋体" panose="02010600030101010101" pitchFamily="2" charset="-122"/>
                </a:rPr>
                <a:t>轴</a:t>
              </a:r>
              <a:r>
                <a:rPr lang="en-US" altLang="zh-CN" sz="2400" u="none" dirty="0" smtClean="0">
                  <a:latin typeface="EU-BX" pitchFamily="65" charset="-122"/>
                  <a:ea typeface="EU-BX" pitchFamily="65" charset="-122"/>
                </a:rPr>
                <a:t>y</a:t>
              </a:r>
              <a:r>
                <a:rPr lang="zh-CN" altLang="en-US" sz="2400" u="none" dirty="0" smtClean="0">
                  <a:latin typeface="宋体" panose="02010600030101010101" pitchFamily="2" charset="-122"/>
                </a:rPr>
                <a:t>轴</a:t>
              </a:r>
              <a:r>
                <a:rPr lang="zh-CN" altLang="en-US" sz="2400" u="none" dirty="0">
                  <a:latin typeface="宋体" panose="02010600030101010101" pitchFamily="2" charset="-122"/>
                </a:rPr>
                <a:t>的交点坐标是－</a:t>
              </a:r>
              <a:r>
                <a:rPr lang="en-US" altLang="zh-CN" sz="2400" u="none" dirty="0" smtClean="0">
                  <a:latin typeface="EU-BX" pitchFamily="65" charset="-122"/>
                  <a:ea typeface="EU-BX" pitchFamily="65" charset="-122"/>
                </a:rPr>
                <a:t>a</a:t>
              </a:r>
              <a:r>
                <a:rPr lang="en-US" altLang="zh-CN" sz="2400" u="none" dirty="0" smtClean="0">
                  <a:latin typeface="宋体" panose="02010600030101010101" pitchFamily="2" charset="-122"/>
                </a:rPr>
                <a:t>/2</a:t>
              </a:r>
              <a:r>
                <a:rPr lang="zh-CN" altLang="en-US" sz="2400" u="none" dirty="0" smtClean="0">
                  <a:latin typeface="宋体" panose="02010600030101010101" pitchFamily="2" charset="-122"/>
                </a:rPr>
                <a:t>，－</a:t>
              </a:r>
              <a:r>
                <a:rPr lang="en-US" altLang="zh-CN" sz="2400" u="none" dirty="0" smtClean="0">
                  <a:latin typeface="宋体" panose="02010600030101010101" pitchFamily="2" charset="-122"/>
                </a:rPr>
                <a:t>2</a:t>
              </a:r>
              <a:r>
                <a:rPr lang="zh-CN" altLang="en-US" sz="2400" u="none" dirty="0" smtClean="0">
                  <a:latin typeface="宋体" panose="02010600030101010101" pitchFamily="2" charset="-122"/>
                </a:rPr>
                <a:t>，因为</a:t>
              </a:r>
              <a:r>
                <a:rPr lang="zh-CN" altLang="en-US" sz="2400" u="none" dirty="0">
                  <a:latin typeface="宋体" panose="02010600030101010101" pitchFamily="2" charset="-122"/>
                </a:rPr>
                <a:t>三角形的面积是</a:t>
              </a:r>
              <a:r>
                <a:rPr lang="en-US" altLang="zh-CN" sz="2400" u="none" dirty="0">
                  <a:latin typeface="宋体" panose="02010600030101010101" pitchFamily="2" charset="-122"/>
                </a:rPr>
                <a:t>1</a:t>
              </a:r>
              <a:r>
                <a:rPr lang="zh-CN" altLang="en-US" sz="2400" u="none" dirty="0">
                  <a:latin typeface="宋体" panose="02010600030101010101" pitchFamily="2" charset="-122"/>
                </a:rPr>
                <a:t>，所以</a:t>
              </a:r>
              <a:r>
                <a:rPr lang="en-US" altLang="zh-CN" sz="2400" u="none" dirty="0">
                  <a:latin typeface="宋体" panose="02010600030101010101" pitchFamily="2" charset="-122"/>
                </a:rPr>
                <a:t>1/2×</a:t>
              </a:r>
              <a:r>
                <a:rPr lang="en-US" altLang="zh-CN" sz="2400" u="none" dirty="0" smtClean="0">
                  <a:latin typeface="宋体" panose="02010600030101010101" pitchFamily="2" charset="-122"/>
                </a:rPr>
                <a:t>∣</a:t>
              </a:r>
              <a:r>
                <a:rPr lang="zh-CN" altLang="en-US" sz="2400" u="none" dirty="0" smtClean="0">
                  <a:latin typeface="宋体" panose="02010600030101010101" pitchFamily="2" charset="-122"/>
                </a:rPr>
                <a:t>－</a:t>
              </a:r>
              <a:r>
                <a:rPr lang="en-US" altLang="zh-CN" sz="2400" u="none" dirty="0">
                  <a:latin typeface="EU-BX" pitchFamily="65" charset="-122"/>
                  <a:ea typeface="EU-BX" pitchFamily="65" charset="-122"/>
                </a:rPr>
                <a:t>a</a:t>
              </a:r>
              <a:r>
                <a:rPr lang="en-US" altLang="zh-CN" sz="2400" u="none" dirty="0">
                  <a:latin typeface="宋体" panose="02010600030101010101" pitchFamily="2" charset="-122"/>
                </a:rPr>
                <a:t> /</a:t>
              </a:r>
              <a:r>
                <a:rPr lang="en-US" altLang="zh-CN" sz="2400" u="none" dirty="0" smtClean="0">
                  <a:latin typeface="宋体" panose="02010600030101010101" pitchFamily="2" charset="-122"/>
                </a:rPr>
                <a:t>2∣×(</a:t>
              </a:r>
              <a:r>
                <a:rPr lang="zh-CN" altLang="en-US" sz="2400" u="none" dirty="0">
                  <a:latin typeface="宋体" panose="02010600030101010101" pitchFamily="2" charset="-122"/>
                </a:rPr>
                <a:t>－</a:t>
              </a:r>
              <a:r>
                <a:rPr lang="en-US" altLang="zh-CN" sz="2400" u="none" dirty="0">
                  <a:latin typeface="宋体" panose="02010600030101010101" pitchFamily="2" charset="-122"/>
                </a:rPr>
                <a:t>2</a:t>
              </a:r>
              <a:r>
                <a:rPr lang="zh-CN" altLang="en-US" sz="2400" u="none" dirty="0">
                  <a:latin typeface="宋体" panose="02010600030101010101" pitchFamily="2" charset="-122"/>
                </a:rPr>
                <a:t> </a:t>
              </a:r>
              <a:r>
                <a:rPr lang="en-US" altLang="zh-CN" sz="2400" u="none" dirty="0" smtClean="0">
                  <a:latin typeface="宋体" panose="02010600030101010101" pitchFamily="2" charset="-122"/>
                </a:rPr>
                <a:t>)=1</a:t>
              </a:r>
              <a:r>
                <a:rPr lang="zh-CN" altLang="en-US" sz="2400" u="none" dirty="0" smtClean="0">
                  <a:latin typeface="宋体" panose="02010600030101010101" pitchFamily="2" charset="-122"/>
                </a:rPr>
                <a:t>，解得</a:t>
              </a:r>
              <a:r>
                <a:rPr lang="en-US" altLang="zh-CN" sz="2400" u="none" dirty="0" smtClean="0">
                  <a:latin typeface="EU-BX" pitchFamily="65" charset="-122"/>
                  <a:ea typeface="EU-BX" pitchFamily="65" charset="-122"/>
                </a:rPr>
                <a:t>a</a:t>
              </a:r>
              <a:r>
                <a:rPr lang="en-US" altLang="zh-CN" sz="2400" u="none" dirty="0">
                  <a:latin typeface="宋体" panose="02010600030101010101" pitchFamily="2" charset="-122"/>
                </a:rPr>
                <a:t>=±</a:t>
              </a:r>
              <a:r>
                <a:rPr lang="en-US" altLang="zh-CN" sz="2400" u="none" dirty="0" smtClean="0">
                  <a:latin typeface="宋体" panose="02010600030101010101" pitchFamily="2" charset="-122"/>
                </a:rPr>
                <a:t>2</a:t>
              </a:r>
              <a:r>
                <a:rPr lang="zh-CN" altLang="en-US" sz="2400" u="none" dirty="0" smtClean="0">
                  <a:latin typeface="宋体" panose="02010600030101010101" pitchFamily="2" charset="-122"/>
                </a:rPr>
                <a:t>。</a:t>
              </a:r>
              <a:r>
                <a:rPr lang="en-US" altLang="zh-CN" sz="2400" u="none" dirty="0" smtClean="0">
                  <a:latin typeface="宋体" panose="02010600030101010101" pitchFamily="2" charset="-122"/>
                </a:rPr>
                <a:t>           </a:t>
              </a:r>
              <a:endParaRPr lang="en-US" altLang="zh-CN" sz="2400" u="none" dirty="0">
                <a:latin typeface="宋体" panose="02010600030101010101" pitchFamily="2" charset="-122"/>
              </a:endParaRPr>
            </a:p>
          </p:txBody>
        </p:sp>
        <p:graphicFrame>
          <p:nvGraphicFramePr>
            <p:cNvPr id="12295" name="Object 7"/>
            <p:cNvGraphicFramePr>
              <a:graphicFrameLocks noChangeAspect="1"/>
            </p:cNvGraphicFramePr>
            <p:nvPr/>
          </p:nvGraphicFramePr>
          <p:xfrm>
            <a:off x="1551" y="3168"/>
            <a:ext cx="1056" cy="2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5" name="Equation" r:id="rId7" imgW="1066165" imgH="203200" progId="">
                    <p:embed/>
                  </p:oleObj>
                </mc:Choice>
                <mc:Fallback>
                  <p:oleObj name="Equation" r:id="rId7" imgW="1066165" imgH="203200" progId="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51" y="3168"/>
                          <a:ext cx="1056" cy="2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90787" y="1565274"/>
            <a:ext cx="1246188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60375" y="1370012"/>
            <a:ext cx="8378825" cy="17912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200025" indent="-200025"/>
            <a:endParaRPr lang="zh-CN" altLang="en-US" sz="2400" b="1" u="none" dirty="0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marL="200025" indent="-200025">
              <a:lnSpc>
                <a:spcPct val="120000"/>
              </a:lnSpc>
            </a:pPr>
            <a:r>
              <a:rPr lang="zh-CN" altLang="en-US" sz="2400" b="1" u="none" dirty="0">
                <a:latin typeface="宋体" panose="02010600030101010101" pitchFamily="2" charset="-122"/>
                <a:sym typeface="宋体" panose="02010600030101010101" pitchFamily="2" charset="-122"/>
              </a:rPr>
              <a:t> 1、一次函数         的图象与</a:t>
            </a:r>
            <a:r>
              <a:rPr lang="zh-CN" altLang="en-US" sz="2400" b="1" i="1" u="none" dirty="0" smtClean="0">
                <a:latin typeface="EU-BX" pitchFamily="65" charset="-122"/>
                <a:ea typeface="EU-BX" pitchFamily="65" charset="-122"/>
                <a:sym typeface="宋体" panose="02010600030101010101" pitchFamily="2" charset="-122"/>
              </a:rPr>
              <a:t>y</a:t>
            </a:r>
            <a:r>
              <a:rPr lang="en-US" altLang="zh-CN" sz="2400" b="1" i="1" u="none" dirty="0" smtClean="0">
                <a:latin typeface="宋体" panose="02010600030101010101" pitchFamily="2" charset="-122"/>
                <a:ea typeface="EU-BX" pitchFamily="65" charset="-122"/>
                <a:sym typeface="宋体" panose="02010600030101010101" pitchFamily="2" charset="-122"/>
              </a:rPr>
              <a:t> </a:t>
            </a:r>
            <a:r>
              <a:rPr lang="zh-CN" altLang="en-US" sz="2400" b="1" u="none" dirty="0" smtClean="0">
                <a:latin typeface="宋体" panose="02010600030101010101" pitchFamily="2" charset="-122"/>
                <a:sym typeface="宋体" panose="02010600030101010101" pitchFamily="2" charset="-122"/>
              </a:rPr>
              <a:t>轴</a:t>
            </a:r>
            <a:r>
              <a:rPr lang="zh-CN" altLang="en-US" sz="2400" b="1" u="none" dirty="0">
                <a:latin typeface="宋体" panose="02010600030101010101" pitchFamily="2" charset="-122"/>
                <a:sym typeface="宋体" panose="02010600030101010101" pitchFamily="2" charset="-122"/>
              </a:rPr>
              <a:t>的交点坐标是</a:t>
            </a:r>
            <a:r>
              <a:rPr lang="zh-CN" altLang="en-US" sz="2400" b="1" u="none" dirty="0" smtClean="0">
                <a:latin typeface="宋体" panose="02010600030101010101" pitchFamily="2" charset="-122"/>
                <a:sym typeface="宋体" panose="02010600030101010101" pitchFamily="2" charset="-122"/>
              </a:rPr>
              <a:t>___</a:t>
            </a:r>
            <a:r>
              <a:rPr lang="en-US" altLang="zh-CN" sz="2400" b="1" u="none" dirty="0" smtClean="0">
                <a:latin typeface="宋体" panose="02010600030101010101" pitchFamily="2" charset="-122"/>
                <a:sym typeface="宋体" panose="02010600030101010101" pitchFamily="2" charset="-122"/>
              </a:rPr>
              <a:t>__</a:t>
            </a:r>
            <a:r>
              <a:rPr lang="zh-CN" altLang="en-US" sz="2400" b="1" u="none" dirty="0" smtClean="0">
                <a:latin typeface="宋体" panose="02010600030101010101" pitchFamily="2" charset="-122"/>
                <a:sym typeface="宋体" panose="02010600030101010101" pitchFamily="2" charset="-122"/>
              </a:rPr>
              <a:t>__</a:t>
            </a:r>
            <a:r>
              <a:rPr lang="zh-CN" altLang="en-US" sz="2400" b="1" u="none" dirty="0">
                <a:latin typeface="宋体" panose="02010600030101010101" pitchFamily="2" charset="-122"/>
                <a:sym typeface="宋体" panose="02010600030101010101" pitchFamily="2" charset="-122"/>
              </a:rPr>
              <a:t>，与</a:t>
            </a:r>
            <a:r>
              <a:rPr lang="zh-CN" altLang="en-US" sz="2400" b="1" i="1" u="none" dirty="0">
                <a:latin typeface="EU-BX" pitchFamily="65" charset="-122"/>
                <a:ea typeface="EU-BX" pitchFamily="65" charset="-122"/>
                <a:sym typeface="宋体" panose="02010600030101010101" pitchFamily="2" charset="-122"/>
              </a:rPr>
              <a:t>x</a:t>
            </a:r>
            <a:r>
              <a:rPr lang="en-US" altLang="zh-CN" sz="2400" b="1" i="1" u="none" dirty="0">
                <a:latin typeface="EU-BX" pitchFamily="65" charset="-122"/>
                <a:ea typeface="EU-BX" pitchFamily="65" charset="-122"/>
                <a:sym typeface="宋体" panose="02010600030101010101" pitchFamily="2" charset="-122"/>
              </a:rPr>
              <a:t> </a:t>
            </a:r>
            <a:r>
              <a:rPr lang="zh-CN" altLang="en-US" sz="2400" b="1" u="none" dirty="0">
                <a:latin typeface="宋体" panose="02010600030101010101" pitchFamily="2" charset="-122"/>
                <a:sym typeface="宋体" panose="02010600030101010101" pitchFamily="2" charset="-122"/>
              </a:rPr>
              <a:t>轴的交点坐标是</a:t>
            </a:r>
            <a:r>
              <a:rPr lang="zh-CN" altLang="en-US" sz="2400" b="1" u="none" dirty="0" smtClean="0">
                <a:latin typeface="宋体" panose="02010600030101010101" pitchFamily="2" charset="-122"/>
                <a:sym typeface="宋体" panose="02010600030101010101" pitchFamily="2" charset="-122"/>
              </a:rPr>
              <a:t>______。一般</a:t>
            </a:r>
            <a:r>
              <a:rPr lang="zh-CN" altLang="en-US" sz="2400" b="1" u="none" dirty="0">
                <a:latin typeface="宋体" panose="02010600030101010101" pitchFamily="2" charset="-122"/>
                <a:sym typeface="宋体" panose="02010600030101010101" pitchFamily="2" charset="-122"/>
              </a:rPr>
              <a:t>的，一次函数</a:t>
            </a:r>
            <a:r>
              <a:rPr lang="zh-CN" altLang="en-US" sz="2400" b="1" i="1" u="none" dirty="0">
                <a:latin typeface="EU-BX" pitchFamily="65" charset="-122"/>
                <a:ea typeface="EU-BX" pitchFamily="65" charset="-122"/>
                <a:sym typeface="宋体" panose="02010600030101010101" pitchFamily="2" charset="-122"/>
              </a:rPr>
              <a:t>y</a:t>
            </a:r>
            <a:r>
              <a:rPr lang="zh-CN" altLang="en-US" sz="2400" b="1" u="none" dirty="0">
                <a:latin typeface="宋体" panose="02010600030101010101" pitchFamily="2" charset="-122"/>
                <a:sym typeface="宋体" panose="02010600030101010101" pitchFamily="2" charset="-122"/>
              </a:rPr>
              <a:t>＝</a:t>
            </a:r>
            <a:r>
              <a:rPr lang="zh-CN" altLang="en-US" sz="2400" b="1" i="1" u="none" dirty="0">
                <a:latin typeface="EU-BX" pitchFamily="65" charset="-122"/>
                <a:ea typeface="EU-BX" pitchFamily="65" charset="-122"/>
                <a:sym typeface="宋体" panose="02010600030101010101" pitchFamily="2" charset="-122"/>
              </a:rPr>
              <a:t>kx</a:t>
            </a:r>
            <a:r>
              <a:rPr lang="zh-CN" altLang="en-US" sz="2400" b="1" u="none" dirty="0">
                <a:latin typeface="宋体" panose="02010600030101010101" pitchFamily="2" charset="-122"/>
                <a:sym typeface="宋体" panose="02010600030101010101" pitchFamily="2" charset="-122"/>
              </a:rPr>
              <a:t>＋</a:t>
            </a:r>
            <a:r>
              <a:rPr lang="zh-CN" altLang="en-US" sz="2400" b="1" i="1" u="none" dirty="0">
                <a:latin typeface="EU-BX" pitchFamily="65" charset="-122"/>
                <a:ea typeface="EU-BX" pitchFamily="65" charset="-122"/>
                <a:sym typeface="宋体" panose="02010600030101010101" pitchFamily="2" charset="-122"/>
              </a:rPr>
              <a:t>b</a:t>
            </a:r>
            <a:endParaRPr lang="en-US" altLang="zh-CN" sz="2400" b="1" i="1" u="none" dirty="0">
              <a:latin typeface="EU-BX" pitchFamily="65" charset="-122"/>
              <a:ea typeface="EU-BX" pitchFamily="65" charset="-122"/>
              <a:sym typeface="宋体" panose="02010600030101010101" pitchFamily="2" charset="-122"/>
            </a:endParaRPr>
          </a:p>
          <a:p>
            <a:pPr marL="200025" indent="-200025">
              <a:lnSpc>
                <a:spcPct val="120000"/>
              </a:lnSpc>
            </a:pPr>
            <a:r>
              <a:rPr lang="en-US" altLang="zh-CN" sz="2400" b="1" i="1" u="none" dirty="0">
                <a:latin typeface="宋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zh-CN" altLang="en-US" sz="2400" b="1" u="none" dirty="0">
                <a:latin typeface="宋体" panose="02010600030101010101" pitchFamily="2" charset="-122"/>
                <a:sym typeface="宋体" panose="02010600030101010101" pitchFamily="2" charset="-122"/>
              </a:rPr>
              <a:t>与</a:t>
            </a:r>
            <a:r>
              <a:rPr lang="zh-CN" altLang="en-US" sz="2400" b="1" i="1" u="none" dirty="0">
                <a:latin typeface="EU-BX" pitchFamily="65" charset="-122"/>
                <a:ea typeface="EU-BX" pitchFamily="65" charset="-122"/>
                <a:sym typeface="宋体" panose="02010600030101010101" pitchFamily="2" charset="-122"/>
              </a:rPr>
              <a:t>y</a:t>
            </a:r>
            <a:r>
              <a:rPr lang="en-US" altLang="zh-CN" sz="2400" b="1" i="1" u="none" dirty="0">
                <a:latin typeface="宋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zh-CN" altLang="en-US" sz="2400" b="1" u="none" dirty="0">
                <a:latin typeface="宋体" panose="02010600030101010101" pitchFamily="2" charset="-122"/>
                <a:sym typeface="宋体" panose="02010600030101010101" pitchFamily="2" charset="-122"/>
              </a:rPr>
              <a:t>轴的交点坐标是______，与</a:t>
            </a:r>
            <a:r>
              <a:rPr lang="zh-CN" altLang="en-US" sz="2400" b="1" i="1" u="none" dirty="0">
                <a:latin typeface="EU-BX" pitchFamily="65" charset="-122"/>
                <a:ea typeface="EU-BX" pitchFamily="65" charset="-122"/>
                <a:sym typeface="宋体" panose="02010600030101010101" pitchFamily="2" charset="-122"/>
              </a:rPr>
              <a:t>x</a:t>
            </a:r>
            <a:r>
              <a:rPr lang="en-US" altLang="zh-CN" sz="2400" b="1" i="1" u="none" dirty="0">
                <a:latin typeface="EU-BX" pitchFamily="65" charset="-122"/>
                <a:ea typeface="EU-BX" pitchFamily="65" charset="-122"/>
                <a:sym typeface="宋体" panose="02010600030101010101" pitchFamily="2" charset="-122"/>
              </a:rPr>
              <a:t> </a:t>
            </a:r>
            <a:r>
              <a:rPr lang="zh-CN" altLang="en-US" sz="2400" b="1" u="none" dirty="0">
                <a:latin typeface="宋体" panose="02010600030101010101" pitchFamily="2" charset="-122"/>
                <a:sym typeface="宋体" panose="02010600030101010101" pitchFamily="2" charset="-122"/>
              </a:rPr>
              <a:t>轴的交点坐标是</a:t>
            </a:r>
            <a:r>
              <a:rPr lang="zh-CN" altLang="en-US" sz="2400" b="1" u="none" dirty="0" smtClean="0">
                <a:latin typeface="宋体" panose="02010600030101010101" pitchFamily="2" charset="-122"/>
                <a:sym typeface="宋体" panose="02010600030101010101" pitchFamily="2" charset="-122"/>
              </a:rPr>
              <a:t>_</a:t>
            </a:r>
            <a:r>
              <a:rPr lang="en-US" altLang="zh-CN" sz="2400" b="1" u="none" dirty="0" smtClean="0">
                <a:latin typeface="宋体" panose="02010600030101010101" pitchFamily="2" charset="-122"/>
                <a:sym typeface="宋体" panose="02010600030101010101" pitchFamily="2" charset="-122"/>
              </a:rPr>
              <a:t>__</a:t>
            </a:r>
            <a:r>
              <a:rPr lang="zh-CN" altLang="en-US" sz="2400" b="1" u="none" dirty="0" smtClean="0">
                <a:latin typeface="宋体" panose="02010600030101010101" pitchFamily="2" charset="-122"/>
                <a:sym typeface="宋体" panose="02010600030101010101" pitchFamily="2" charset="-122"/>
              </a:rPr>
              <a:t>_____。</a:t>
            </a:r>
            <a:endParaRPr lang="zh-CN" altLang="en-US" sz="2400" b="1" u="none" dirty="0">
              <a:latin typeface="宋体" panose="02010600030101010101" pitchFamily="2" charset="-122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12775" y="3198812"/>
            <a:ext cx="8378825" cy="193899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400" b="1" u="none" dirty="0">
                <a:latin typeface="宋体" panose="02010600030101010101" pitchFamily="2" charset="-122"/>
                <a:sym typeface="宋体" panose="02010600030101010101" pitchFamily="2" charset="-122"/>
              </a:rPr>
              <a:t>2、</a:t>
            </a:r>
            <a:r>
              <a:rPr lang="zh-CN" altLang="en-US" sz="2400" b="1" u="none" dirty="0" smtClean="0">
                <a:latin typeface="宋体" panose="02010600030101010101" pitchFamily="2" charset="-122"/>
                <a:sym typeface="宋体" panose="02010600030101010101" pitchFamily="2" charset="-122"/>
              </a:rPr>
              <a:t>作出</a:t>
            </a:r>
            <a:r>
              <a:rPr lang="zh-CN" altLang="en-US" sz="2400" b="1" i="1" u="none" dirty="0" smtClean="0">
                <a:latin typeface="EU-BX" pitchFamily="65" charset="-122"/>
                <a:ea typeface="EU-BX" pitchFamily="65" charset="-122"/>
                <a:sym typeface="宋体" panose="02010600030101010101" pitchFamily="2" charset="-122"/>
              </a:rPr>
              <a:t>y</a:t>
            </a:r>
            <a:r>
              <a:rPr lang="zh-CN" altLang="en-US" sz="2400" b="1" u="none" dirty="0">
                <a:latin typeface="宋体" panose="02010600030101010101" pitchFamily="2" charset="-122"/>
                <a:sym typeface="宋体" panose="02010600030101010101" pitchFamily="2" charset="-122"/>
              </a:rPr>
              <a:t>＝－2</a:t>
            </a:r>
            <a:r>
              <a:rPr lang="zh-CN" altLang="en-US" sz="2400" b="1" i="1" u="none" dirty="0">
                <a:latin typeface="EU-BX" pitchFamily="65" charset="-122"/>
                <a:ea typeface="EU-BX" pitchFamily="65" charset="-122"/>
                <a:sym typeface="宋体" panose="02010600030101010101" pitchFamily="2" charset="-122"/>
              </a:rPr>
              <a:t>x</a:t>
            </a:r>
            <a:r>
              <a:rPr lang="zh-CN" altLang="en-US" sz="2400" b="1" u="none" dirty="0">
                <a:latin typeface="宋体" panose="02010600030101010101" pitchFamily="2" charset="-122"/>
                <a:sym typeface="宋体" panose="02010600030101010101" pitchFamily="2" charset="-122"/>
              </a:rPr>
              <a:t>＋</a:t>
            </a:r>
            <a:r>
              <a:rPr lang="zh-CN" altLang="en-US" sz="2400" b="1" u="none" dirty="0" smtClean="0">
                <a:latin typeface="宋体" panose="02010600030101010101" pitchFamily="2" charset="-122"/>
                <a:sym typeface="宋体" panose="02010600030101010101" pitchFamily="2" charset="-122"/>
              </a:rPr>
              <a:t>4的</a:t>
            </a:r>
            <a:r>
              <a:rPr lang="zh-CN" altLang="en-US" sz="2400" b="1" u="none" dirty="0">
                <a:latin typeface="宋体" panose="02010600030101010101" pitchFamily="2" charset="-122"/>
                <a:sym typeface="宋体" panose="02010600030101010101" pitchFamily="2" charset="-122"/>
              </a:rPr>
              <a:t>图象并利用图象回答问题：</a:t>
            </a:r>
          </a:p>
          <a:p>
            <a:pPr>
              <a:lnSpc>
                <a:spcPct val="125000"/>
              </a:lnSpc>
            </a:pPr>
            <a:r>
              <a:rPr lang="zh-CN" altLang="en-US" sz="2400" b="1" u="none" dirty="0">
                <a:latin typeface="宋体" panose="02010600030101010101" pitchFamily="2" charset="-122"/>
                <a:sym typeface="宋体" panose="02010600030101010101" pitchFamily="2" charset="-122"/>
              </a:rPr>
              <a:t>（1）</a:t>
            </a:r>
            <a:r>
              <a:rPr lang="zh-CN" altLang="en-US" sz="2400" b="1" u="none" dirty="0" smtClean="0">
                <a:latin typeface="宋体" panose="02010600030101010101" pitchFamily="2" charset="-122"/>
                <a:sym typeface="宋体" panose="02010600030101010101" pitchFamily="2" charset="-122"/>
              </a:rPr>
              <a:t>当</a:t>
            </a:r>
            <a:r>
              <a:rPr lang="zh-CN" altLang="en-US" sz="2400" b="1" i="1" u="none" dirty="0" smtClean="0">
                <a:latin typeface="EU-BX" pitchFamily="65" charset="-122"/>
                <a:ea typeface="EU-BX" pitchFamily="65" charset="-122"/>
                <a:sym typeface="宋体" panose="02010600030101010101" pitchFamily="2" charset="-122"/>
              </a:rPr>
              <a:t>x</a:t>
            </a:r>
            <a:r>
              <a:rPr lang="zh-CN" altLang="en-US" sz="2400" b="1" u="none" dirty="0">
                <a:latin typeface="宋体" panose="02010600030101010101" pitchFamily="2" charset="-122"/>
                <a:sym typeface="宋体" panose="02010600030101010101" pitchFamily="2" charset="-122"/>
              </a:rPr>
              <a:t>＝－3时</a:t>
            </a:r>
            <a:r>
              <a:rPr lang="zh-CN" altLang="en-US" sz="2400" b="1" i="1" u="none" dirty="0">
                <a:latin typeface="EU-BX" pitchFamily="65" charset="-122"/>
                <a:ea typeface="EU-BX" pitchFamily="65" charset="-122"/>
                <a:sym typeface="宋体" panose="02010600030101010101" pitchFamily="2" charset="-122"/>
              </a:rPr>
              <a:t>y</a:t>
            </a:r>
            <a:r>
              <a:rPr lang="en-US" altLang="zh-CN" sz="2400" b="1" i="1" u="none" dirty="0">
                <a:latin typeface="EU-BX" pitchFamily="65" charset="-122"/>
                <a:ea typeface="EU-BX" pitchFamily="65" charset="-122"/>
                <a:sym typeface="宋体" panose="02010600030101010101" pitchFamily="2" charset="-122"/>
              </a:rPr>
              <a:t> </a:t>
            </a:r>
            <a:r>
              <a:rPr lang="zh-CN" altLang="en-US" sz="2400" b="1" u="none" dirty="0">
                <a:latin typeface="宋体" panose="02010600030101010101" pitchFamily="2" charset="-122"/>
                <a:sym typeface="宋体" panose="02010600030101010101" pitchFamily="2" charset="-122"/>
              </a:rPr>
              <a:t>＝</a:t>
            </a:r>
            <a:r>
              <a:rPr lang="zh-CN" altLang="en-US" sz="2400" b="1" u="none" dirty="0" smtClean="0">
                <a:latin typeface="宋体" panose="02010600030101010101" pitchFamily="2" charset="-122"/>
                <a:sym typeface="宋体" panose="02010600030101010101" pitchFamily="2" charset="-122"/>
              </a:rPr>
              <a:t>____；</a:t>
            </a:r>
            <a:r>
              <a:rPr lang="zh-CN" altLang="en-US" sz="2400" b="1" u="none" dirty="0">
                <a:latin typeface="宋体" panose="02010600030101010101" pitchFamily="2" charset="-122"/>
                <a:sym typeface="宋体" panose="02010600030101010101" pitchFamily="2" charset="-122"/>
              </a:rPr>
              <a:t>当</a:t>
            </a:r>
            <a:r>
              <a:rPr lang="zh-CN" altLang="en-US" sz="2400" b="1" i="1" u="none" dirty="0">
                <a:latin typeface="EU-BX" pitchFamily="65" charset="-122"/>
                <a:ea typeface="EU-BX" pitchFamily="65" charset="-122"/>
                <a:sym typeface="宋体" panose="02010600030101010101" pitchFamily="2" charset="-122"/>
              </a:rPr>
              <a:t>y</a:t>
            </a:r>
            <a:r>
              <a:rPr lang="zh-CN" altLang="en-US" sz="2400" b="1" u="none" dirty="0">
                <a:latin typeface="宋体" panose="02010600030101010101" pitchFamily="2" charset="-122"/>
                <a:sym typeface="宋体" panose="02010600030101010101" pitchFamily="2" charset="-122"/>
              </a:rPr>
              <a:t>＝－3时，</a:t>
            </a:r>
            <a:r>
              <a:rPr lang="zh-CN" altLang="en-US" sz="2400" b="1" i="1" u="none" dirty="0">
                <a:latin typeface="EU-BX" pitchFamily="65" charset="-122"/>
                <a:ea typeface="EU-BX" pitchFamily="65" charset="-122"/>
                <a:sym typeface="宋体" panose="02010600030101010101" pitchFamily="2" charset="-122"/>
              </a:rPr>
              <a:t>x</a:t>
            </a:r>
            <a:r>
              <a:rPr lang="zh-CN" altLang="en-US" sz="2400" b="1" u="none" dirty="0">
                <a:latin typeface="宋体" panose="02010600030101010101" pitchFamily="2" charset="-122"/>
                <a:sym typeface="宋体" panose="02010600030101010101" pitchFamily="2" charset="-122"/>
              </a:rPr>
              <a:t>＝</a:t>
            </a:r>
            <a:r>
              <a:rPr lang="zh-CN" altLang="en-US" sz="2400" b="1" u="none" dirty="0" smtClean="0">
                <a:latin typeface="宋体" panose="02010600030101010101" pitchFamily="2" charset="-122"/>
                <a:sym typeface="宋体" panose="02010600030101010101" pitchFamily="2" charset="-122"/>
              </a:rPr>
              <a:t>____。</a:t>
            </a:r>
            <a:endParaRPr lang="zh-CN" altLang="en-US" sz="2400" b="1" u="none" dirty="0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25000"/>
              </a:lnSpc>
            </a:pPr>
            <a:r>
              <a:rPr lang="zh-CN" altLang="en-US" sz="2400" b="1" u="none" dirty="0">
                <a:latin typeface="宋体" panose="02010600030101010101" pitchFamily="2" charset="-122"/>
                <a:sym typeface="宋体" panose="02010600030101010101" pitchFamily="2" charset="-122"/>
              </a:rPr>
              <a:t>（2）图象与坐标轴的两个交点的坐标分别是</a:t>
            </a:r>
            <a:r>
              <a:rPr lang="en-US" altLang="zh-CN" sz="2400" b="1" dirty="0">
                <a:latin typeface="宋体" panose="02010600030101010101" pitchFamily="2" charset="-122"/>
                <a:sym typeface="宋体" panose="02010600030101010101" pitchFamily="2" charset="-122"/>
              </a:rPr>
              <a:t>      </a:t>
            </a:r>
            <a:r>
              <a:rPr lang="en-US" altLang="zh-CN" sz="2400" b="1" dirty="0" smtClean="0">
                <a:latin typeface="宋体" panose="02010600030101010101" pitchFamily="2" charset="-122"/>
                <a:sym typeface="宋体" panose="02010600030101010101" pitchFamily="2" charset="-122"/>
              </a:rPr>
              <a:t>__   </a:t>
            </a:r>
            <a:r>
              <a:rPr lang="zh-CN" altLang="en-US" sz="2400" b="1" u="none" dirty="0" smtClean="0">
                <a:latin typeface="宋体" panose="02010600030101010101" pitchFamily="2" charset="-122"/>
                <a:sym typeface="宋体" panose="02010600030101010101" pitchFamily="2" charset="-122"/>
              </a:rPr>
              <a:t>。</a:t>
            </a:r>
            <a:r>
              <a:rPr lang="zh-CN" altLang="en-US" sz="2400" b="1" u="none" dirty="0">
                <a:latin typeface="宋体" panose="02010600030101010101" pitchFamily="2" charset="-122"/>
                <a:sym typeface="宋体" panose="02010600030101010101" pitchFamily="2" charset="-122"/>
              </a:rPr>
              <a:t>　</a:t>
            </a:r>
          </a:p>
          <a:p>
            <a:pPr>
              <a:lnSpc>
                <a:spcPct val="125000"/>
              </a:lnSpc>
            </a:pPr>
            <a:r>
              <a:rPr lang="zh-CN" altLang="en-US" sz="2400" b="1" u="none" dirty="0">
                <a:latin typeface="宋体" panose="02010600030101010101" pitchFamily="2" charset="-122"/>
                <a:sym typeface="宋体" panose="02010600030101010101" pitchFamily="2" charset="-122"/>
              </a:rPr>
              <a:t>（3）图象与坐标轴围成的三角形面积等于</a:t>
            </a:r>
            <a:r>
              <a:rPr lang="zh-CN" altLang="en-US" sz="2400" b="1" u="none" dirty="0" smtClean="0">
                <a:latin typeface="宋体" panose="02010600030101010101" pitchFamily="2" charset="-122"/>
                <a:sym typeface="宋体" panose="02010600030101010101" pitchFamily="2" charset="-122"/>
              </a:rPr>
              <a:t>______。</a:t>
            </a:r>
            <a:endParaRPr lang="zh-CN" altLang="en-US" sz="2400" b="1" u="none" dirty="0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13319" name="Picture 10" descr="图片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2775" y="638175"/>
            <a:ext cx="3336925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584574" y="2695574"/>
            <a:ext cx="1063625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u="none" dirty="0">
                <a:solidFill>
                  <a:srgbClr val="0000FF"/>
                </a:solidFill>
                <a:latin typeface="宋体" panose="02010600030101010101" pitchFamily="2" charset="-122"/>
              </a:rPr>
              <a:t>( 0,</a:t>
            </a:r>
            <a:r>
              <a:rPr lang="zh-CN" altLang="en-US" i="1" u="none" dirty="0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b</a:t>
            </a:r>
            <a:r>
              <a:rPr lang="en-US" altLang="zh-CN" u="none" dirty="0">
                <a:solidFill>
                  <a:srgbClr val="0000FF"/>
                </a:solidFill>
                <a:latin typeface="宋体" panose="02010600030101010101" pitchFamily="2" charset="-122"/>
              </a:rPr>
              <a:t> ) 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7391400" y="1781174"/>
            <a:ext cx="99060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u="none" dirty="0">
                <a:solidFill>
                  <a:srgbClr val="0000FF"/>
                </a:solidFill>
                <a:latin typeface="宋体" panose="02010600030101010101" pitchFamily="2" charset="-122"/>
              </a:rPr>
              <a:t>(</a:t>
            </a:r>
            <a:r>
              <a:rPr lang="en-US" altLang="zh-CN" u="none" dirty="0" smtClean="0">
                <a:solidFill>
                  <a:srgbClr val="0000FF"/>
                </a:solidFill>
                <a:latin typeface="宋体" panose="02010600030101010101" pitchFamily="2" charset="-122"/>
              </a:rPr>
              <a:t>0</a:t>
            </a:r>
            <a:r>
              <a:rPr lang="zh-CN" altLang="en-US" u="none" dirty="0" smtClean="0">
                <a:solidFill>
                  <a:srgbClr val="0000FF"/>
                </a:solidFill>
                <a:latin typeface="宋体" panose="02010600030101010101" pitchFamily="2" charset="-122"/>
              </a:rPr>
              <a:t>，－</a:t>
            </a:r>
            <a:r>
              <a:rPr lang="en-US" altLang="zh-CN" u="none" dirty="0">
                <a:solidFill>
                  <a:srgbClr val="0000FF"/>
                </a:solidFill>
                <a:latin typeface="宋体" panose="02010600030101010101" pitchFamily="2" charset="-122"/>
              </a:rPr>
              <a:t>3)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584575" y="2208212"/>
            <a:ext cx="76200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u="none" dirty="0">
                <a:solidFill>
                  <a:srgbClr val="0000FF"/>
                </a:solidFill>
                <a:latin typeface="宋体" panose="02010600030101010101" pitchFamily="2" charset="-122"/>
              </a:rPr>
              <a:t>(6,0)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7315200" y="2665412"/>
            <a:ext cx="144780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u="none" dirty="0">
                <a:solidFill>
                  <a:srgbClr val="0000FF"/>
                </a:solidFill>
                <a:latin typeface="宋体" panose="02010600030101010101" pitchFamily="2" charset="-122"/>
              </a:rPr>
              <a:t>(</a:t>
            </a:r>
            <a:r>
              <a:rPr lang="zh-CN" altLang="en-US" u="none" dirty="0">
                <a:solidFill>
                  <a:srgbClr val="0000FF"/>
                </a:solidFill>
                <a:latin typeface="宋体" panose="02010600030101010101" pitchFamily="2" charset="-122"/>
              </a:rPr>
              <a:t>－</a:t>
            </a:r>
            <a:r>
              <a:rPr lang="zh-CN" altLang="en-US" i="1" u="none" dirty="0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k</a:t>
            </a:r>
            <a:r>
              <a:rPr lang="en-US" altLang="zh-CN" i="1" u="none" dirty="0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/</a:t>
            </a:r>
            <a:r>
              <a:rPr lang="zh-CN" altLang="en-US" i="1" u="none" dirty="0" smtClean="0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b，</a:t>
            </a:r>
            <a:r>
              <a:rPr lang="en-US" altLang="zh-CN" u="none" dirty="0" smtClean="0">
                <a:solidFill>
                  <a:srgbClr val="0000FF"/>
                </a:solidFill>
                <a:latin typeface="宋体" panose="02010600030101010101" pitchFamily="2" charset="-122"/>
              </a:rPr>
              <a:t>0</a:t>
            </a:r>
            <a:r>
              <a:rPr lang="en-US" altLang="zh-CN" u="none" dirty="0">
                <a:solidFill>
                  <a:srgbClr val="0000FF"/>
                </a:solidFill>
                <a:latin typeface="宋体" panose="02010600030101010101" pitchFamily="2" charset="-122"/>
              </a:rPr>
              <a:t>) 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3736975" y="3732212"/>
            <a:ext cx="76200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u="none" dirty="0">
                <a:solidFill>
                  <a:srgbClr val="0000FF"/>
                </a:solidFill>
                <a:latin typeface="宋体" panose="02010600030101010101" pitchFamily="2" charset="-122"/>
              </a:rPr>
              <a:t>10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6934200" y="3733800"/>
            <a:ext cx="76200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u="none" dirty="0">
                <a:solidFill>
                  <a:srgbClr val="0000FF"/>
                </a:solidFill>
                <a:latin typeface="宋体" panose="02010600030101010101" pitchFamily="2" charset="-122"/>
              </a:rPr>
              <a:t>2/7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6632574" y="4189412"/>
            <a:ext cx="2130425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u="none" dirty="0" smtClean="0">
                <a:solidFill>
                  <a:srgbClr val="0000FF"/>
                </a:solidFill>
                <a:latin typeface="宋体" panose="02010600030101010101" pitchFamily="2" charset="-122"/>
              </a:rPr>
              <a:t>(0</a:t>
            </a:r>
            <a:r>
              <a:rPr lang="zh-CN" altLang="en-US" u="none" dirty="0" smtClean="0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lang="en-US" altLang="zh-CN" u="none" dirty="0" smtClean="0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4</a:t>
            </a:r>
            <a:r>
              <a:rPr lang="en-US" altLang="zh-CN" u="none" dirty="0" smtClean="0">
                <a:solidFill>
                  <a:srgbClr val="0000FF"/>
                </a:solidFill>
                <a:latin typeface="宋体" panose="02010600030101010101" pitchFamily="2" charset="-122"/>
              </a:rPr>
              <a:t>)</a:t>
            </a:r>
            <a:r>
              <a:rPr lang="zh-CN" altLang="en-US" u="none" dirty="0" smtClean="0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lang="en-US" altLang="zh-CN" u="none" dirty="0" smtClean="0">
                <a:solidFill>
                  <a:srgbClr val="0000FF"/>
                </a:solidFill>
                <a:latin typeface="宋体" panose="02010600030101010101" pitchFamily="2" charset="-122"/>
              </a:rPr>
              <a:t>(2</a:t>
            </a:r>
            <a:r>
              <a:rPr lang="zh-CN" altLang="en-US" u="none" dirty="0" smtClean="0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lang="en-US" altLang="zh-CN" u="none" dirty="0" smtClean="0">
                <a:solidFill>
                  <a:srgbClr val="0000FF"/>
                </a:solidFill>
                <a:latin typeface="宋体" panose="02010600030101010101" pitchFamily="2" charset="-122"/>
              </a:rPr>
              <a:t>0</a:t>
            </a:r>
            <a:r>
              <a:rPr lang="en-US" altLang="zh-CN" u="none" dirty="0">
                <a:solidFill>
                  <a:srgbClr val="0000FF"/>
                </a:solidFill>
                <a:latin typeface="宋体" panose="02010600030101010101" pitchFamily="2" charset="-122"/>
              </a:rPr>
              <a:t>)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6480175" y="4572000"/>
            <a:ext cx="5334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u="none" dirty="0">
                <a:solidFill>
                  <a:srgbClr val="0000FF"/>
                </a:solidFill>
                <a:latin typeface="宋体" panose="02010600030101010101" pitchFamily="2" charset="-122"/>
              </a:rPr>
              <a:t>４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/>
      <p:bldP spid="13324" grpId="0"/>
      <p:bldP spid="13326" grpId="0"/>
      <p:bldP spid="13328" grpId="0"/>
      <p:bldP spid="133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50875" y="914400"/>
            <a:ext cx="7959725" cy="2492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600" b="1" u="none" dirty="0">
                <a:latin typeface="宋体" panose="02010600030101010101" pitchFamily="2" charset="-122"/>
              </a:rPr>
              <a:t>3．已知一次函数的图像经过A（-2，-3），B（1,3）两点，求这个函数表达式，并判断点</a:t>
            </a:r>
            <a:r>
              <a:rPr lang="zh-CN" altLang="en-US" sz="2600" b="1" u="none" dirty="0" smtClean="0">
                <a:latin typeface="宋体" panose="02010600030101010101" pitchFamily="2" charset="-122"/>
              </a:rPr>
              <a:t>P（-1</a:t>
            </a:r>
            <a:r>
              <a:rPr lang="zh-CN" altLang="en-US" sz="2600" b="1" u="none" dirty="0">
                <a:latin typeface="宋体" panose="02010600030101010101" pitchFamily="2" charset="-122"/>
              </a:rPr>
              <a:t>，</a:t>
            </a:r>
            <a:r>
              <a:rPr lang="zh-CN" altLang="en-US" sz="2600" b="1" u="none" dirty="0" smtClean="0">
                <a:latin typeface="宋体" panose="02010600030101010101" pitchFamily="2" charset="-122"/>
              </a:rPr>
              <a:t>1）是否</a:t>
            </a:r>
            <a:r>
              <a:rPr lang="zh-CN" altLang="en-US" sz="2600" b="1" u="none" dirty="0">
                <a:latin typeface="宋体" panose="02010600030101010101" pitchFamily="2" charset="-122"/>
              </a:rPr>
              <a:t>在这个函数的图像</a:t>
            </a:r>
            <a:r>
              <a:rPr lang="zh-CN" altLang="en-US" sz="2600" b="1" u="none" dirty="0" smtClean="0">
                <a:latin typeface="宋体" panose="02010600030101010101" pitchFamily="2" charset="-122"/>
              </a:rPr>
              <a:t>上。</a:t>
            </a:r>
            <a:endParaRPr lang="zh-CN" altLang="en-US" sz="2600" b="1" u="none" dirty="0">
              <a:latin typeface="宋体" panose="02010600030101010101" pitchFamily="2" charset="-122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676400" y="3505200"/>
            <a:ext cx="5715000" cy="1160463"/>
          </a:xfrm>
          <a:prstGeom prst="rect">
            <a:avLst/>
          </a:prstGeom>
          <a:solidFill>
            <a:srgbClr val="F6DAA8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u="none" dirty="0">
                <a:latin typeface="宋体" panose="02010600030101010101" pitchFamily="2" charset="-122"/>
              </a:rPr>
              <a:t>　函数的解析式是</a:t>
            </a:r>
            <a:r>
              <a:rPr lang="zh-CN" altLang="en-US" sz="2800" b="1" i="1" u="none" dirty="0">
                <a:latin typeface="宋体" panose="02010600030101010101" pitchFamily="2" charset="-122"/>
                <a:ea typeface="EU-BX" pitchFamily="65" charset="-122"/>
              </a:rPr>
              <a:t>ｙ</a:t>
            </a:r>
            <a:r>
              <a:rPr lang="zh-CN" altLang="en-US" sz="2800" b="1" u="none" dirty="0" smtClean="0">
                <a:latin typeface="宋体" panose="02010600030101010101" pitchFamily="2" charset="-122"/>
              </a:rPr>
              <a:t>＝</a:t>
            </a:r>
            <a:r>
              <a:rPr lang="zh-CN" altLang="en-US" sz="2800" b="1" u="none" dirty="0" smtClean="0">
                <a:latin typeface="宋体" panose="02010600030101010101" pitchFamily="2" charset="-122"/>
                <a:ea typeface="EU-BX" pitchFamily="65" charset="-122"/>
              </a:rPr>
              <a:t>２</a:t>
            </a:r>
            <a:r>
              <a:rPr lang="zh-CN" altLang="en-US" sz="2800" b="1" i="1" u="none" dirty="0" smtClean="0">
                <a:latin typeface="宋体" panose="02010600030101010101" pitchFamily="2" charset="-122"/>
                <a:ea typeface="EU-BX" pitchFamily="65" charset="-122"/>
              </a:rPr>
              <a:t>ｘ</a:t>
            </a:r>
            <a:r>
              <a:rPr lang="zh-CN" altLang="en-US" sz="2800" b="1" u="none" dirty="0">
                <a:latin typeface="宋体" panose="02010600030101010101" pitchFamily="2" charset="-122"/>
              </a:rPr>
              <a:t>＋１，</a:t>
            </a:r>
          </a:p>
          <a:p>
            <a:pPr>
              <a:spcBef>
                <a:spcPct val="50000"/>
              </a:spcBef>
            </a:pPr>
            <a:r>
              <a:rPr lang="zh-CN" altLang="en-US" sz="2800" b="1" u="none" dirty="0">
                <a:latin typeface="宋体" panose="02010600030101010101" pitchFamily="2" charset="-122"/>
              </a:rPr>
              <a:t>　点</a:t>
            </a:r>
            <a:r>
              <a:rPr lang="zh-CN" altLang="en-US" sz="2800" b="1" i="1" u="none" dirty="0">
                <a:latin typeface="宋体" panose="02010600030101010101" pitchFamily="2" charset="-122"/>
              </a:rPr>
              <a:t>Ｐ</a:t>
            </a:r>
            <a:r>
              <a:rPr lang="zh-CN" altLang="en-US" sz="2800" b="1" u="none" dirty="0">
                <a:latin typeface="宋体" panose="02010600030101010101" pitchFamily="2" charset="-122"/>
              </a:rPr>
              <a:t>不在这个函数的图象</a:t>
            </a:r>
            <a:r>
              <a:rPr lang="zh-CN" altLang="en-US" sz="2800" b="1" u="none" dirty="0" smtClean="0">
                <a:latin typeface="宋体" panose="02010600030101010101" pitchFamily="2" charset="-122"/>
              </a:rPr>
              <a:t>上。</a:t>
            </a:r>
            <a:endParaRPr lang="zh-CN" altLang="en-US" sz="2800" b="1" u="none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33399" y="457200"/>
            <a:ext cx="7924800" cy="1406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zh-CN" altLang="en-US" sz="2500" b="1" u="none" dirty="0">
                <a:latin typeface="宋体" panose="02010600030101010101" pitchFamily="2" charset="-122"/>
                <a:sym typeface="宋体" panose="02010600030101010101" pitchFamily="2" charset="-122"/>
              </a:rPr>
              <a:t>4．依据给定的条件，求一次函数的解析</a:t>
            </a:r>
            <a:r>
              <a:rPr lang="zh-CN" altLang="en-US" sz="2500" b="1" u="none" dirty="0" smtClean="0">
                <a:latin typeface="宋体" panose="02010600030101010101" pitchFamily="2" charset="-122"/>
                <a:sym typeface="宋体" panose="02010600030101010101" pitchFamily="2" charset="-122"/>
              </a:rPr>
              <a:t>式。</a:t>
            </a:r>
            <a:endParaRPr lang="zh-CN" altLang="en-US" sz="2500" b="1" u="none" dirty="0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15000"/>
              </a:lnSpc>
            </a:pPr>
            <a:r>
              <a:rPr lang="zh-CN" altLang="en-US" sz="2500" b="1" u="none" dirty="0">
                <a:latin typeface="宋体" panose="02010600030101010101" pitchFamily="2" charset="-122"/>
                <a:sym typeface="宋体" panose="02010600030101010101" pitchFamily="2" charset="-122"/>
              </a:rPr>
              <a:t>（1）已知一次函数的图象如下图所示</a:t>
            </a:r>
            <a:r>
              <a:rPr lang="en-US" sz="2500" b="1" u="none" dirty="0">
                <a:latin typeface="宋体" panose="02010600030101010101" pitchFamily="2" charset="-122"/>
                <a:sym typeface="宋体" panose="02010600030101010101" pitchFamily="2" charset="-122"/>
              </a:rPr>
              <a:t>，</a:t>
            </a:r>
            <a:r>
              <a:rPr lang="en-US" sz="2500" b="1" u="none" dirty="0" err="1">
                <a:latin typeface="宋体" panose="02010600030101010101" pitchFamily="2" charset="-122"/>
                <a:sym typeface="宋体" panose="02010600030101010101" pitchFamily="2" charset="-122"/>
              </a:rPr>
              <a:t>求一次函数的解析式</a:t>
            </a:r>
            <a:r>
              <a:rPr lang="zh-CN" altLang="en-US" sz="2500" b="1" u="none" dirty="0">
                <a:latin typeface="宋体" panose="02010600030101010101" pitchFamily="2" charset="-122"/>
                <a:sym typeface="宋体" panose="02010600030101010101" pitchFamily="2" charset="-122"/>
              </a:rPr>
              <a:t>，并判断点（6，5）是否在此函数图象</a:t>
            </a:r>
            <a:r>
              <a:rPr lang="zh-CN" altLang="en-US" sz="2500" b="1" u="none" dirty="0" smtClean="0">
                <a:latin typeface="宋体" panose="02010600030101010101" pitchFamily="2" charset="-122"/>
                <a:sym typeface="宋体" panose="02010600030101010101" pitchFamily="2" charset="-122"/>
              </a:rPr>
              <a:t>上。</a:t>
            </a:r>
            <a:endParaRPr lang="zh-CN" altLang="en-US" sz="2500" b="1" u="none" dirty="0">
              <a:latin typeface="宋体" panose="02010600030101010101" pitchFamily="2" charset="-122"/>
            </a:endParaRPr>
          </a:p>
        </p:txBody>
      </p:sp>
      <p:pic>
        <p:nvPicPr>
          <p:cNvPr id="15363" name="Picture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799" y="2057400"/>
            <a:ext cx="246538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33400" y="4267200"/>
            <a:ext cx="7924800" cy="91986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b="1" u="none" dirty="0">
                <a:latin typeface="宋体" panose="02010600030101010101" pitchFamily="2" charset="-122"/>
                <a:sym typeface="宋体" panose="02010600030101010101" pitchFamily="2" charset="-122"/>
              </a:rPr>
              <a:t>（</a:t>
            </a:r>
            <a:r>
              <a:rPr lang="en-US" altLang="zh-CN" sz="2400" b="1" u="none" dirty="0">
                <a:latin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400" b="1" u="none" dirty="0">
                <a:latin typeface="宋体" panose="02010600030101010101" pitchFamily="2" charset="-122"/>
                <a:sym typeface="宋体" panose="02010600030101010101" pitchFamily="2" charset="-122"/>
              </a:rPr>
              <a:t>）已知一次函数 </a:t>
            </a:r>
            <a:r>
              <a:rPr lang="en-US" altLang="zh-CN" sz="2400" b="1" u="none" dirty="0">
                <a:latin typeface="EU-BX" pitchFamily="65" charset="-122"/>
                <a:ea typeface="EU-BX" pitchFamily="65" charset="-122"/>
                <a:sym typeface="宋体" panose="02010600030101010101" pitchFamily="2" charset="-122"/>
              </a:rPr>
              <a:t>y</a:t>
            </a:r>
            <a:r>
              <a:rPr lang="zh-CN" altLang="en-US" sz="2400" b="1" u="none" dirty="0">
                <a:latin typeface="宋体" panose="02010600030101010101" pitchFamily="2" charset="-122"/>
                <a:sym typeface="宋体" panose="02010600030101010101" pitchFamily="2" charset="-122"/>
              </a:rPr>
              <a:t>＝</a:t>
            </a:r>
            <a:r>
              <a:rPr lang="en-US" altLang="zh-CN" sz="2400" b="1" u="none" dirty="0">
                <a:latin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en-US" altLang="zh-CN" sz="2400" b="1" u="none" dirty="0">
                <a:latin typeface="EU-BX" pitchFamily="65" charset="-122"/>
                <a:ea typeface="EU-BX" pitchFamily="65" charset="-122"/>
                <a:sym typeface="宋体" panose="02010600030101010101" pitchFamily="2" charset="-122"/>
              </a:rPr>
              <a:t>x</a:t>
            </a:r>
            <a:r>
              <a:rPr lang="zh-CN" altLang="en-US" sz="2400" b="1" u="none" dirty="0">
                <a:latin typeface="宋体" panose="02010600030101010101" pitchFamily="2" charset="-122"/>
                <a:sym typeface="宋体" panose="02010600030101010101" pitchFamily="2" charset="-122"/>
              </a:rPr>
              <a:t>＋</a:t>
            </a:r>
            <a:r>
              <a:rPr lang="en-US" altLang="zh-CN" sz="2400" b="1" u="none" dirty="0">
                <a:latin typeface="EU-BX" pitchFamily="65" charset="-122"/>
                <a:ea typeface="EU-BX" pitchFamily="65" charset="-122"/>
                <a:sym typeface="宋体" panose="02010600030101010101" pitchFamily="2" charset="-122"/>
              </a:rPr>
              <a:t>b </a:t>
            </a:r>
            <a:r>
              <a:rPr lang="zh-CN" altLang="en-US" sz="2400" b="1" u="none" dirty="0">
                <a:latin typeface="宋体" panose="02010600030101010101" pitchFamily="2" charset="-122"/>
                <a:sym typeface="宋体" panose="02010600030101010101" pitchFamily="2" charset="-122"/>
              </a:rPr>
              <a:t>的图象与 </a:t>
            </a:r>
            <a:r>
              <a:rPr lang="en-US" altLang="zh-CN" sz="2400" b="1" u="none" dirty="0">
                <a:latin typeface="宋体" panose="02010600030101010101" pitchFamily="2" charset="-122"/>
                <a:sym typeface="宋体" panose="02010600030101010101" pitchFamily="2" charset="-122"/>
              </a:rPr>
              <a:t>y</a:t>
            </a:r>
            <a:r>
              <a:rPr lang="en-US" altLang="zh-CN" sz="2400" b="1" i="1" u="none" dirty="0">
                <a:latin typeface="宋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zh-CN" altLang="en-US" sz="2400" b="1" u="none" dirty="0">
                <a:latin typeface="宋体" panose="02010600030101010101" pitchFamily="2" charset="-122"/>
                <a:sym typeface="宋体" panose="02010600030101010101" pitchFamily="2" charset="-122"/>
              </a:rPr>
              <a:t>轴的交点到 </a:t>
            </a:r>
            <a:r>
              <a:rPr lang="en-US" altLang="zh-CN" sz="2400" b="1" u="none" dirty="0">
                <a:latin typeface="EU-BX" pitchFamily="65" charset="-122"/>
                <a:ea typeface="EU-BX" pitchFamily="65" charset="-122"/>
                <a:sym typeface="宋体" panose="02010600030101010101" pitchFamily="2" charset="-122"/>
              </a:rPr>
              <a:t>x</a:t>
            </a:r>
            <a:r>
              <a:rPr lang="en-US" altLang="zh-CN" sz="2400" b="1" i="1" u="none" dirty="0">
                <a:latin typeface="EU-BX" pitchFamily="65" charset="-122"/>
                <a:ea typeface="EU-BX" pitchFamily="65" charset="-122"/>
                <a:sym typeface="宋体" panose="02010600030101010101" pitchFamily="2" charset="-122"/>
              </a:rPr>
              <a:t> </a:t>
            </a:r>
            <a:r>
              <a:rPr lang="zh-CN" altLang="en-US" sz="2400" b="1" u="none" dirty="0">
                <a:latin typeface="宋体" panose="02010600030101010101" pitchFamily="2" charset="-122"/>
                <a:sym typeface="宋体" panose="02010600030101010101" pitchFamily="2" charset="-122"/>
              </a:rPr>
              <a:t>轴的距离是</a:t>
            </a:r>
            <a:r>
              <a:rPr lang="en-US" altLang="zh-CN" sz="2400" b="1" u="none" dirty="0">
                <a:latin typeface="宋体" panose="02010600030101010101" pitchFamily="2" charset="-122"/>
                <a:sym typeface="宋体" panose="02010600030101010101" pitchFamily="2" charset="-122"/>
              </a:rPr>
              <a:t>4</a:t>
            </a:r>
            <a:r>
              <a:rPr lang="zh-CN" altLang="en-US" sz="2400" b="1" u="none" dirty="0">
                <a:latin typeface="宋体" panose="02010600030101010101" pitchFamily="2" charset="-122"/>
                <a:sym typeface="宋体" panose="02010600030101010101" pitchFamily="2" charset="-122"/>
              </a:rPr>
              <a:t>，求其函数解析</a:t>
            </a:r>
            <a:r>
              <a:rPr lang="zh-CN" altLang="en-US" sz="2400" b="1" u="none" dirty="0" smtClean="0">
                <a:latin typeface="宋体" panose="02010600030101010101" pitchFamily="2" charset="-122"/>
                <a:sym typeface="宋体" panose="02010600030101010101" pitchFamily="2" charset="-122"/>
              </a:rPr>
              <a:t>式。</a:t>
            </a:r>
            <a:endParaRPr lang="zh-CN" altLang="en-US" b="1" u="none" dirty="0">
              <a:latin typeface="宋体" panose="02010600030101010101" pitchFamily="2" charset="-122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581399" y="2565737"/>
            <a:ext cx="4495800" cy="1015663"/>
          </a:xfrm>
          <a:prstGeom prst="rect">
            <a:avLst/>
          </a:prstGeom>
          <a:solidFill>
            <a:srgbClr val="F6DAA8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u="none" dirty="0">
                <a:solidFill>
                  <a:srgbClr val="0000FF"/>
                </a:solidFill>
                <a:latin typeface="宋体" panose="02010600030101010101" pitchFamily="2" charset="-122"/>
              </a:rPr>
              <a:t>函数的解析式是</a:t>
            </a:r>
            <a:r>
              <a:rPr lang="zh-CN" altLang="en-US" sz="2400" b="1" u="none" dirty="0">
                <a:solidFill>
                  <a:srgbClr val="0000FF"/>
                </a:solidFill>
                <a:latin typeface="宋体" panose="02010600030101010101" pitchFamily="2" charset="-122"/>
                <a:ea typeface="EU-BX" pitchFamily="65" charset="-122"/>
              </a:rPr>
              <a:t>ｙ</a:t>
            </a:r>
            <a:r>
              <a:rPr lang="zh-CN" altLang="en-US" sz="2400" b="1" u="none" dirty="0">
                <a:solidFill>
                  <a:srgbClr val="0000FF"/>
                </a:solidFill>
                <a:latin typeface="宋体" panose="02010600030101010101" pitchFamily="2" charset="-122"/>
              </a:rPr>
              <a:t>＝</a:t>
            </a:r>
            <a:r>
              <a:rPr lang="zh-CN" altLang="en-US" sz="2400" b="1" u="none" dirty="0">
                <a:solidFill>
                  <a:srgbClr val="0000FF"/>
                </a:solidFill>
                <a:latin typeface="宋体" panose="02010600030101010101" pitchFamily="2" charset="-122"/>
                <a:ea typeface="EU-BX" pitchFamily="65" charset="-122"/>
              </a:rPr>
              <a:t>２ｘ</a:t>
            </a:r>
            <a:r>
              <a:rPr lang="zh-CN" altLang="en-US" sz="2400" b="1" u="none" dirty="0">
                <a:solidFill>
                  <a:srgbClr val="0000FF"/>
                </a:solidFill>
                <a:latin typeface="宋体" panose="02010600030101010101" pitchFamily="2" charset="-122"/>
              </a:rPr>
              <a:t>－８，</a:t>
            </a:r>
          </a:p>
          <a:p>
            <a:pPr>
              <a:spcBef>
                <a:spcPct val="50000"/>
              </a:spcBef>
            </a:pPr>
            <a:r>
              <a:rPr lang="zh-CN" altLang="en-US" sz="2400" b="1" u="none" dirty="0">
                <a:solidFill>
                  <a:srgbClr val="0000FF"/>
                </a:solidFill>
                <a:latin typeface="宋体" panose="02010600030101010101" pitchFamily="2" charset="-122"/>
              </a:rPr>
              <a:t>点</a:t>
            </a:r>
            <a:r>
              <a:rPr lang="zh-CN" altLang="en-US" b="1" u="none" dirty="0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（6，5）</a:t>
            </a:r>
            <a:r>
              <a:rPr lang="zh-CN" altLang="en-US" sz="2400" b="1" u="none" dirty="0">
                <a:solidFill>
                  <a:srgbClr val="0000FF"/>
                </a:solidFill>
                <a:latin typeface="宋体" panose="02010600030101010101" pitchFamily="2" charset="-122"/>
              </a:rPr>
              <a:t>不在函数的图象</a:t>
            </a:r>
            <a:r>
              <a:rPr lang="zh-CN" altLang="en-US" sz="2400" b="1" u="none" dirty="0" smtClean="0">
                <a:solidFill>
                  <a:srgbClr val="0000FF"/>
                </a:solidFill>
                <a:latin typeface="宋体" panose="02010600030101010101" pitchFamily="2" charset="-122"/>
              </a:rPr>
              <a:t>上。</a:t>
            </a:r>
            <a:endParaRPr lang="zh-CN" altLang="en-US" sz="2800" b="1" u="none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057399" y="5334000"/>
            <a:ext cx="4495800" cy="457200"/>
          </a:xfrm>
          <a:prstGeom prst="rect">
            <a:avLst/>
          </a:prstGeom>
          <a:solidFill>
            <a:srgbClr val="F6DAA8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u="none" dirty="0">
                <a:latin typeface="宋体" panose="02010600030101010101" pitchFamily="2" charset="-122"/>
              </a:rPr>
              <a:t>函数的解析式是</a:t>
            </a:r>
            <a:r>
              <a:rPr lang="zh-CN" altLang="en-US" sz="2400" u="none" dirty="0">
                <a:latin typeface="宋体" panose="02010600030101010101" pitchFamily="2" charset="-122"/>
                <a:ea typeface="EU-BX" pitchFamily="65" charset="-122"/>
              </a:rPr>
              <a:t>ｙ</a:t>
            </a:r>
            <a:r>
              <a:rPr lang="zh-CN" altLang="en-US" sz="2400" u="none" dirty="0">
                <a:latin typeface="宋体" panose="02010600030101010101" pitchFamily="2" charset="-122"/>
              </a:rPr>
              <a:t>＝</a:t>
            </a:r>
            <a:r>
              <a:rPr lang="zh-CN" altLang="en-US" sz="2400" u="none" dirty="0">
                <a:latin typeface="宋体" panose="02010600030101010101" pitchFamily="2" charset="-122"/>
                <a:ea typeface="EU-BX" pitchFamily="65" charset="-122"/>
              </a:rPr>
              <a:t>２ｘ</a:t>
            </a:r>
            <a:r>
              <a:rPr lang="en-US" altLang="zh-CN" u="none" dirty="0">
                <a:latin typeface="宋体" panose="02010600030101010101" pitchFamily="2" charset="-122"/>
              </a:rPr>
              <a:t>±</a:t>
            </a:r>
            <a:r>
              <a:rPr lang="en-US" altLang="zh-CN" sz="2400" u="none" dirty="0" smtClean="0">
                <a:latin typeface="宋体" panose="02010600030101010101" pitchFamily="2" charset="-122"/>
              </a:rPr>
              <a:t>4</a:t>
            </a:r>
            <a:endParaRPr lang="en-US" altLang="zh-CN" sz="2400" u="none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  <p:bldP spid="1536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914400" y="3121025"/>
            <a:ext cx="754380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800" b="1" u="none" dirty="0">
                <a:latin typeface="宋体" panose="02010600030101010101" pitchFamily="2" charset="-122"/>
              </a:rPr>
              <a:t>1</a:t>
            </a:r>
            <a:r>
              <a:rPr lang="en-US" altLang="zh-CN" sz="2800" b="1" u="none" dirty="0">
                <a:latin typeface="宋体" panose="02010600030101010101" pitchFamily="2" charset="-122"/>
              </a:rPr>
              <a:t>.</a:t>
            </a:r>
            <a:r>
              <a:rPr lang="zh-CN" altLang="en-US" sz="2800" b="1" u="none" dirty="0">
                <a:latin typeface="宋体" panose="02010600030101010101" pitchFamily="2" charset="-122"/>
              </a:rPr>
              <a:t>一次函数图像的</a:t>
            </a:r>
            <a:r>
              <a:rPr lang="zh-CN" altLang="en-US" sz="2800" b="1" u="none" dirty="0" smtClean="0">
                <a:latin typeface="宋体" panose="02010600030101010101" pitchFamily="2" charset="-122"/>
              </a:rPr>
              <a:t>画法。</a:t>
            </a:r>
            <a:endParaRPr lang="en-US" sz="2800" b="1" u="none" dirty="0">
              <a:latin typeface="宋体" panose="02010600030101010101" pitchFamily="2" charset="-122"/>
            </a:endParaRP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914400" y="3838575"/>
            <a:ext cx="7389813" cy="12277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800" b="1" u="none" dirty="0">
                <a:latin typeface="宋体" panose="02010600030101010101" pitchFamily="2" charset="-122"/>
              </a:rPr>
              <a:t>2</a:t>
            </a:r>
            <a:r>
              <a:rPr lang="en-US" altLang="zh-CN" sz="2800" b="1" u="none" dirty="0" smtClean="0">
                <a:latin typeface="宋体" panose="02010600030101010101" pitchFamily="2" charset="-122"/>
              </a:rPr>
              <a:t>.</a:t>
            </a:r>
            <a:r>
              <a:rPr lang="zh-CN" altLang="en-US" sz="2800" b="1" u="none" dirty="0" smtClean="0">
                <a:latin typeface="宋体" panose="02010600030101010101" pitchFamily="2" charset="-122"/>
              </a:rPr>
              <a:t>利用</a:t>
            </a:r>
            <a:r>
              <a:rPr lang="zh-CN" altLang="en-US" sz="2800" b="1" u="none" dirty="0">
                <a:latin typeface="宋体" panose="02010600030101010101" pitchFamily="2" charset="-122"/>
              </a:rPr>
              <a:t>待定系数法求一次函数的表达式及相关系数的</a:t>
            </a:r>
            <a:r>
              <a:rPr lang="zh-CN" altLang="en-US" sz="2800" b="1" u="none" dirty="0" smtClean="0">
                <a:latin typeface="宋体" panose="02010600030101010101" pitchFamily="2" charset="-122"/>
              </a:rPr>
              <a:t>值。</a:t>
            </a:r>
            <a:endParaRPr lang="zh-CN" altLang="en-US" sz="2800" b="1" u="none" dirty="0">
              <a:latin typeface="宋体" panose="02010600030101010101" pitchFamily="2" charset="-122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914400" y="2328863"/>
            <a:ext cx="5303838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 u="none" dirty="0">
                <a:latin typeface="宋体" panose="02010600030101010101" pitchFamily="2" charset="-122"/>
              </a:rPr>
              <a:t>通过本课时的学习，我们学习了</a:t>
            </a:r>
            <a:r>
              <a:rPr lang="en-US" altLang="zh-CN" sz="2800" b="1" u="none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3411537" y="838200"/>
            <a:ext cx="215265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zh-CN" altLang="en-US" sz="3600" b="1" u="none" dirty="0">
                <a:latin typeface="宋体" panose="02010600030101010101" pitchFamily="2" charset="-122"/>
              </a:rPr>
              <a:t>课堂小结</a:t>
            </a:r>
          </a:p>
        </p:txBody>
      </p:sp>
      <p:sp>
        <p:nvSpPr>
          <p:cNvPr id="16391" name="Line 5"/>
          <p:cNvSpPr>
            <a:spLocks noChangeShapeType="1"/>
          </p:cNvSpPr>
          <p:nvPr/>
        </p:nvSpPr>
        <p:spPr bwMode="auto">
          <a:xfrm>
            <a:off x="2971800" y="1504950"/>
            <a:ext cx="2952750" cy="0"/>
          </a:xfrm>
          <a:prstGeom prst="line">
            <a:avLst/>
          </a:prstGeom>
          <a:noFill/>
          <a:ln w="28575" cap="rnd">
            <a:solidFill>
              <a:srgbClr val="990099"/>
            </a:solidFill>
            <a:prstDash val="sysDot"/>
            <a:round/>
            <a:headEnd type="diamond" w="med" len="med"/>
            <a:tailEnd type="diamond" w="med" len="med"/>
          </a:ln>
        </p:spPr>
        <p:txBody>
          <a:bodyPr>
            <a:spAutoFit/>
          </a:bodyPr>
          <a:lstStyle/>
          <a:p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16392" name="Line 6"/>
          <p:cNvSpPr>
            <a:spLocks noChangeShapeType="1"/>
          </p:cNvSpPr>
          <p:nvPr/>
        </p:nvSpPr>
        <p:spPr bwMode="auto">
          <a:xfrm>
            <a:off x="2971800" y="876300"/>
            <a:ext cx="2952750" cy="0"/>
          </a:xfrm>
          <a:prstGeom prst="line">
            <a:avLst/>
          </a:prstGeom>
          <a:noFill/>
          <a:ln w="28575" cap="rnd">
            <a:solidFill>
              <a:srgbClr val="990099"/>
            </a:solidFill>
            <a:prstDash val="sysDot"/>
            <a:round/>
            <a:headEnd type="diamond" w="med" len="med"/>
            <a:tailEnd type="diamond" w="med" len="med"/>
          </a:ln>
        </p:spPr>
        <p:txBody>
          <a:bodyPr>
            <a:spAutoFit/>
          </a:bodyPr>
          <a:lstStyle/>
          <a:p>
            <a:endParaRPr lang="zh-CN" altLang="en-US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1981268" y="2514624"/>
            <a:ext cx="5181600" cy="1676400"/>
          </a:xfrm>
        </p:spPr>
        <p:txBody>
          <a:bodyPr/>
          <a:lstStyle/>
          <a:p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914400" y="2623673"/>
            <a:ext cx="7239000" cy="164352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indent="276225">
              <a:lnSpc>
                <a:spcPct val="120000"/>
              </a:lnSpc>
            </a:pPr>
            <a:r>
              <a:rPr lang="en-US" altLang="zh-CN" sz="2800" b="1" u="none" dirty="0">
                <a:latin typeface="宋体" panose="02010600030101010101" pitchFamily="2" charset="-122"/>
              </a:rPr>
              <a:t> </a:t>
            </a:r>
            <a:r>
              <a:rPr lang="en-US" altLang="zh-CN" sz="2800" b="1" u="none" dirty="0" smtClean="0">
                <a:latin typeface="宋体" panose="02010600030101010101" pitchFamily="2" charset="-122"/>
              </a:rPr>
              <a:t>  1</a:t>
            </a:r>
            <a:r>
              <a:rPr lang="en-US" altLang="zh-CN" sz="2800" b="1" u="none" dirty="0">
                <a:latin typeface="宋体" panose="02010600030101010101" pitchFamily="2" charset="-122"/>
              </a:rPr>
              <a:t>.</a:t>
            </a:r>
            <a:r>
              <a:rPr lang="zh-CN" altLang="en-US" sz="2800" b="1" u="none" dirty="0">
                <a:latin typeface="宋体" panose="02010600030101010101" pitchFamily="2" charset="-122"/>
              </a:rPr>
              <a:t>会画出一次函数的</a:t>
            </a:r>
            <a:r>
              <a:rPr lang="zh-CN" altLang="en-US" sz="2800" b="1" u="none" dirty="0" smtClean="0">
                <a:latin typeface="宋体" panose="02010600030101010101" pitchFamily="2" charset="-122"/>
              </a:rPr>
              <a:t>图象。</a:t>
            </a:r>
            <a:endParaRPr lang="en-US" altLang="zh-CN" sz="2800" b="1" u="none" dirty="0">
              <a:latin typeface="宋体" panose="02010600030101010101" pitchFamily="2" charset="-122"/>
            </a:endParaRPr>
          </a:p>
          <a:p>
            <a:pPr indent="276225">
              <a:lnSpc>
                <a:spcPct val="120000"/>
              </a:lnSpc>
            </a:pPr>
            <a:r>
              <a:rPr lang="en-US" altLang="zh-CN" sz="2800" b="1" u="none" dirty="0" smtClean="0">
                <a:latin typeface="宋体" panose="02010600030101010101" pitchFamily="2" charset="-122"/>
              </a:rPr>
              <a:t>   2</a:t>
            </a:r>
            <a:r>
              <a:rPr lang="en-US" altLang="zh-CN" sz="2800" b="1" u="none" dirty="0">
                <a:latin typeface="宋体" panose="02010600030101010101" pitchFamily="2" charset="-122"/>
              </a:rPr>
              <a:t>.</a:t>
            </a:r>
            <a:r>
              <a:rPr lang="zh-CN" altLang="en-US" sz="2800" b="1" u="none" dirty="0">
                <a:latin typeface="宋体" panose="02010600030101010101" pitchFamily="2" charset="-122"/>
              </a:rPr>
              <a:t>初步利用待定系数法探求一次函数表达式的</a:t>
            </a:r>
            <a:r>
              <a:rPr lang="zh-CN" altLang="en-US" sz="2800" b="1" u="none" dirty="0" smtClean="0">
                <a:latin typeface="宋体" panose="02010600030101010101" pitchFamily="2" charset="-122"/>
              </a:rPr>
              <a:t>方法。</a:t>
            </a:r>
            <a:endParaRPr lang="en-US" altLang="zh-CN" sz="2800" b="1" u="none" dirty="0">
              <a:latin typeface="宋体" panose="02010600030101010101" pitchFamily="2" charset="-122"/>
            </a:endParaRPr>
          </a:p>
        </p:txBody>
      </p:sp>
      <p:pic>
        <p:nvPicPr>
          <p:cNvPr id="4101" name="Picture 4" descr="童趣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1038225"/>
            <a:ext cx="3887787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838200" y="1762330"/>
            <a:ext cx="7924800" cy="5236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600" b="1" u="none" dirty="0">
                <a:latin typeface="宋体" panose="02010600030101010101" pitchFamily="2" charset="-122"/>
              </a:rPr>
              <a:t>观察</a:t>
            </a:r>
            <a:r>
              <a:rPr lang="zh-CN" altLang="en-US" sz="2600" b="1" u="none" dirty="0" smtClean="0">
                <a:latin typeface="宋体" panose="02010600030101010101" pitchFamily="2" charset="-122"/>
              </a:rPr>
              <a:t>课本中</a:t>
            </a:r>
            <a:r>
              <a:rPr lang="zh-CN" altLang="en-US" sz="2600" b="1" u="none" dirty="0">
                <a:latin typeface="宋体" panose="02010600030101010101" pitchFamily="2" charset="-122"/>
              </a:rPr>
              <a:t>的函数表达式和图像，你有什么发现？</a:t>
            </a:r>
          </a:p>
        </p:txBody>
      </p:sp>
      <p:pic>
        <p:nvPicPr>
          <p:cNvPr id="5126" name="Picture 25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2743200"/>
            <a:ext cx="1066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2514600" y="3352800"/>
            <a:ext cx="5257800" cy="1828800"/>
          </a:xfrm>
          <a:prstGeom prst="wedgeRoundRectCallout">
            <a:avLst>
              <a:gd name="adj1" fmla="val -60236"/>
              <a:gd name="adj2" fmla="val 685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zh-CN" altLang="en-US" sz="2400" b="1" u="none" dirty="0" smtClean="0">
                <a:latin typeface="宋体" panose="02010600030101010101" pitchFamily="2" charset="-122"/>
              </a:rPr>
              <a:t>    这些</a:t>
            </a:r>
            <a:r>
              <a:rPr lang="zh-CN" altLang="en-US" sz="2400" b="1" u="none" dirty="0">
                <a:latin typeface="宋体" panose="02010600030101010101" pitchFamily="2" charset="-122"/>
              </a:rPr>
              <a:t>函数都是一次函数</a:t>
            </a:r>
            <a:r>
              <a:rPr lang="zh-CN" altLang="en-US" sz="2400" b="1" u="none" dirty="0" smtClean="0">
                <a:latin typeface="宋体" panose="02010600030101010101" pitchFamily="2" charset="-122"/>
              </a:rPr>
              <a:t>，它们的</a:t>
            </a:r>
            <a:endParaRPr lang="en-US" altLang="zh-CN" sz="2400" b="1" u="none" dirty="0" smtClean="0">
              <a:latin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400" b="1" u="none" dirty="0" smtClean="0">
                <a:latin typeface="宋体" panose="02010600030101010101" pitchFamily="2" charset="-122"/>
              </a:rPr>
              <a:t>图像</a:t>
            </a:r>
            <a:r>
              <a:rPr lang="zh-CN" altLang="en-US" sz="2400" b="1" u="none" dirty="0">
                <a:latin typeface="宋体" panose="02010600030101010101" pitchFamily="2" charset="-122"/>
              </a:rPr>
              <a:t>都是直线，</a:t>
            </a:r>
            <a:r>
              <a:rPr lang="zh-CN" altLang="en-US" sz="2400" b="1" u="none" dirty="0" smtClean="0">
                <a:latin typeface="宋体" panose="02010600030101010101" pitchFamily="2" charset="-122"/>
              </a:rPr>
              <a:t>特别的</a:t>
            </a:r>
            <a:r>
              <a:rPr lang="zh-CN" altLang="en-US" sz="2400" b="1" u="none" dirty="0">
                <a:latin typeface="宋体" panose="02010600030101010101" pitchFamily="2" charset="-122"/>
              </a:rPr>
              <a:t>正比例函数</a:t>
            </a:r>
            <a:r>
              <a:rPr lang="zh-CN" altLang="en-US" sz="2400" b="1" u="none" dirty="0" smtClean="0">
                <a:latin typeface="宋体" panose="02010600030101010101" pitchFamily="2" charset="-122"/>
              </a:rPr>
              <a:t>的</a:t>
            </a:r>
            <a:endParaRPr lang="en-US" altLang="zh-CN" sz="2400" b="1" u="none" dirty="0" smtClean="0">
              <a:latin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400" b="1" u="none" dirty="0" smtClean="0">
                <a:latin typeface="宋体" panose="02010600030101010101" pitchFamily="2" charset="-122"/>
              </a:rPr>
              <a:t>图像</a:t>
            </a:r>
            <a:r>
              <a:rPr lang="zh-CN" altLang="en-US" sz="2400" b="1" u="none" dirty="0">
                <a:latin typeface="宋体" panose="02010600030101010101" pitchFamily="2" charset="-122"/>
              </a:rPr>
              <a:t>都经过</a:t>
            </a:r>
            <a:r>
              <a:rPr lang="zh-CN" altLang="en-US" sz="2400" b="1" u="none" dirty="0" smtClean="0">
                <a:latin typeface="宋体" panose="02010600030101010101" pitchFamily="2" charset="-122"/>
              </a:rPr>
              <a:t>原点。</a:t>
            </a:r>
            <a:endParaRPr lang="zh-CN" altLang="en-US" sz="2400" b="1" u="none" dirty="0">
              <a:latin typeface="宋体" panose="02010600030101010101" pitchFamily="2" charset="-122"/>
            </a:endParaRPr>
          </a:p>
        </p:txBody>
      </p:sp>
      <p:pic>
        <p:nvPicPr>
          <p:cNvPr id="5128" name="Picture 4" descr="新课引入（3）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8200" y="917575"/>
            <a:ext cx="2466975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8" name="Object 4"/>
          <p:cNvGraphicFramePr/>
          <p:nvPr/>
        </p:nvGraphicFramePr>
        <p:xfrm>
          <a:off x="685800" y="1905000"/>
          <a:ext cx="769620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r:id="rId4" imgW="2362200" imgH="457200" progId="">
                  <p:embed/>
                </p:oleObj>
              </mc:Choice>
              <mc:Fallback>
                <p:oleObj r:id="rId4" imgW="2362200" imgH="457200" progId="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05000"/>
                        <a:ext cx="7696200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574925" y="3470275"/>
            <a:ext cx="5562600" cy="20923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</p:spPr>
        <p:txBody>
          <a:bodyPr lIns="90170" tIns="46990" rIns="90170" bIns="4699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600" b="1" u="none" dirty="0" smtClean="0">
                <a:latin typeface="宋体" panose="02010600030101010101" pitchFamily="2" charset="-122"/>
              </a:rPr>
              <a:t>    因为</a:t>
            </a:r>
            <a:r>
              <a:rPr lang="zh-CN" altLang="en-US" sz="2600" b="1" u="none" dirty="0">
                <a:latin typeface="宋体" panose="02010600030101010101" pitchFamily="2" charset="-122"/>
              </a:rPr>
              <a:t>一次函数的图像是一条直线，根据两点确定一条直线，只要找出坐标满足表达式的两个点，过这两点的直线就是所要作的一次函数的</a:t>
            </a:r>
            <a:r>
              <a:rPr lang="zh-CN" altLang="en-US" sz="2600" b="1" u="none" dirty="0" smtClean="0">
                <a:latin typeface="宋体" panose="02010600030101010101" pitchFamily="2" charset="-122"/>
              </a:rPr>
              <a:t>图像。</a:t>
            </a:r>
            <a:endParaRPr lang="zh-CN" altLang="en-US" sz="2600" b="1" u="none" dirty="0">
              <a:latin typeface="宋体" panose="02010600030101010101" pitchFamily="2" charset="-122"/>
            </a:endParaRPr>
          </a:p>
        </p:txBody>
      </p:sp>
      <p:pic>
        <p:nvPicPr>
          <p:cNvPr id="6151" name="Picture 25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50925" y="3352800"/>
            <a:ext cx="838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2041525" y="4191000"/>
            <a:ext cx="457200" cy="457200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anchor="ctr"/>
          <a:lstStyle/>
          <a:p>
            <a:endParaRPr lang="zh-CN" altLang="en-US" dirty="0">
              <a:latin typeface="宋体" panose="02010600030101010101" pitchFamily="2" charset="-122"/>
            </a:endParaRPr>
          </a:p>
        </p:txBody>
      </p:sp>
      <p:pic>
        <p:nvPicPr>
          <p:cNvPr id="6153" name="Picture 9" descr="图片4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09600" y="914400"/>
            <a:ext cx="32766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/>
          <p:nvPr/>
        </p:nvGraphicFramePr>
        <p:xfrm>
          <a:off x="731043" y="533476"/>
          <a:ext cx="7472363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4" imgW="3517900" imgH="939800" progId="">
                  <p:embed/>
                </p:oleObj>
              </mc:Choice>
              <mc:Fallback>
                <p:oleObj name="Equation" r:id="rId4" imgW="3517900" imgH="939800" progId="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043" y="533476"/>
                        <a:ext cx="7472363" cy="236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533525" y="2743200"/>
            <a:ext cx="5867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172" name="Object 4"/>
          <p:cNvGraphicFramePr/>
          <p:nvPr/>
        </p:nvGraphicFramePr>
        <p:xfrm>
          <a:off x="4124325" y="2895600"/>
          <a:ext cx="228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7" imgW="140335" imgH="165735" progId="">
                  <p:embed/>
                </p:oleObj>
              </mc:Choice>
              <mc:Fallback>
                <p:oleObj name="Equation" r:id="rId7" imgW="140335" imgH="165735" progId="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4325" y="2895600"/>
                        <a:ext cx="2286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5"/>
          <p:cNvGraphicFramePr/>
          <p:nvPr/>
        </p:nvGraphicFramePr>
        <p:xfrm>
          <a:off x="7172325" y="4876800"/>
          <a:ext cx="3714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r:id="rId9" imgW="127635" imgH="140335" progId="">
                  <p:embed/>
                </p:oleObj>
              </mc:Choice>
              <mc:Fallback>
                <p:oleObj r:id="rId9" imgW="127635" imgH="140335" progId="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2325" y="4876800"/>
                        <a:ext cx="371475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990600" y="533400"/>
            <a:ext cx="7467600" cy="20528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600" b="1" u="none" dirty="0">
                <a:latin typeface="宋体" panose="02010600030101010101" pitchFamily="2" charset="-122"/>
              </a:rPr>
              <a:t>一次函数图像的画法：</a:t>
            </a:r>
          </a:p>
          <a:p>
            <a:pPr>
              <a:lnSpc>
                <a:spcPct val="130000"/>
              </a:lnSpc>
            </a:pPr>
            <a:r>
              <a:rPr lang="zh-CN" altLang="en-US" sz="2600" b="1" u="none" dirty="0" smtClean="0">
                <a:latin typeface="宋体" panose="02010600030101010101" pitchFamily="2" charset="-122"/>
              </a:rPr>
              <a:t>    由于</a:t>
            </a:r>
            <a:r>
              <a:rPr lang="zh-CN" altLang="en-US" sz="2600" b="1" u="none" dirty="0">
                <a:latin typeface="宋体" panose="02010600030101010101" pitchFamily="2" charset="-122"/>
              </a:rPr>
              <a:t>一次函数的图像是直线，所以只要确定两个点就能画出它，一般选取直线与x轴，y轴的</a:t>
            </a:r>
            <a:r>
              <a:rPr lang="zh-CN" altLang="en-US" sz="2600" b="1" u="none" dirty="0" smtClean="0">
                <a:latin typeface="宋体" panose="02010600030101010101" pitchFamily="2" charset="-122"/>
              </a:rPr>
              <a:t>交点。</a:t>
            </a:r>
            <a:endParaRPr lang="zh-CN" altLang="en-US" sz="2600" b="1" u="none" dirty="0">
              <a:latin typeface="宋体" panose="02010600030101010101" pitchFamily="2" charset="-122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90600" y="2667000"/>
            <a:ext cx="7464425" cy="105259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u="none" dirty="0">
                <a:solidFill>
                  <a:srgbClr val="FF0066"/>
                </a:solidFill>
                <a:latin typeface="宋体" panose="02010600030101010101" pitchFamily="2" charset="-122"/>
              </a:rPr>
              <a:t>做一做：</a:t>
            </a:r>
            <a:r>
              <a:rPr lang="zh-CN" altLang="en-US" sz="2400" b="1" u="none" dirty="0">
                <a:latin typeface="宋体" panose="02010600030101010101" pitchFamily="2" charset="-122"/>
              </a:rPr>
              <a:t> </a:t>
            </a:r>
            <a:br>
              <a:rPr lang="zh-CN" altLang="en-US" sz="2400" b="1" u="none" dirty="0">
                <a:latin typeface="宋体" panose="02010600030101010101" pitchFamily="2" charset="-122"/>
              </a:rPr>
            </a:br>
            <a:r>
              <a:rPr lang="zh-CN" altLang="en-US" sz="2400" b="1" u="none" dirty="0" smtClean="0">
                <a:latin typeface="宋体" panose="02010600030101010101" pitchFamily="2" charset="-122"/>
              </a:rPr>
              <a:t>在</a:t>
            </a:r>
            <a:r>
              <a:rPr lang="zh-CN" altLang="en-US" sz="2400" b="1" u="none" dirty="0">
                <a:latin typeface="宋体" panose="02010600030101010101" pitchFamily="2" charset="-122"/>
              </a:rPr>
              <a:t>同一坐标系内分别作出下列一次函数的</a:t>
            </a:r>
            <a:r>
              <a:rPr lang="zh-CN" altLang="en-US" sz="2400" b="1" u="none" dirty="0" smtClean="0">
                <a:latin typeface="宋体" panose="02010600030101010101" pitchFamily="2" charset="-122"/>
              </a:rPr>
              <a:t>图象。</a:t>
            </a:r>
            <a:endParaRPr lang="zh-CN" altLang="en-US" sz="2400" u="none" dirty="0">
              <a:latin typeface="宋体" panose="02010600030101010101" pitchFamily="2" charset="-122"/>
            </a:endParaRP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169988" y="4038600"/>
          <a:ext cx="6043612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公式" r:id="rId4" imgW="2667000" imgH="203200" progId="Equation.3">
                  <p:embed/>
                </p:oleObj>
              </mc:Choice>
              <mc:Fallback>
                <p:oleObj name="公式" r:id="rId4" imgW="2667000" imgH="203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9988" y="4038600"/>
                        <a:ext cx="6043612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1179512" y="4610100"/>
          <a:ext cx="5526088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公式" r:id="rId6" imgW="2959100" imgH="406400" progId="Equation.3">
                  <p:embed/>
                </p:oleObj>
              </mc:Choice>
              <mc:Fallback>
                <p:oleObj name="公式" r:id="rId6" imgW="2959100" imgH="406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9512" y="4610100"/>
                        <a:ext cx="5526088" cy="735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/>
          <p:nvPr/>
        </p:nvGrpSpPr>
        <p:grpSpPr bwMode="auto">
          <a:xfrm>
            <a:off x="4637087" y="1012825"/>
            <a:ext cx="4046538" cy="3744913"/>
            <a:chOff x="0" y="0"/>
            <a:chExt cx="3674" cy="3628"/>
          </a:xfrm>
        </p:grpSpPr>
        <p:grpSp>
          <p:nvGrpSpPr>
            <p:cNvPr id="9219" name="Group 3"/>
            <p:cNvGrpSpPr/>
            <p:nvPr/>
          </p:nvGrpSpPr>
          <p:grpSpPr bwMode="auto">
            <a:xfrm>
              <a:off x="0" y="0"/>
              <a:ext cx="3674" cy="3628"/>
              <a:chOff x="0" y="0"/>
              <a:chExt cx="3674" cy="3628"/>
            </a:xfrm>
          </p:grpSpPr>
          <p:sp>
            <p:nvSpPr>
              <p:cNvPr id="9220" name="Line 88"/>
              <p:cNvSpPr>
                <a:spLocks noChangeShapeType="1"/>
              </p:cNvSpPr>
              <p:nvPr/>
            </p:nvSpPr>
            <p:spPr bwMode="auto">
              <a:xfrm>
                <a:off x="0" y="1814"/>
                <a:ext cx="367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tailEnd type="triangle" w="med" len="med"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21" name="Line 89"/>
              <p:cNvSpPr>
                <a:spLocks noChangeShapeType="1"/>
              </p:cNvSpPr>
              <p:nvPr/>
            </p:nvSpPr>
            <p:spPr bwMode="auto">
              <a:xfrm flipV="1">
                <a:off x="1769" y="0"/>
                <a:ext cx="0" cy="36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tailEnd type="triangle" w="med" len="med"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22" name="Line 90"/>
              <p:cNvSpPr>
                <a:spLocks noChangeShapeType="1"/>
              </p:cNvSpPr>
              <p:nvPr/>
            </p:nvSpPr>
            <p:spPr bwMode="auto">
              <a:xfrm flipV="1">
                <a:off x="1633" y="1768"/>
                <a:ext cx="0" cy="4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23" name="Line 91"/>
              <p:cNvSpPr>
                <a:spLocks noChangeShapeType="1"/>
              </p:cNvSpPr>
              <p:nvPr/>
            </p:nvSpPr>
            <p:spPr bwMode="auto">
              <a:xfrm flipV="1">
                <a:off x="1496" y="1769"/>
                <a:ext cx="0" cy="4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24" name="Line 92"/>
              <p:cNvSpPr>
                <a:spLocks noChangeShapeType="1"/>
              </p:cNvSpPr>
              <p:nvPr/>
            </p:nvSpPr>
            <p:spPr bwMode="auto">
              <a:xfrm flipV="1">
                <a:off x="1360" y="1769"/>
                <a:ext cx="0" cy="4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25" name="Line 93"/>
              <p:cNvSpPr>
                <a:spLocks noChangeShapeType="1"/>
              </p:cNvSpPr>
              <p:nvPr/>
            </p:nvSpPr>
            <p:spPr bwMode="auto">
              <a:xfrm flipV="1">
                <a:off x="1224" y="1769"/>
                <a:ext cx="0" cy="4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26" name="Line 94"/>
              <p:cNvSpPr>
                <a:spLocks noChangeShapeType="1"/>
              </p:cNvSpPr>
              <p:nvPr/>
            </p:nvSpPr>
            <p:spPr bwMode="auto">
              <a:xfrm flipV="1">
                <a:off x="1088" y="1769"/>
                <a:ext cx="0" cy="4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27" name="Line 95"/>
              <p:cNvSpPr>
                <a:spLocks noChangeShapeType="1"/>
              </p:cNvSpPr>
              <p:nvPr/>
            </p:nvSpPr>
            <p:spPr bwMode="auto">
              <a:xfrm flipV="1">
                <a:off x="952" y="1769"/>
                <a:ext cx="0" cy="4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28" name="Line 96"/>
              <p:cNvSpPr>
                <a:spLocks noChangeShapeType="1"/>
              </p:cNvSpPr>
              <p:nvPr/>
            </p:nvSpPr>
            <p:spPr bwMode="auto">
              <a:xfrm flipV="1">
                <a:off x="816" y="1769"/>
                <a:ext cx="0" cy="4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29" name="Line 97"/>
              <p:cNvSpPr>
                <a:spLocks noChangeShapeType="1"/>
              </p:cNvSpPr>
              <p:nvPr/>
            </p:nvSpPr>
            <p:spPr bwMode="auto">
              <a:xfrm flipV="1">
                <a:off x="680" y="1769"/>
                <a:ext cx="0" cy="4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30" name="Line 98"/>
              <p:cNvSpPr>
                <a:spLocks noChangeShapeType="1"/>
              </p:cNvSpPr>
              <p:nvPr/>
            </p:nvSpPr>
            <p:spPr bwMode="auto">
              <a:xfrm flipV="1">
                <a:off x="544" y="1769"/>
                <a:ext cx="0" cy="4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31" name="Line 99"/>
              <p:cNvSpPr>
                <a:spLocks noChangeShapeType="1"/>
              </p:cNvSpPr>
              <p:nvPr/>
            </p:nvSpPr>
            <p:spPr bwMode="auto">
              <a:xfrm flipV="1">
                <a:off x="408" y="1769"/>
                <a:ext cx="0" cy="4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32" name="Line 100"/>
              <p:cNvSpPr>
                <a:spLocks noChangeShapeType="1"/>
              </p:cNvSpPr>
              <p:nvPr/>
            </p:nvSpPr>
            <p:spPr bwMode="auto">
              <a:xfrm>
                <a:off x="1769" y="1678"/>
                <a:ext cx="4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33" name="Line 101"/>
              <p:cNvSpPr>
                <a:spLocks noChangeShapeType="1"/>
              </p:cNvSpPr>
              <p:nvPr/>
            </p:nvSpPr>
            <p:spPr bwMode="auto">
              <a:xfrm>
                <a:off x="1769" y="1542"/>
                <a:ext cx="4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34" name="Line 102"/>
              <p:cNvSpPr>
                <a:spLocks noChangeShapeType="1"/>
              </p:cNvSpPr>
              <p:nvPr/>
            </p:nvSpPr>
            <p:spPr bwMode="auto">
              <a:xfrm>
                <a:off x="1769" y="1406"/>
                <a:ext cx="4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35" name="Line 103"/>
              <p:cNvSpPr>
                <a:spLocks noChangeShapeType="1"/>
              </p:cNvSpPr>
              <p:nvPr/>
            </p:nvSpPr>
            <p:spPr bwMode="auto">
              <a:xfrm>
                <a:off x="1769" y="1270"/>
                <a:ext cx="4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36" name="Line 104"/>
              <p:cNvSpPr>
                <a:spLocks noChangeShapeType="1"/>
              </p:cNvSpPr>
              <p:nvPr/>
            </p:nvSpPr>
            <p:spPr bwMode="auto">
              <a:xfrm>
                <a:off x="1769" y="1134"/>
                <a:ext cx="4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37" name="Line 105"/>
              <p:cNvSpPr>
                <a:spLocks noChangeShapeType="1"/>
              </p:cNvSpPr>
              <p:nvPr/>
            </p:nvSpPr>
            <p:spPr bwMode="auto">
              <a:xfrm>
                <a:off x="1769" y="998"/>
                <a:ext cx="4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38" name="Line 106"/>
              <p:cNvSpPr>
                <a:spLocks noChangeShapeType="1"/>
              </p:cNvSpPr>
              <p:nvPr/>
            </p:nvSpPr>
            <p:spPr bwMode="auto">
              <a:xfrm>
                <a:off x="1769" y="861"/>
                <a:ext cx="4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39" name="Line 107"/>
              <p:cNvSpPr>
                <a:spLocks noChangeShapeType="1"/>
              </p:cNvSpPr>
              <p:nvPr/>
            </p:nvSpPr>
            <p:spPr bwMode="auto">
              <a:xfrm>
                <a:off x="1769" y="725"/>
                <a:ext cx="4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40" name="Line 108"/>
              <p:cNvSpPr>
                <a:spLocks noChangeShapeType="1"/>
              </p:cNvSpPr>
              <p:nvPr/>
            </p:nvSpPr>
            <p:spPr bwMode="auto">
              <a:xfrm>
                <a:off x="1769" y="589"/>
                <a:ext cx="4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41" name="Line 109"/>
              <p:cNvSpPr>
                <a:spLocks noChangeShapeType="1"/>
              </p:cNvSpPr>
              <p:nvPr/>
            </p:nvSpPr>
            <p:spPr bwMode="auto">
              <a:xfrm>
                <a:off x="1769" y="453"/>
                <a:ext cx="4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42" name="Line 110"/>
              <p:cNvSpPr>
                <a:spLocks noChangeShapeType="1"/>
              </p:cNvSpPr>
              <p:nvPr/>
            </p:nvSpPr>
            <p:spPr bwMode="auto">
              <a:xfrm>
                <a:off x="1769" y="317"/>
                <a:ext cx="4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43" name="Line 111"/>
              <p:cNvSpPr>
                <a:spLocks noChangeShapeType="1"/>
              </p:cNvSpPr>
              <p:nvPr/>
            </p:nvSpPr>
            <p:spPr bwMode="auto">
              <a:xfrm>
                <a:off x="1769" y="2086"/>
                <a:ext cx="4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44" name="Line 112"/>
              <p:cNvSpPr>
                <a:spLocks noChangeShapeType="1"/>
              </p:cNvSpPr>
              <p:nvPr/>
            </p:nvSpPr>
            <p:spPr bwMode="auto">
              <a:xfrm>
                <a:off x="1769" y="2222"/>
                <a:ext cx="4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45" name="Line 113"/>
              <p:cNvSpPr>
                <a:spLocks noChangeShapeType="1"/>
              </p:cNvSpPr>
              <p:nvPr/>
            </p:nvSpPr>
            <p:spPr bwMode="auto">
              <a:xfrm>
                <a:off x="1769" y="2358"/>
                <a:ext cx="4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46" name="Line 114"/>
              <p:cNvSpPr>
                <a:spLocks noChangeShapeType="1"/>
              </p:cNvSpPr>
              <p:nvPr/>
            </p:nvSpPr>
            <p:spPr bwMode="auto">
              <a:xfrm>
                <a:off x="1769" y="2494"/>
                <a:ext cx="4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47" name="Line 115"/>
              <p:cNvSpPr>
                <a:spLocks noChangeShapeType="1"/>
              </p:cNvSpPr>
              <p:nvPr/>
            </p:nvSpPr>
            <p:spPr bwMode="auto">
              <a:xfrm>
                <a:off x="1769" y="2630"/>
                <a:ext cx="4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48" name="Line 116"/>
              <p:cNvSpPr>
                <a:spLocks noChangeShapeType="1"/>
              </p:cNvSpPr>
              <p:nvPr/>
            </p:nvSpPr>
            <p:spPr bwMode="auto">
              <a:xfrm>
                <a:off x="1769" y="2766"/>
                <a:ext cx="4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49" name="Line 117"/>
              <p:cNvSpPr>
                <a:spLocks noChangeShapeType="1"/>
              </p:cNvSpPr>
              <p:nvPr/>
            </p:nvSpPr>
            <p:spPr bwMode="auto">
              <a:xfrm>
                <a:off x="1769" y="2902"/>
                <a:ext cx="4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50" name="Line 118"/>
              <p:cNvSpPr>
                <a:spLocks noChangeShapeType="1"/>
              </p:cNvSpPr>
              <p:nvPr/>
            </p:nvSpPr>
            <p:spPr bwMode="auto">
              <a:xfrm>
                <a:off x="1769" y="3038"/>
                <a:ext cx="4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51" name="Line 119"/>
              <p:cNvSpPr>
                <a:spLocks noChangeShapeType="1"/>
              </p:cNvSpPr>
              <p:nvPr/>
            </p:nvSpPr>
            <p:spPr bwMode="auto">
              <a:xfrm>
                <a:off x="1769" y="3174"/>
                <a:ext cx="4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52" name="Line 120"/>
              <p:cNvSpPr>
                <a:spLocks noChangeShapeType="1"/>
              </p:cNvSpPr>
              <p:nvPr/>
            </p:nvSpPr>
            <p:spPr bwMode="auto">
              <a:xfrm>
                <a:off x="1769" y="3310"/>
                <a:ext cx="4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53" name="Line 121"/>
              <p:cNvSpPr>
                <a:spLocks noChangeShapeType="1"/>
              </p:cNvSpPr>
              <p:nvPr/>
            </p:nvSpPr>
            <p:spPr bwMode="auto">
              <a:xfrm>
                <a:off x="1769" y="1950"/>
                <a:ext cx="4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54" name="Line 122"/>
              <p:cNvSpPr>
                <a:spLocks noChangeShapeType="1"/>
              </p:cNvSpPr>
              <p:nvPr/>
            </p:nvSpPr>
            <p:spPr bwMode="auto">
              <a:xfrm flipV="1">
                <a:off x="272" y="1769"/>
                <a:ext cx="0" cy="4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55" name="Line 123"/>
              <p:cNvSpPr>
                <a:spLocks noChangeShapeType="1"/>
              </p:cNvSpPr>
              <p:nvPr/>
            </p:nvSpPr>
            <p:spPr bwMode="auto">
              <a:xfrm flipV="1">
                <a:off x="2041" y="1769"/>
                <a:ext cx="0" cy="4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56" name="Line 124"/>
              <p:cNvSpPr>
                <a:spLocks noChangeShapeType="1"/>
              </p:cNvSpPr>
              <p:nvPr/>
            </p:nvSpPr>
            <p:spPr bwMode="auto">
              <a:xfrm flipV="1">
                <a:off x="2177" y="1769"/>
                <a:ext cx="0" cy="4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57" name="Line 125"/>
              <p:cNvSpPr>
                <a:spLocks noChangeShapeType="1"/>
              </p:cNvSpPr>
              <p:nvPr/>
            </p:nvSpPr>
            <p:spPr bwMode="auto">
              <a:xfrm flipV="1">
                <a:off x="2313" y="1769"/>
                <a:ext cx="0" cy="4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58" name="Line 126"/>
              <p:cNvSpPr>
                <a:spLocks noChangeShapeType="1"/>
              </p:cNvSpPr>
              <p:nvPr/>
            </p:nvSpPr>
            <p:spPr bwMode="auto">
              <a:xfrm flipV="1">
                <a:off x="2449" y="1769"/>
                <a:ext cx="0" cy="4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59" name="Line 127"/>
              <p:cNvSpPr>
                <a:spLocks noChangeShapeType="1"/>
              </p:cNvSpPr>
              <p:nvPr/>
            </p:nvSpPr>
            <p:spPr bwMode="auto">
              <a:xfrm flipV="1">
                <a:off x="2585" y="1769"/>
                <a:ext cx="0" cy="4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60" name="Line 128"/>
              <p:cNvSpPr>
                <a:spLocks noChangeShapeType="1"/>
              </p:cNvSpPr>
              <p:nvPr/>
            </p:nvSpPr>
            <p:spPr bwMode="auto">
              <a:xfrm flipV="1">
                <a:off x="2721" y="1769"/>
                <a:ext cx="0" cy="4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61" name="Line 129"/>
              <p:cNvSpPr>
                <a:spLocks noChangeShapeType="1"/>
              </p:cNvSpPr>
              <p:nvPr/>
            </p:nvSpPr>
            <p:spPr bwMode="auto">
              <a:xfrm flipV="1">
                <a:off x="2857" y="1769"/>
                <a:ext cx="0" cy="4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62" name="Line 130"/>
              <p:cNvSpPr>
                <a:spLocks noChangeShapeType="1"/>
              </p:cNvSpPr>
              <p:nvPr/>
            </p:nvSpPr>
            <p:spPr bwMode="auto">
              <a:xfrm flipV="1">
                <a:off x="2993" y="1769"/>
                <a:ext cx="0" cy="4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63" name="Line 131"/>
              <p:cNvSpPr>
                <a:spLocks noChangeShapeType="1"/>
              </p:cNvSpPr>
              <p:nvPr/>
            </p:nvSpPr>
            <p:spPr bwMode="auto">
              <a:xfrm flipV="1">
                <a:off x="3129" y="1769"/>
                <a:ext cx="0" cy="4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64" name="Line 132"/>
              <p:cNvSpPr>
                <a:spLocks noChangeShapeType="1"/>
              </p:cNvSpPr>
              <p:nvPr/>
            </p:nvSpPr>
            <p:spPr bwMode="auto">
              <a:xfrm flipV="1">
                <a:off x="3265" y="1769"/>
                <a:ext cx="0" cy="4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65" name="Line 133"/>
              <p:cNvSpPr>
                <a:spLocks noChangeShapeType="1"/>
              </p:cNvSpPr>
              <p:nvPr/>
            </p:nvSpPr>
            <p:spPr bwMode="auto">
              <a:xfrm flipV="1">
                <a:off x="1905" y="1769"/>
                <a:ext cx="0" cy="4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graphicFrame>
            <p:nvGraphicFramePr>
              <p:cNvPr id="9266" name="Object 50"/>
              <p:cNvGraphicFramePr>
                <a:graphicFrameLocks noChangeAspect="1"/>
              </p:cNvGraphicFramePr>
              <p:nvPr/>
            </p:nvGraphicFramePr>
            <p:xfrm>
              <a:off x="3402" y="1859"/>
              <a:ext cx="168" cy="1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482" r:id="rId4" imgW="267335" imgH="254635" progId="Equation.3">
                      <p:embed/>
                    </p:oleObj>
                  </mc:Choice>
                  <mc:Fallback>
                    <p:oleObj r:id="rId4" imgW="267335" imgH="254635" progId="Equation.3">
                      <p:embed/>
                      <p:pic>
                        <p:nvPicPr>
                          <p:cNvPr id="0" name="Picture 5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02" y="1859"/>
                            <a:ext cx="168" cy="16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67" name="Object 51"/>
              <p:cNvGraphicFramePr>
                <a:graphicFrameLocks noChangeAspect="1"/>
              </p:cNvGraphicFramePr>
              <p:nvPr/>
            </p:nvGraphicFramePr>
            <p:xfrm>
              <a:off x="1555" y="45"/>
              <a:ext cx="168" cy="2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483" r:id="rId6" imgW="267335" imgH="330835" progId="Equation.3">
                      <p:embed/>
                    </p:oleObj>
                  </mc:Choice>
                  <mc:Fallback>
                    <p:oleObj r:id="rId6" imgW="267335" imgH="330835" progId="Equation.3">
                      <p:embed/>
                      <p:pic>
                        <p:nvPicPr>
                          <p:cNvPr id="0" name="Picture 5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55" y="45"/>
                            <a:ext cx="168" cy="20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68" name="Object 52"/>
              <p:cNvGraphicFramePr>
                <a:graphicFrameLocks noChangeAspect="1"/>
              </p:cNvGraphicFramePr>
              <p:nvPr/>
            </p:nvGraphicFramePr>
            <p:xfrm>
              <a:off x="1592" y="1870"/>
              <a:ext cx="144" cy="1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484" r:id="rId8" imgW="229235" imgH="254635" progId="Equation.3">
                      <p:embed/>
                    </p:oleObj>
                  </mc:Choice>
                  <mc:Fallback>
                    <p:oleObj r:id="rId8" imgW="229235" imgH="254635" progId="Equation.3">
                      <p:embed/>
                      <p:pic>
                        <p:nvPicPr>
                          <p:cNvPr id="0" name="Picture 5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92" y="1870"/>
                            <a:ext cx="144" cy="16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69" name="Object 53"/>
              <p:cNvGraphicFramePr>
                <a:graphicFrameLocks noChangeAspect="1"/>
              </p:cNvGraphicFramePr>
              <p:nvPr/>
            </p:nvGraphicFramePr>
            <p:xfrm>
              <a:off x="1982" y="1851"/>
              <a:ext cx="104" cy="1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485" r:id="rId10" imgW="165735" imgH="229235" progId="Equation.3">
                      <p:embed/>
                    </p:oleObj>
                  </mc:Choice>
                  <mc:Fallback>
                    <p:oleObj r:id="rId10" imgW="165735" imgH="229235" progId="Equation.3">
                      <p:embed/>
                      <p:pic>
                        <p:nvPicPr>
                          <p:cNvPr id="0" name="Picture 5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82" y="1851"/>
                            <a:ext cx="104" cy="14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70" name="Object 54"/>
              <p:cNvGraphicFramePr>
                <a:graphicFrameLocks noChangeAspect="1"/>
              </p:cNvGraphicFramePr>
              <p:nvPr/>
            </p:nvGraphicFramePr>
            <p:xfrm>
              <a:off x="2254" y="1851"/>
              <a:ext cx="104" cy="1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486" r:id="rId12" imgW="165735" imgH="229235" progId="Equation.3">
                      <p:embed/>
                    </p:oleObj>
                  </mc:Choice>
                  <mc:Fallback>
                    <p:oleObj r:id="rId12" imgW="165735" imgH="229235" progId="Equation.3">
                      <p:embed/>
                      <p:pic>
                        <p:nvPicPr>
                          <p:cNvPr id="0" name="Picture 5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851"/>
                            <a:ext cx="104" cy="14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71" name="Object 55"/>
              <p:cNvGraphicFramePr>
                <a:graphicFrameLocks noChangeAspect="1"/>
              </p:cNvGraphicFramePr>
              <p:nvPr/>
            </p:nvGraphicFramePr>
            <p:xfrm>
              <a:off x="2526" y="1843"/>
              <a:ext cx="104" cy="1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487" r:id="rId14" imgW="165735" imgH="241935" progId="Equation.3">
                      <p:embed/>
                    </p:oleObj>
                  </mc:Choice>
                  <mc:Fallback>
                    <p:oleObj r:id="rId14" imgW="165735" imgH="241935" progId="Equation.3">
                      <p:embed/>
                      <p:pic>
                        <p:nvPicPr>
                          <p:cNvPr id="0" name="Picture 5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26" y="1843"/>
                            <a:ext cx="104" cy="15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72" name="Object 56"/>
              <p:cNvGraphicFramePr>
                <a:graphicFrameLocks noChangeAspect="1"/>
              </p:cNvGraphicFramePr>
              <p:nvPr/>
            </p:nvGraphicFramePr>
            <p:xfrm>
              <a:off x="2799" y="1843"/>
              <a:ext cx="104" cy="1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488" r:id="rId16" imgW="165735" imgH="241935" progId="Equation.3">
                      <p:embed/>
                    </p:oleObj>
                  </mc:Choice>
                  <mc:Fallback>
                    <p:oleObj r:id="rId16" imgW="165735" imgH="241935" progId="Equation.3">
                      <p:embed/>
                      <p:pic>
                        <p:nvPicPr>
                          <p:cNvPr id="0" name="Picture 5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99" y="1843"/>
                            <a:ext cx="104" cy="15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73" name="Object 57"/>
              <p:cNvGraphicFramePr>
                <a:graphicFrameLocks noChangeAspect="1"/>
              </p:cNvGraphicFramePr>
              <p:nvPr/>
            </p:nvGraphicFramePr>
            <p:xfrm>
              <a:off x="3044" y="1843"/>
              <a:ext cx="176" cy="1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489" r:id="rId18" imgW="280670" imgH="241935" progId="Equation.3">
                      <p:embed/>
                    </p:oleObj>
                  </mc:Choice>
                  <mc:Fallback>
                    <p:oleObj r:id="rId18" imgW="280670" imgH="241935" progId="Equation.3">
                      <p:embed/>
                      <p:pic>
                        <p:nvPicPr>
                          <p:cNvPr id="0" name="Picture 5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44" y="1843"/>
                            <a:ext cx="176" cy="15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74" name="Object 58"/>
              <p:cNvGraphicFramePr>
                <a:graphicFrameLocks noChangeAspect="1"/>
              </p:cNvGraphicFramePr>
              <p:nvPr/>
            </p:nvGraphicFramePr>
            <p:xfrm>
              <a:off x="1633" y="1451"/>
              <a:ext cx="104" cy="1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490" r:id="rId20" imgW="165735" imgH="229235" progId="Equation.3">
                      <p:embed/>
                    </p:oleObj>
                  </mc:Choice>
                  <mc:Fallback>
                    <p:oleObj r:id="rId20" imgW="165735" imgH="229235" progId="Equation.3">
                      <p:embed/>
                      <p:pic>
                        <p:nvPicPr>
                          <p:cNvPr id="0" name="Picture 5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33" y="1451"/>
                            <a:ext cx="104" cy="14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75" name="Object 59"/>
              <p:cNvGraphicFramePr>
                <a:graphicFrameLocks noChangeAspect="1"/>
              </p:cNvGraphicFramePr>
              <p:nvPr/>
            </p:nvGraphicFramePr>
            <p:xfrm>
              <a:off x="1633" y="1179"/>
              <a:ext cx="104" cy="1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491" r:id="rId21" imgW="165735" imgH="229235" progId="Equation.3">
                      <p:embed/>
                    </p:oleObj>
                  </mc:Choice>
                  <mc:Fallback>
                    <p:oleObj r:id="rId21" imgW="165735" imgH="229235" progId="Equation.3">
                      <p:embed/>
                      <p:pic>
                        <p:nvPicPr>
                          <p:cNvPr id="0" name="Picture 5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33" y="1179"/>
                            <a:ext cx="104" cy="14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76" name="Object 60"/>
              <p:cNvGraphicFramePr>
                <a:graphicFrameLocks noChangeAspect="1"/>
              </p:cNvGraphicFramePr>
              <p:nvPr/>
            </p:nvGraphicFramePr>
            <p:xfrm>
              <a:off x="1633" y="907"/>
              <a:ext cx="104" cy="1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492" r:id="rId22" imgW="165735" imgH="241935" progId="Equation.3">
                      <p:embed/>
                    </p:oleObj>
                  </mc:Choice>
                  <mc:Fallback>
                    <p:oleObj r:id="rId22" imgW="165735" imgH="241935" progId="Equation.3">
                      <p:embed/>
                      <p:pic>
                        <p:nvPicPr>
                          <p:cNvPr id="0" name="Picture 6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33" y="907"/>
                            <a:ext cx="104" cy="15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77" name="Object 61"/>
              <p:cNvGraphicFramePr>
                <a:graphicFrameLocks noChangeAspect="1"/>
              </p:cNvGraphicFramePr>
              <p:nvPr/>
            </p:nvGraphicFramePr>
            <p:xfrm>
              <a:off x="1633" y="635"/>
              <a:ext cx="104" cy="1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493" r:id="rId23" imgW="165735" imgH="241935" progId="Equation.3">
                      <p:embed/>
                    </p:oleObj>
                  </mc:Choice>
                  <mc:Fallback>
                    <p:oleObj r:id="rId23" imgW="165735" imgH="241935" progId="Equation.3">
                      <p:embed/>
                      <p:pic>
                        <p:nvPicPr>
                          <p:cNvPr id="0" name="Picture 6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33" y="635"/>
                            <a:ext cx="104" cy="15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78" name="Object 62"/>
              <p:cNvGraphicFramePr>
                <a:graphicFrameLocks noChangeAspect="1"/>
              </p:cNvGraphicFramePr>
              <p:nvPr/>
            </p:nvGraphicFramePr>
            <p:xfrm>
              <a:off x="1587" y="363"/>
              <a:ext cx="176" cy="1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494" r:id="rId24" imgW="280670" imgH="241935" progId="Equation.3">
                      <p:embed/>
                    </p:oleObj>
                  </mc:Choice>
                  <mc:Fallback>
                    <p:oleObj r:id="rId24" imgW="280670" imgH="241935" progId="Equation.3">
                      <p:embed/>
                      <p:pic>
                        <p:nvPicPr>
                          <p:cNvPr id="0" name="Picture 6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87" y="363"/>
                            <a:ext cx="176" cy="15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9279" name="Object 63"/>
            <p:cNvGraphicFramePr>
              <a:graphicFrameLocks noChangeAspect="1"/>
            </p:cNvGraphicFramePr>
            <p:nvPr/>
          </p:nvGraphicFramePr>
          <p:xfrm>
            <a:off x="1089" y="1859"/>
            <a:ext cx="224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95" r:id="rId25" imgW="356235" imgH="229235" progId="Equation.3">
                    <p:embed/>
                  </p:oleObj>
                </mc:Choice>
                <mc:Fallback>
                  <p:oleObj r:id="rId25" imgW="356235" imgH="229235" progId="Equation.3">
                    <p:embed/>
                    <p:pic>
                      <p:nvPicPr>
                        <p:cNvPr id="0" name="Picture 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9" y="1859"/>
                          <a:ext cx="224" cy="1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80" name="Object 64"/>
            <p:cNvGraphicFramePr>
              <a:graphicFrameLocks noChangeAspect="1"/>
            </p:cNvGraphicFramePr>
            <p:nvPr/>
          </p:nvGraphicFramePr>
          <p:xfrm>
            <a:off x="547" y="1859"/>
            <a:ext cx="224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96" r:id="rId27" imgW="356235" imgH="241935" progId="Equation.3">
                    <p:embed/>
                  </p:oleObj>
                </mc:Choice>
                <mc:Fallback>
                  <p:oleObj r:id="rId27" imgW="356235" imgH="241935" progId="Equation.3">
                    <p:embed/>
                    <p:pic>
                      <p:nvPicPr>
                        <p:cNvPr id="0" name="Picture 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7" y="1859"/>
                          <a:ext cx="224" cy="1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81" name="Object 65"/>
            <p:cNvGraphicFramePr>
              <a:graphicFrameLocks noChangeAspect="1"/>
            </p:cNvGraphicFramePr>
            <p:nvPr/>
          </p:nvGraphicFramePr>
          <p:xfrm>
            <a:off x="1497" y="2260"/>
            <a:ext cx="224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97" r:id="rId29" imgW="356235" imgH="229235" progId="Equation.3">
                    <p:embed/>
                  </p:oleObj>
                </mc:Choice>
                <mc:Fallback>
                  <p:oleObj r:id="rId29" imgW="356235" imgH="229235" progId="Equation.3">
                    <p:embed/>
                    <p:pic>
                      <p:nvPicPr>
                        <p:cNvPr id="0" name="Picture 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7" y="2260"/>
                          <a:ext cx="224" cy="1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82" name="Object 66"/>
            <p:cNvGraphicFramePr>
              <a:graphicFrameLocks noChangeAspect="1"/>
            </p:cNvGraphicFramePr>
            <p:nvPr/>
          </p:nvGraphicFramePr>
          <p:xfrm>
            <a:off x="1497" y="2841"/>
            <a:ext cx="224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98" r:id="rId31" imgW="356235" imgH="241935" progId="Equation.3">
                    <p:embed/>
                  </p:oleObj>
                </mc:Choice>
                <mc:Fallback>
                  <p:oleObj r:id="rId31" imgW="356235" imgH="241935" progId="Equation.3">
                    <p:embed/>
                    <p:pic>
                      <p:nvPicPr>
                        <p:cNvPr id="0" name="Picture 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7" y="2841"/>
                          <a:ext cx="224" cy="1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83" name="Line 151"/>
          <p:cNvSpPr>
            <a:spLocks noChangeShapeType="1"/>
          </p:cNvSpPr>
          <p:nvPr/>
        </p:nvSpPr>
        <p:spPr bwMode="auto">
          <a:xfrm>
            <a:off x="5645150" y="2133600"/>
            <a:ext cx="2733675" cy="245745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</a:ln>
        </p:spPr>
        <p:txBody>
          <a:bodyPr/>
          <a:lstStyle/>
          <a:p>
            <a:endParaRPr lang="zh-CN" altLang="en-US" dirty="0">
              <a:latin typeface="宋体" panose="02010600030101010101" pitchFamily="2" charset="-122"/>
            </a:endParaRPr>
          </a:p>
        </p:txBody>
      </p:sp>
      <p:graphicFrame>
        <p:nvGraphicFramePr>
          <p:cNvPr id="9284" name="Object 68"/>
          <p:cNvGraphicFramePr>
            <a:graphicFrameLocks noChangeAspect="1"/>
          </p:cNvGraphicFramePr>
          <p:nvPr/>
        </p:nvGraphicFramePr>
        <p:xfrm>
          <a:off x="5170487" y="1622425"/>
          <a:ext cx="1152525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9" r:id="rId33" imgW="53238400" imgH="13004800" progId="Equation.3">
                  <p:embed/>
                </p:oleObj>
              </mc:Choice>
              <mc:Fallback>
                <p:oleObj r:id="rId33" imgW="53238400" imgH="13004800" progId="Equation.3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0487" y="1622425"/>
                        <a:ext cx="1152525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85" name="Line 153"/>
          <p:cNvSpPr>
            <a:spLocks noChangeShapeType="1"/>
          </p:cNvSpPr>
          <p:nvPr/>
        </p:nvSpPr>
        <p:spPr bwMode="auto">
          <a:xfrm flipH="1" flipV="1">
            <a:off x="5751512" y="2074863"/>
            <a:ext cx="1260475" cy="28670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</p:spPr>
        <p:txBody>
          <a:bodyPr/>
          <a:lstStyle/>
          <a:p>
            <a:endParaRPr lang="zh-CN" altLang="en-US" dirty="0">
              <a:latin typeface="宋体" panose="02010600030101010101" pitchFamily="2" charset="-122"/>
            </a:endParaRPr>
          </a:p>
        </p:txBody>
      </p:sp>
      <p:graphicFrame>
        <p:nvGraphicFramePr>
          <p:cNvPr id="9286" name="Object 70"/>
          <p:cNvGraphicFramePr>
            <a:graphicFrameLocks noChangeAspect="1"/>
          </p:cNvGraphicFramePr>
          <p:nvPr/>
        </p:nvGraphicFramePr>
        <p:xfrm>
          <a:off x="6694487" y="5051425"/>
          <a:ext cx="788988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00" r:id="rId35" imgW="41859200" imgH="13004800" progId="Equation.3">
                  <p:embed/>
                </p:oleObj>
              </mc:Choice>
              <mc:Fallback>
                <p:oleObj r:id="rId35" imgW="41859200" imgH="13004800" progId="Equation.3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4487" y="5051425"/>
                        <a:ext cx="788988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87" name="Line 155"/>
          <p:cNvSpPr>
            <a:spLocks noChangeShapeType="1"/>
          </p:cNvSpPr>
          <p:nvPr/>
        </p:nvSpPr>
        <p:spPr bwMode="auto">
          <a:xfrm>
            <a:off x="4594225" y="3244850"/>
            <a:ext cx="3206750" cy="1404938"/>
          </a:xfrm>
          <a:prstGeom prst="line">
            <a:avLst/>
          </a:prstGeom>
          <a:noFill/>
          <a:ln w="38100">
            <a:solidFill>
              <a:srgbClr val="129105"/>
            </a:solidFill>
            <a:round/>
          </a:ln>
        </p:spPr>
        <p:txBody>
          <a:bodyPr/>
          <a:lstStyle/>
          <a:p>
            <a:endParaRPr lang="zh-CN" altLang="en-US" dirty="0">
              <a:latin typeface="宋体" panose="02010600030101010101" pitchFamily="2" charset="-122"/>
            </a:endParaRPr>
          </a:p>
        </p:txBody>
      </p:sp>
      <p:graphicFrame>
        <p:nvGraphicFramePr>
          <p:cNvPr id="9288" name="Object 72"/>
          <p:cNvGraphicFramePr>
            <a:graphicFrameLocks noChangeAspect="1"/>
          </p:cNvGraphicFramePr>
          <p:nvPr/>
        </p:nvGraphicFramePr>
        <p:xfrm>
          <a:off x="4560887" y="3756025"/>
          <a:ext cx="1103313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01" r:id="rId37" imgW="62585600" imgH="28448000" progId="Equation.3">
                  <p:embed/>
                </p:oleObj>
              </mc:Choice>
              <mc:Fallback>
                <p:oleObj r:id="rId37" imgW="62585600" imgH="28448000" progId="Equation.3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0887" y="3756025"/>
                        <a:ext cx="1103313" cy="60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90" name="Group 74"/>
          <p:cNvGrpSpPr/>
          <p:nvPr/>
        </p:nvGrpSpPr>
        <p:grpSpPr bwMode="auto">
          <a:xfrm>
            <a:off x="598487" y="1012825"/>
            <a:ext cx="3552825" cy="3860800"/>
            <a:chOff x="0" y="0"/>
            <a:chExt cx="3674" cy="3628"/>
          </a:xfrm>
        </p:grpSpPr>
        <p:grpSp>
          <p:nvGrpSpPr>
            <p:cNvPr id="9291" name="Group 75"/>
            <p:cNvGrpSpPr/>
            <p:nvPr/>
          </p:nvGrpSpPr>
          <p:grpSpPr bwMode="auto">
            <a:xfrm>
              <a:off x="0" y="0"/>
              <a:ext cx="3674" cy="3628"/>
              <a:chOff x="0" y="0"/>
              <a:chExt cx="3674" cy="3628"/>
            </a:xfrm>
          </p:grpSpPr>
          <p:sp>
            <p:nvSpPr>
              <p:cNvPr id="9292" name="Line 14"/>
              <p:cNvSpPr>
                <a:spLocks noChangeShapeType="1"/>
              </p:cNvSpPr>
              <p:nvPr/>
            </p:nvSpPr>
            <p:spPr bwMode="auto">
              <a:xfrm>
                <a:off x="0" y="1814"/>
                <a:ext cx="367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tailEnd type="triangle" w="med" len="med"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93" name="Line 15"/>
              <p:cNvSpPr>
                <a:spLocks noChangeShapeType="1"/>
              </p:cNvSpPr>
              <p:nvPr/>
            </p:nvSpPr>
            <p:spPr bwMode="auto">
              <a:xfrm flipV="1">
                <a:off x="1769" y="0"/>
                <a:ext cx="0" cy="36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tailEnd type="triangle" w="med" len="med"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94" name="Line 16"/>
              <p:cNvSpPr>
                <a:spLocks noChangeShapeType="1"/>
              </p:cNvSpPr>
              <p:nvPr/>
            </p:nvSpPr>
            <p:spPr bwMode="auto">
              <a:xfrm flipV="1">
                <a:off x="1633" y="1768"/>
                <a:ext cx="0" cy="4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95" name="Line 17"/>
              <p:cNvSpPr>
                <a:spLocks noChangeShapeType="1"/>
              </p:cNvSpPr>
              <p:nvPr/>
            </p:nvSpPr>
            <p:spPr bwMode="auto">
              <a:xfrm flipV="1">
                <a:off x="1496" y="1769"/>
                <a:ext cx="0" cy="4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96" name="Line 18"/>
              <p:cNvSpPr>
                <a:spLocks noChangeShapeType="1"/>
              </p:cNvSpPr>
              <p:nvPr/>
            </p:nvSpPr>
            <p:spPr bwMode="auto">
              <a:xfrm flipV="1">
                <a:off x="1360" y="1769"/>
                <a:ext cx="0" cy="4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97" name="Line 19"/>
              <p:cNvSpPr>
                <a:spLocks noChangeShapeType="1"/>
              </p:cNvSpPr>
              <p:nvPr/>
            </p:nvSpPr>
            <p:spPr bwMode="auto">
              <a:xfrm flipV="1">
                <a:off x="1224" y="1769"/>
                <a:ext cx="0" cy="4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98" name="Line 20"/>
              <p:cNvSpPr>
                <a:spLocks noChangeShapeType="1"/>
              </p:cNvSpPr>
              <p:nvPr/>
            </p:nvSpPr>
            <p:spPr bwMode="auto">
              <a:xfrm flipV="1">
                <a:off x="1088" y="1769"/>
                <a:ext cx="0" cy="4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299" name="Line 21"/>
              <p:cNvSpPr>
                <a:spLocks noChangeShapeType="1"/>
              </p:cNvSpPr>
              <p:nvPr/>
            </p:nvSpPr>
            <p:spPr bwMode="auto">
              <a:xfrm flipV="1">
                <a:off x="952" y="1769"/>
                <a:ext cx="0" cy="4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300" name="Line 22"/>
              <p:cNvSpPr>
                <a:spLocks noChangeShapeType="1"/>
              </p:cNvSpPr>
              <p:nvPr/>
            </p:nvSpPr>
            <p:spPr bwMode="auto">
              <a:xfrm flipV="1">
                <a:off x="816" y="1769"/>
                <a:ext cx="0" cy="4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301" name="Line 23"/>
              <p:cNvSpPr>
                <a:spLocks noChangeShapeType="1"/>
              </p:cNvSpPr>
              <p:nvPr/>
            </p:nvSpPr>
            <p:spPr bwMode="auto">
              <a:xfrm flipV="1">
                <a:off x="680" y="1769"/>
                <a:ext cx="0" cy="4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302" name="Line 24"/>
              <p:cNvSpPr>
                <a:spLocks noChangeShapeType="1"/>
              </p:cNvSpPr>
              <p:nvPr/>
            </p:nvSpPr>
            <p:spPr bwMode="auto">
              <a:xfrm flipV="1">
                <a:off x="544" y="1769"/>
                <a:ext cx="0" cy="4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303" name="Line 25"/>
              <p:cNvSpPr>
                <a:spLocks noChangeShapeType="1"/>
              </p:cNvSpPr>
              <p:nvPr/>
            </p:nvSpPr>
            <p:spPr bwMode="auto">
              <a:xfrm flipV="1">
                <a:off x="408" y="1769"/>
                <a:ext cx="0" cy="4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304" name="Line 26"/>
              <p:cNvSpPr>
                <a:spLocks noChangeShapeType="1"/>
              </p:cNvSpPr>
              <p:nvPr/>
            </p:nvSpPr>
            <p:spPr bwMode="auto">
              <a:xfrm>
                <a:off x="1769" y="1678"/>
                <a:ext cx="4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305" name="Line 27"/>
              <p:cNvSpPr>
                <a:spLocks noChangeShapeType="1"/>
              </p:cNvSpPr>
              <p:nvPr/>
            </p:nvSpPr>
            <p:spPr bwMode="auto">
              <a:xfrm>
                <a:off x="1769" y="1542"/>
                <a:ext cx="4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306" name="Line 28"/>
              <p:cNvSpPr>
                <a:spLocks noChangeShapeType="1"/>
              </p:cNvSpPr>
              <p:nvPr/>
            </p:nvSpPr>
            <p:spPr bwMode="auto">
              <a:xfrm>
                <a:off x="1769" y="1406"/>
                <a:ext cx="4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307" name="Line 29"/>
              <p:cNvSpPr>
                <a:spLocks noChangeShapeType="1"/>
              </p:cNvSpPr>
              <p:nvPr/>
            </p:nvSpPr>
            <p:spPr bwMode="auto">
              <a:xfrm>
                <a:off x="1769" y="1270"/>
                <a:ext cx="4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308" name="Line 30"/>
              <p:cNvSpPr>
                <a:spLocks noChangeShapeType="1"/>
              </p:cNvSpPr>
              <p:nvPr/>
            </p:nvSpPr>
            <p:spPr bwMode="auto">
              <a:xfrm>
                <a:off x="1769" y="1134"/>
                <a:ext cx="4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309" name="Line 31"/>
              <p:cNvSpPr>
                <a:spLocks noChangeShapeType="1"/>
              </p:cNvSpPr>
              <p:nvPr/>
            </p:nvSpPr>
            <p:spPr bwMode="auto">
              <a:xfrm>
                <a:off x="1769" y="998"/>
                <a:ext cx="4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310" name="Line 32"/>
              <p:cNvSpPr>
                <a:spLocks noChangeShapeType="1"/>
              </p:cNvSpPr>
              <p:nvPr/>
            </p:nvSpPr>
            <p:spPr bwMode="auto">
              <a:xfrm>
                <a:off x="1769" y="861"/>
                <a:ext cx="4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311" name="Line 33"/>
              <p:cNvSpPr>
                <a:spLocks noChangeShapeType="1"/>
              </p:cNvSpPr>
              <p:nvPr/>
            </p:nvSpPr>
            <p:spPr bwMode="auto">
              <a:xfrm>
                <a:off x="1769" y="725"/>
                <a:ext cx="4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312" name="Line 34"/>
              <p:cNvSpPr>
                <a:spLocks noChangeShapeType="1"/>
              </p:cNvSpPr>
              <p:nvPr/>
            </p:nvSpPr>
            <p:spPr bwMode="auto">
              <a:xfrm>
                <a:off x="1769" y="589"/>
                <a:ext cx="4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313" name="Line 35"/>
              <p:cNvSpPr>
                <a:spLocks noChangeShapeType="1"/>
              </p:cNvSpPr>
              <p:nvPr/>
            </p:nvSpPr>
            <p:spPr bwMode="auto">
              <a:xfrm>
                <a:off x="1769" y="453"/>
                <a:ext cx="4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314" name="Line 36"/>
              <p:cNvSpPr>
                <a:spLocks noChangeShapeType="1"/>
              </p:cNvSpPr>
              <p:nvPr/>
            </p:nvSpPr>
            <p:spPr bwMode="auto">
              <a:xfrm>
                <a:off x="1769" y="317"/>
                <a:ext cx="4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315" name="Line 37"/>
              <p:cNvSpPr>
                <a:spLocks noChangeShapeType="1"/>
              </p:cNvSpPr>
              <p:nvPr/>
            </p:nvSpPr>
            <p:spPr bwMode="auto">
              <a:xfrm>
                <a:off x="1769" y="2086"/>
                <a:ext cx="4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316" name="Line 38"/>
              <p:cNvSpPr>
                <a:spLocks noChangeShapeType="1"/>
              </p:cNvSpPr>
              <p:nvPr/>
            </p:nvSpPr>
            <p:spPr bwMode="auto">
              <a:xfrm>
                <a:off x="1769" y="2222"/>
                <a:ext cx="4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317" name="Line 39"/>
              <p:cNvSpPr>
                <a:spLocks noChangeShapeType="1"/>
              </p:cNvSpPr>
              <p:nvPr/>
            </p:nvSpPr>
            <p:spPr bwMode="auto">
              <a:xfrm>
                <a:off x="1769" y="2358"/>
                <a:ext cx="4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318" name="Line 40"/>
              <p:cNvSpPr>
                <a:spLocks noChangeShapeType="1"/>
              </p:cNvSpPr>
              <p:nvPr/>
            </p:nvSpPr>
            <p:spPr bwMode="auto">
              <a:xfrm>
                <a:off x="1769" y="2494"/>
                <a:ext cx="4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319" name="Line 41"/>
              <p:cNvSpPr>
                <a:spLocks noChangeShapeType="1"/>
              </p:cNvSpPr>
              <p:nvPr/>
            </p:nvSpPr>
            <p:spPr bwMode="auto">
              <a:xfrm>
                <a:off x="1769" y="2630"/>
                <a:ext cx="4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320" name="Line 42"/>
              <p:cNvSpPr>
                <a:spLocks noChangeShapeType="1"/>
              </p:cNvSpPr>
              <p:nvPr/>
            </p:nvSpPr>
            <p:spPr bwMode="auto">
              <a:xfrm>
                <a:off x="1769" y="2766"/>
                <a:ext cx="4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321" name="Line 43"/>
              <p:cNvSpPr>
                <a:spLocks noChangeShapeType="1"/>
              </p:cNvSpPr>
              <p:nvPr/>
            </p:nvSpPr>
            <p:spPr bwMode="auto">
              <a:xfrm>
                <a:off x="1769" y="2902"/>
                <a:ext cx="4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322" name="Line 44"/>
              <p:cNvSpPr>
                <a:spLocks noChangeShapeType="1"/>
              </p:cNvSpPr>
              <p:nvPr/>
            </p:nvSpPr>
            <p:spPr bwMode="auto">
              <a:xfrm>
                <a:off x="1769" y="3038"/>
                <a:ext cx="4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323" name="Line 45"/>
              <p:cNvSpPr>
                <a:spLocks noChangeShapeType="1"/>
              </p:cNvSpPr>
              <p:nvPr/>
            </p:nvSpPr>
            <p:spPr bwMode="auto">
              <a:xfrm>
                <a:off x="1769" y="3174"/>
                <a:ext cx="4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324" name="Line 46"/>
              <p:cNvSpPr>
                <a:spLocks noChangeShapeType="1"/>
              </p:cNvSpPr>
              <p:nvPr/>
            </p:nvSpPr>
            <p:spPr bwMode="auto">
              <a:xfrm>
                <a:off x="1769" y="3310"/>
                <a:ext cx="4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325" name="Line 47"/>
              <p:cNvSpPr>
                <a:spLocks noChangeShapeType="1"/>
              </p:cNvSpPr>
              <p:nvPr/>
            </p:nvSpPr>
            <p:spPr bwMode="auto">
              <a:xfrm>
                <a:off x="1769" y="1950"/>
                <a:ext cx="4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326" name="Line 48"/>
              <p:cNvSpPr>
                <a:spLocks noChangeShapeType="1"/>
              </p:cNvSpPr>
              <p:nvPr/>
            </p:nvSpPr>
            <p:spPr bwMode="auto">
              <a:xfrm flipV="1">
                <a:off x="272" y="1769"/>
                <a:ext cx="0" cy="4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327" name="Line 49"/>
              <p:cNvSpPr>
                <a:spLocks noChangeShapeType="1"/>
              </p:cNvSpPr>
              <p:nvPr/>
            </p:nvSpPr>
            <p:spPr bwMode="auto">
              <a:xfrm flipV="1">
                <a:off x="2041" y="1769"/>
                <a:ext cx="0" cy="4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328" name="Line 50"/>
              <p:cNvSpPr>
                <a:spLocks noChangeShapeType="1"/>
              </p:cNvSpPr>
              <p:nvPr/>
            </p:nvSpPr>
            <p:spPr bwMode="auto">
              <a:xfrm flipV="1">
                <a:off x="2177" y="1769"/>
                <a:ext cx="0" cy="4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329" name="Line 51"/>
              <p:cNvSpPr>
                <a:spLocks noChangeShapeType="1"/>
              </p:cNvSpPr>
              <p:nvPr/>
            </p:nvSpPr>
            <p:spPr bwMode="auto">
              <a:xfrm flipV="1">
                <a:off x="2313" y="1769"/>
                <a:ext cx="0" cy="4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330" name="Line 52"/>
              <p:cNvSpPr>
                <a:spLocks noChangeShapeType="1"/>
              </p:cNvSpPr>
              <p:nvPr/>
            </p:nvSpPr>
            <p:spPr bwMode="auto">
              <a:xfrm flipV="1">
                <a:off x="2449" y="1769"/>
                <a:ext cx="0" cy="4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331" name="Line 53"/>
              <p:cNvSpPr>
                <a:spLocks noChangeShapeType="1"/>
              </p:cNvSpPr>
              <p:nvPr/>
            </p:nvSpPr>
            <p:spPr bwMode="auto">
              <a:xfrm flipV="1">
                <a:off x="2585" y="1769"/>
                <a:ext cx="0" cy="4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332" name="Line 54"/>
              <p:cNvSpPr>
                <a:spLocks noChangeShapeType="1"/>
              </p:cNvSpPr>
              <p:nvPr/>
            </p:nvSpPr>
            <p:spPr bwMode="auto">
              <a:xfrm flipV="1">
                <a:off x="2721" y="1769"/>
                <a:ext cx="0" cy="4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333" name="Line 55"/>
              <p:cNvSpPr>
                <a:spLocks noChangeShapeType="1"/>
              </p:cNvSpPr>
              <p:nvPr/>
            </p:nvSpPr>
            <p:spPr bwMode="auto">
              <a:xfrm flipV="1">
                <a:off x="2857" y="1769"/>
                <a:ext cx="0" cy="4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334" name="Line 56"/>
              <p:cNvSpPr>
                <a:spLocks noChangeShapeType="1"/>
              </p:cNvSpPr>
              <p:nvPr/>
            </p:nvSpPr>
            <p:spPr bwMode="auto">
              <a:xfrm flipV="1">
                <a:off x="2993" y="1769"/>
                <a:ext cx="0" cy="4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335" name="Line 57"/>
              <p:cNvSpPr>
                <a:spLocks noChangeShapeType="1"/>
              </p:cNvSpPr>
              <p:nvPr/>
            </p:nvSpPr>
            <p:spPr bwMode="auto">
              <a:xfrm flipV="1">
                <a:off x="3129" y="1769"/>
                <a:ext cx="0" cy="4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336" name="Line 58"/>
              <p:cNvSpPr>
                <a:spLocks noChangeShapeType="1"/>
              </p:cNvSpPr>
              <p:nvPr/>
            </p:nvSpPr>
            <p:spPr bwMode="auto">
              <a:xfrm flipV="1">
                <a:off x="3265" y="1769"/>
                <a:ext cx="0" cy="4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9337" name="Line 59"/>
              <p:cNvSpPr>
                <a:spLocks noChangeShapeType="1"/>
              </p:cNvSpPr>
              <p:nvPr/>
            </p:nvSpPr>
            <p:spPr bwMode="auto">
              <a:xfrm flipV="1">
                <a:off x="1905" y="1769"/>
                <a:ext cx="0" cy="4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graphicFrame>
            <p:nvGraphicFramePr>
              <p:cNvPr id="9338" name="Object 122"/>
              <p:cNvGraphicFramePr>
                <a:graphicFrameLocks noChangeAspect="1"/>
              </p:cNvGraphicFramePr>
              <p:nvPr/>
            </p:nvGraphicFramePr>
            <p:xfrm>
              <a:off x="3402" y="1859"/>
              <a:ext cx="168" cy="1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502" r:id="rId39" imgW="267335" imgH="254635" progId="Equation.3">
                      <p:embed/>
                    </p:oleObj>
                  </mc:Choice>
                  <mc:Fallback>
                    <p:oleObj r:id="rId39" imgW="267335" imgH="254635" progId="Equation.3">
                      <p:embed/>
                      <p:pic>
                        <p:nvPicPr>
                          <p:cNvPr id="0" name="Picture 12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02" y="1859"/>
                            <a:ext cx="168" cy="16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339" name="Object 123"/>
              <p:cNvGraphicFramePr>
                <a:graphicFrameLocks noChangeAspect="1"/>
              </p:cNvGraphicFramePr>
              <p:nvPr/>
            </p:nvGraphicFramePr>
            <p:xfrm>
              <a:off x="1555" y="45"/>
              <a:ext cx="168" cy="2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503" r:id="rId40" imgW="267335" imgH="330835" progId="Equation.3">
                      <p:embed/>
                    </p:oleObj>
                  </mc:Choice>
                  <mc:Fallback>
                    <p:oleObj r:id="rId40" imgW="267335" imgH="330835" progId="Equation.3">
                      <p:embed/>
                      <p:pic>
                        <p:nvPicPr>
                          <p:cNvPr id="0" name="Picture 12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55" y="45"/>
                            <a:ext cx="168" cy="20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340" name="Object 124"/>
              <p:cNvGraphicFramePr>
                <a:graphicFrameLocks noChangeAspect="1"/>
              </p:cNvGraphicFramePr>
              <p:nvPr/>
            </p:nvGraphicFramePr>
            <p:xfrm>
              <a:off x="1592" y="1870"/>
              <a:ext cx="144" cy="1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504" r:id="rId41" imgW="229235" imgH="254635" progId="Equation.3">
                      <p:embed/>
                    </p:oleObj>
                  </mc:Choice>
                  <mc:Fallback>
                    <p:oleObj r:id="rId41" imgW="229235" imgH="254635" progId="Equation.3">
                      <p:embed/>
                      <p:pic>
                        <p:nvPicPr>
                          <p:cNvPr id="0" name="Picture 12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92" y="1870"/>
                            <a:ext cx="144" cy="16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341" name="Object 125"/>
              <p:cNvGraphicFramePr>
                <a:graphicFrameLocks noChangeAspect="1"/>
              </p:cNvGraphicFramePr>
              <p:nvPr/>
            </p:nvGraphicFramePr>
            <p:xfrm>
              <a:off x="1982" y="1851"/>
              <a:ext cx="104" cy="1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505" r:id="rId42" imgW="165735" imgH="229235" progId="Equation.3">
                      <p:embed/>
                    </p:oleObj>
                  </mc:Choice>
                  <mc:Fallback>
                    <p:oleObj r:id="rId42" imgW="165735" imgH="229235" progId="Equation.3">
                      <p:embed/>
                      <p:pic>
                        <p:nvPicPr>
                          <p:cNvPr id="0" name="Picture 12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82" y="1851"/>
                            <a:ext cx="104" cy="14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342" name="Object 126"/>
              <p:cNvGraphicFramePr>
                <a:graphicFrameLocks noChangeAspect="1"/>
              </p:cNvGraphicFramePr>
              <p:nvPr/>
            </p:nvGraphicFramePr>
            <p:xfrm>
              <a:off x="2254" y="1851"/>
              <a:ext cx="104" cy="1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506" r:id="rId43" imgW="165735" imgH="229235" progId="Equation.3">
                      <p:embed/>
                    </p:oleObj>
                  </mc:Choice>
                  <mc:Fallback>
                    <p:oleObj r:id="rId43" imgW="165735" imgH="229235" progId="Equation.3">
                      <p:embed/>
                      <p:pic>
                        <p:nvPicPr>
                          <p:cNvPr id="0" name="Picture 12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851"/>
                            <a:ext cx="104" cy="14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343" name="Object 127"/>
              <p:cNvGraphicFramePr>
                <a:graphicFrameLocks noChangeAspect="1"/>
              </p:cNvGraphicFramePr>
              <p:nvPr/>
            </p:nvGraphicFramePr>
            <p:xfrm>
              <a:off x="2526" y="1843"/>
              <a:ext cx="104" cy="1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507" r:id="rId44" imgW="165735" imgH="241935" progId="Equation.3">
                      <p:embed/>
                    </p:oleObj>
                  </mc:Choice>
                  <mc:Fallback>
                    <p:oleObj r:id="rId44" imgW="165735" imgH="241935" progId="Equation.3">
                      <p:embed/>
                      <p:pic>
                        <p:nvPicPr>
                          <p:cNvPr id="0" name="Picture 12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26" y="1843"/>
                            <a:ext cx="104" cy="15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344" name="Object 128"/>
              <p:cNvGraphicFramePr>
                <a:graphicFrameLocks noChangeAspect="1"/>
              </p:cNvGraphicFramePr>
              <p:nvPr/>
            </p:nvGraphicFramePr>
            <p:xfrm>
              <a:off x="2799" y="1843"/>
              <a:ext cx="104" cy="1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508" r:id="rId45" imgW="165735" imgH="241935" progId="Equation.3">
                      <p:embed/>
                    </p:oleObj>
                  </mc:Choice>
                  <mc:Fallback>
                    <p:oleObj r:id="rId45" imgW="165735" imgH="241935" progId="Equation.3">
                      <p:embed/>
                      <p:pic>
                        <p:nvPicPr>
                          <p:cNvPr id="0" name="Picture 12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99" y="1843"/>
                            <a:ext cx="104" cy="15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345" name="Object 129"/>
              <p:cNvGraphicFramePr>
                <a:graphicFrameLocks noChangeAspect="1"/>
              </p:cNvGraphicFramePr>
              <p:nvPr/>
            </p:nvGraphicFramePr>
            <p:xfrm>
              <a:off x="3044" y="1843"/>
              <a:ext cx="176" cy="1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509" r:id="rId46" imgW="280670" imgH="241935" progId="Equation.3">
                      <p:embed/>
                    </p:oleObj>
                  </mc:Choice>
                  <mc:Fallback>
                    <p:oleObj r:id="rId46" imgW="280670" imgH="241935" progId="Equation.3">
                      <p:embed/>
                      <p:pic>
                        <p:nvPicPr>
                          <p:cNvPr id="0" name="Picture 12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44" y="1843"/>
                            <a:ext cx="176" cy="15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346" name="Object 130"/>
              <p:cNvGraphicFramePr>
                <a:graphicFrameLocks noChangeAspect="1"/>
              </p:cNvGraphicFramePr>
              <p:nvPr/>
            </p:nvGraphicFramePr>
            <p:xfrm>
              <a:off x="1633" y="1451"/>
              <a:ext cx="104" cy="1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510" r:id="rId47" imgW="165735" imgH="229235" progId="Equation.3">
                      <p:embed/>
                    </p:oleObj>
                  </mc:Choice>
                  <mc:Fallback>
                    <p:oleObj r:id="rId47" imgW="165735" imgH="229235" progId="Equation.3">
                      <p:embed/>
                      <p:pic>
                        <p:nvPicPr>
                          <p:cNvPr id="0" name="Picture 13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33" y="1451"/>
                            <a:ext cx="104" cy="14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347" name="Object 131"/>
              <p:cNvGraphicFramePr>
                <a:graphicFrameLocks noChangeAspect="1"/>
              </p:cNvGraphicFramePr>
              <p:nvPr/>
            </p:nvGraphicFramePr>
            <p:xfrm>
              <a:off x="1633" y="1179"/>
              <a:ext cx="104" cy="1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511" r:id="rId48" imgW="165735" imgH="229235" progId="Equation.3">
                      <p:embed/>
                    </p:oleObj>
                  </mc:Choice>
                  <mc:Fallback>
                    <p:oleObj r:id="rId48" imgW="165735" imgH="229235" progId="Equation.3">
                      <p:embed/>
                      <p:pic>
                        <p:nvPicPr>
                          <p:cNvPr id="0" name="Picture 13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33" y="1179"/>
                            <a:ext cx="104" cy="14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348" name="Object 132"/>
              <p:cNvGraphicFramePr>
                <a:graphicFrameLocks noChangeAspect="1"/>
              </p:cNvGraphicFramePr>
              <p:nvPr/>
            </p:nvGraphicFramePr>
            <p:xfrm>
              <a:off x="1633" y="907"/>
              <a:ext cx="104" cy="1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512" r:id="rId49" imgW="165735" imgH="241935" progId="Equation.3">
                      <p:embed/>
                    </p:oleObj>
                  </mc:Choice>
                  <mc:Fallback>
                    <p:oleObj r:id="rId49" imgW="165735" imgH="241935" progId="Equation.3">
                      <p:embed/>
                      <p:pic>
                        <p:nvPicPr>
                          <p:cNvPr id="0" name="Picture 13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33" y="907"/>
                            <a:ext cx="104" cy="15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349" name="Object 133"/>
              <p:cNvGraphicFramePr>
                <a:graphicFrameLocks noChangeAspect="1"/>
              </p:cNvGraphicFramePr>
              <p:nvPr/>
            </p:nvGraphicFramePr>
            <p:xfrm>
              <a:off x="1633" y="635"/>
              <a:ext cx="104" cy="1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513" r:id="rId50" imgW="165735" imgH="241935" progId="Equation.3">
                      <p:embed/>
                    </p:oleObj>
                  </mc:Choice>
                  <mc:Fallback>
                    <p:oleObj r:id="rId50" imgW="165735" imgH="241935" progId="Equation.3">
                      <p:embed/>
                      <p:pic>
                        <p:nvPicPr>
                          <p:cNvPr id="0" name="Picture 13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33" y="635"/>
                            <a:ext cx="104" cy="15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350" name="Object 134"/>
              <p:cNvGraphicFramePr>
                <a:graphicFrameLocks noChangeAspect="1"/>
              </p:cNvGraphicFramePr>
              <p:nvPr/>
            </p:nvGraphicFramePr>
            <p:xfrm>
              <a:off x="1587" y="363"/>
              <a:ext cx="176" cy="1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514" r:id="rId51" imgW="280670" imgH="241935" progId="Equation.3">
                      <p:embed/>
                    </p:oleObj>
                  </mc:Choice>
                  <mc:Fallback>
                    <p:oleObj r:id="rId51" imgW="280670" imgH="241935" progId="Equation.3">
                      <p:embed/>
                      <p:pic>
                        <p:nvPicPr>
                          <p:cNvPr id="0" name="Picture 1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87" y="363"/>
                            <a:ext cx="176" cy="15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9351" name="Object 135"/>
            <p:cNvGraphicFramePr>
              <a:graphicFrameLocks noChangeAspect="1"/>
            </p:cNvGraphicFramePr>
            <p:nvPr/>
          </p:nvGraphicFramePr>
          <p:xfrm>
            <a:off x="1089" y="1859"/>
            <a:ext cx="224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15" r:id="rId52" imgW="356235" imgH="229235" progId="Equation.3">
                    <p:embed/>
                  </p:oleObj>
                </mc:Choice>
                <mc:Fallback>
                  <p:oleObj r:id="rId52" imgW="356235" imgH="229235" progId="Equation.3">
                    <p:embed/>
                    <p:pic>
                      <p:nvPicPr>
                        <p:cNvPr id="0" name="Picture 1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9" y="1859"/>
                          <a:ext cx="224" cy="1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52" name="Object 136"/>
            <p:cNvGraphicFramePr>
              <a:graphicFrameLocks noChangeAspect="1"/>
            </p:cNvGraphicFramePr>
            <p:nvPr/>
          </p:nvGraphicFramePr>
          <p:xfrm>
            <a:off x="547" y="1859"/>
            <a:ext cx="224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16" r:id="rId53" imgW="356235" imgH="241935" progId="Equation.3">
                    <p:embed/>
                  </p:oleObj>
                </mc:Choice>
                <mc:Fallback>
                  <p:oleObj r:id="rId53" imgW="356235" imgH="241935" progId="Equation.3">
                    <p:embed/>
                    <p:pic>
                      <p:nvPicPr>
                        <p:cNvPr id="0" name="Picture 1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7" y="1859"/>
                          <a:ext cx="224" cy="1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53" name="Object 137"/>
            <p:cNvGraphicFramePr>
              <a:graphicFrameLocks noChangeAspect="1"/>
            </p:cNvGraphicFramePr>
            <p:nvPr/>
          </p:nvGraphicFramePr>
          <p:xfrm>
            <a:off x="1497" y="2260"/>
            <a:ext cx="224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17" r:id="rId54" imgW="356235" imgH="229235" progId="Equation.3">
                    <p:embed/>
                  </p:oleObj>
                </mc:Choice>
                <mc:Fallback>
                  <p:oleObj r:id="rId54" imgW="356235" imgH="229235" progId="Equation.3">
                    <p:embed/>
                    <p:pic>
                      <p:nvPicPr>
                        <p:cNvPr id="0" name="Picture 1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7" y="2260"/>
                          <a:ext cx="224" cy="1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54" name="Object 138"/>
            <p:cNvGraphicFramePr>
              <a:graphicFrameLocks noChangeAspect="1"/>
            </p:cNvGraphicFramePr>
            <p:nvPr/>
          </p:nvGraphicFramePr>
          <p:xfrm>
            <a:off x="1497" y="2841"/>
            <a:ext cx="224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18" r:id="rId55" imgW="356235" imgH="241935" progId="Equation.3">
                    <p:embed/>
                  </p:oleObj>
                </mc:Choice>
                <mc:Fallback>
                  <p:oleObj r:id="rId55" imgW="356235" imgH="241935" progId="Equation.3">
                    <p:embed/>
                    <p:pic>
                      <p:nvPicPr>
                        <p:cNvPr id="0" name="Picture 1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7" y="2841"/>
                          <a:ext cx="224" cy="1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355" name="Line 77"/>
          <p:cNvSpPr>
            <a:spLocks noChangeShapeType="1"/>
          </p:cNvSpPr>
          <p:nvPr/>
        </p:nvSpPr>
        <p:spPr bwMode="auto">
          <a:xfrm flipH="1">
            <a:off x="1173162" y="1766888"/>
            <a:ext cx="1524000" cy="32575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</a:ln>
        </p:spPr>
        <p:txBody>
          <a:bodyPr/>
          <a:lstStyle/>
          <a:p>
            <a:endParaRPr lang="zh-CN" altLang="en-US" dirty="0">
              <a:latin typeface="宋体" panose="02010600030101010101" pitchFamily="2" charset="-122"/>
            </a:endParaRPr>
          </a:p>
        </p:txBody>
      </p:sp>
      <p:graphicFrame>
        <p:nvGraphicFramePr>
          <p:cNvPr id="9356" name="Object 140"/>
          <p:cNvGraphicFramePr>
            <a:graphicFrameLocks noChangeAspect="1"/>
          </p:cNvGraphicFramePr>
          <p:nvPr/>
        </p:nvGraphicFramePr>
        <p:xfrm>
          <a:off x="457200" y="4046538"/>
          <a:ext cx="97472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19" r:id="rId56" imgW="35356800" imgH="9347200" progId="Equation.3">
                  <p:embed/>
                </p:oleObj>
              </mc:Choice>
              <mc:Fallback>
                <p:oleObj r:id="rId56" imgW="35356800" imgH="9347200" progId="Equation.3">
                  <p:embed/>
                  <p:pic>
                    <p:nvPicPr>
                      <p:cNvPr id="0" name="Picture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046538"/>
                        <a:ext cx="974725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57" name="Object 141"/>
          <p:cNvGraphicFramePr>
            <a:graphicFrameLocks noChangeAspect="1"/>
          </p:cNvGraphicFramePr>
          <p:nvPr/>
        </p:nvGraphicFramePr>
        <p:xfrm>
          <a:off x="2655887" y="1927225"/>
          <a:ext cx="8636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0" r:id="rId58" imgW="34544000" imgH="13004800" progId="Equation.3">
                  <p:embed/>
                </p:oleObj>
              </mc:Choice>
              <mc:Fallback>
                <p:oleObj r:id="rId58" imgW="34544000" imgH="13004800" progId="Equation.3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5887" y="1927225"/>
                        <a:ext cx="8636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58" name="Line 83"/>
          <p:cNvSpPr>
            <a:spLocks noChangeShapeType="1"/>
          </p:cNvSpPr>
          <p:nvPr/>
        </p:nvSpPr>
        <p:spPr bwMode="auto">
          <a:xfrm flipV="1">
            <a:off x="1031875" y="3117850"/>
            <a:ext cx="2016125" cy="19431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</p:spPr>
        <p:txBody>
          <a:bodyPr/>
          <a:lstStyle/>
          <a:p>
            <a:endParaRPr lang="zh-CN" altLang="en-US" dirty="0">
              <a:latin typeface="宋体" panose="02010600030101010101" pitchFamily="2" charset="-122"/>
            </a:endParaRPr>
          </a:p>
        </p:txBody>
      </p:sp>
      <p:graphicFrame>
        <p:nvGraphicFramePr>
          <p:cNvPr id="9359" name="Object 143"/>
          <p:cNvGraphicFramePr>
            <a:graphicFrameLocks noChangeAspect="1"/>
          </p:cNvGraphicFramePr>
          <p:nvPr/>
        </p:nvGraphicFramePr>
        <p:xfrm>
          <a:off x="2808287" y="3222625"/>
          <a:ext cx="108108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1" r:id="rId60" imgW="18288000" imgH="6502400" progId="Equation.3">
                  <p:embed/>
                </p:oleObj>
              </mc:Choice>
              <mc:Fallback>
                <p:oleObj r:id="rId60" imgW="18288000" imgH="6502400" progId="Equation.3">
                  <p:embed/>
                  <p:pic>
                    <p:nvPicPr>
                      <p:cNvPr id="0" name="Picture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8287" y="3222625"/>
                        <a:ext cx="108108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Line 170"/>
          <p:cNvSpPr>
            <a:spLocks noChangeShapeType="1"/>
          </p:cNvSpPr>
          <p:nvPr/>
        </p:nvSpPr>
        <p:spPr bwMode="auto">
          <a:xfrm flipV="1">
            <a:off x="1944687" y="1633538"/>
            <a:ext cx="649288" cy="371475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</a:ln>
        </p:spPr>
        <p:txBody>
          <a:bodyPr/>
          <a:lstStyle/>
          <a:p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3" name="Line 179"/>
          <p:cNvSpPr>
            <a:spLocks noChangeShapeType="1"/>
          </p:cNvSpPr>
          <p:nvPr/>
        </p:nvSpPr>
        <p:spPr bwMode="auto">
          <a:xfrm>
            <a:off x="4359275" y="914400"/>
            <a:ext cx="0" cy="496887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</a:ln>
        </p:spPr>
        <p:txBody>
          <a:bodyPr/>
          <a:lstStyle/>
          <a:p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4" name="Text Box 180"/>
          <p:cNvSpPr txBox="1">
            <a:spLocks noChangeArrowheads="1"/>
          </p:cNvSpPr>
          <p:nvPr/>
        </p:nvSpPr>
        <p:spPr bwMode="auto">
          <a:xfrm>
            <a:off x="3252787" y="5548313"/>
            <a:ext cx="2222500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4000" b="1" u="none" dirty="0">
                <a:latin typeface="宋体" panose="02010600030101010101" pitchFamily="2" charset="-122"/>
              </a:rPr>
              <a:t>正确吗？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9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1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100"/>
                            </p:stCondLst>
                            <p:childTnLst>
                              <p:par>
                                <p:cTn id="1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2000"/>
                                        <p:tgtEl>
                                          <p:spTgt spid="9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1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1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2000"/>
                                        <p:tgtEl>
                                          <p:spTgt spid="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1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1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9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1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100"/>
                            </p:stCondLst>
                            <p:childTnLst>
                              <p:par>
                                <p:cTn id="3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2000"/>
                                        <p:tgtEl>
                                          <p:spTgt spid="9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1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83" grpId="0" animBg="1"/>
      <p:bldP spid="9285" grpId="0" animBg="1"/>
      <p:bldP spid="9287" grpId="0" animBg="1"/>
      <p:bldP spid="9355" grpId="0" animBg="1"/>
      <p:bldP spid="935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838200" y="1558925"/>
            <a:ext cx="7848600" cy="11326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600" b="1" u="none" dirty="0">
                <a:latin typeface="宋体" panose="02010600030101010101" pitchFamily="2" charset="-122"/>
              </a:rPr>
              <a:t>例</a:t>
            </a:r>
            <a:r>
              <a:rPr lang="zh-CN" altLang="en-US" sz="2600" b="1" u="none" dirty="0" smtClean="0">
                <a:latin typeface="宋体" panose="02010600030101010101" pitchFamily="2" charset="-122"/>
              </a:rPr>
              <a:t>3：已知</a:t>
            </a:r>
            <a:r>
              <a:rPr lang="zh-CN" altLang="en-US" sz="2600" b="1" u="none" dirty="0">
                <a:latin typeface="宋体" panose="02010600030101010101" pitchFamily="2" charset="-122"/>
              </a:rPr>
              <a:t>一次函数的图像如下图所示，写出这个</a:t>
            </a:r>
            <a:r>
              <a:rPr lang="zh-CN" altLang="en-US" sz="2600" b="1" u="none" dirty="0" smtClean="0">
                <a:latin typeface="宋体" panose="02010600030101010101" pitchFamily="2" charset="-122"/>
              </a:rPr>
              <a:t>函数的表达式。</a:t>
            </a:r>
            <a:endParaRPr lang="zh-CN" altLang="en-US" sz="2600" b="1" u="none" dirty="0">
              <a:latin typeface="宋体" panose="02010600030101010101" pitchFamily="2" charset="-122"/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524000" y="2454275"/>
            <a:ext cx="5105400" cy="349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245" name="Object 5"/>
          <p:cNvGraphicFramePr/>
          <p:nvPr/>
        </p:nvGraphicFramePr>
        <p:xfrm>
          <a:off x="6640513" y="4213225"/>
          <a:ext cx="369887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r:id="rId5" imgW="127635" imgH="140335" progId="">
                  <p:embed/>
                </p:oleObj>
              </mc:Choice>
              <mc:Fallback>
                <p:oleObj r:id="rId5" imgW="127635" imgH="140335" progId="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0513" y="4213225"/>
                        <a:ext cx="369887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6"/>
          <p:cNvGraphicFramePr/>
          <p:nvPr/>
        </p:nvGraphicFramePr>
        <p:xfrm>
          <a:off x="3962400" y="2219325"/>
          <a:ext cx="37623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r:id="rId7" imgW="140335" imgH="165735" progId="">
                  <p:embed/>
                </p:oleObj>
              </mc:Choice>
              <mc:Fallback>
                <p:oleObj r:id="rId7" imgW="140335" imgH="165735" progId="">
                  <p:embed/>
                  <p:pic>
                    <p:nvPicPr>
                      <p:cNvPr id="0" name="Picture 6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219325"/>
                        <a:ext cx="376238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7" descr="典例透析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609600"/>
            <a:ext cx="2449512" cy="777875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/>
          <p:nvPr/>
        </p:nvGraphicFramePr>
        <p:xfrm>
          <a:off x="1219200" y="609600"/>
          <a:ext cx="6605588" cy="533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4" imgW="3492500" imgH="2895600" progId="">
                  <p:embed/>
                </p:oleObj>
              </mc:Choice>
              <mc:Fallback>
                <p:oleObj name="Equation" r:id="rId4" imgW="3492500" imgH="2895600" progId="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609600"/>
                        <a:ext cx="6605588" cy="533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589</Words>
  <Application>Microsoft Office PowerPoint</Application>
  <PresentationFormat>全屏显示(4:3)</PresentationFormat>
  <Paragraphs>61</Paragraphs>
  <Slides>15</Slides>
  <Notes>15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EU-BX</vt:lpstr>
      <vt:lpstr>楷体</vt:lpstr>
      <vt:lpstr>宋体</vt:lpstr>
      <vt:lpstr>微软雅黑</vt:lpstr>
      <vt:lpstr>Arial</vt:lpstr>
      <vt:lpstr>Calibri Light</vt:lpstr>
      <vt:lpstr>Times New Roman</vt:lpstr>
      <vt:lpstr>WWW.2PPT.COM
</vt:lpstr>
      <vt:lpstr>Equation</vt:lpstr>
      <vt:lpstr>公式</vt:lpstr>
      <vt:lpstr>Equation.3</vt:lpstr>
      <vt:lpstr>一次函数和它的图象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2022-01-05T00:27:15Z</dcterms:created>
  <dcterms:modified xsi:type="dcterms:W3CDTF">2023-01-17T02:04:18Z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0AA232B8D557412DA7D507B622B9696B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