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3" r:id="rId2"/>
  </p:sldMasterIdLst>
  <p:notesMasterIdLst>
    <p:notesMasterId r:id="rId33"/>
  </p:notesMasterIdLst>
  <p:handoutMasterIdLst>
    <p:handoutMasterId r:id="rId34"/>
  </p:handoutMasterIdLst>
  <p:sldIdLst>
    <p:sldId id="283" r:id="rId3"/>
    <p:sldId id="281" r:id="rId4"/>
    <p:sldId id="453" r:id="rId5"/>
    <p:sldId id="452" r:id="rId6"/>
    <p:sldId id="451" r:id="rId7"/>
    <p:sldId id="450" r:id="rId8"/>
    <p:sldId id="449" r:id="rId9"/>
    <p:sldId id="448" r:id="rId10"/>
    <p:sldId id="447" r:id="rId11"/>
    <p:sldId id="446" r:id="rId12"/>
    <p:sldId id="456" r:id="rId13"/>
    <p:sldId id="455" r:id="rId14"/>
    <p:sldId id="457" r:id="rId15"/>
    <p:sldId id="454" r:id="rId16"/>
    <p:sldId id="459" r:id="rId17"/>
    <p:sldId id="460" r:id="rId18"/>
    <p:sldId id="458" r:id="rId19"/>
    <p:sldId id="461" r:id="rId20"/>
    <p:sldId id="462" r:id="rId21"/>
    <p:sldId id="436" r:id="rId22"/>
    <p:sldId id="465" r:id="rId23"/>
    <p:sldId id="464" r:id="rId24"/>
    <p:sldId id="466" r:id="rId25"/>
    <p:sldId id="468" r:id="rId26"/>
    <p:sldId id="467" r:id="rId27"/>
    <p:sldId id="470" r:id="rId28"/>
    <p:sldId id="469" r:id="rId29"/>
    <p:sldId id="463" r:id="rId30"/>
    <p:sldId id="480" r:id="rId31"/>
    <p:sldId id="482" r:id="rId32"/>
  </p:sldIdLst>
  <p:sldSz cx="9144000" cy="5143500" type="screen16x9"/>
  <p:notesSz cx="6858000" cy="9144000"/>
  <p:defaultTextStyle>
    <a:defPPr>
      <a:defRPr lang="zh-CN"/>
    </a:defPPr>
    <a:lvl1pPr marL="0" lvl="0" indent="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342900" lvl="1" indent="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685800" lvl="2" indent="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028700" lvl="3" indent="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371600" lvl="4" indent="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1714500" lvl="5" indent="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057400" lvl="6" indent="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2400300" lvl="7" indent="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2743200" lvl="8" indent="0" algn="l" defTabSz="685800" rtl="0" eaLnBrk="0" fontAlgn="base" latinLnBrk="0" hangingPunct="0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55">
          <p15:clr>
            <a:srgbClr val="A4A3A4"/>
          </p15:clr>
        </p15:guide>
        <p15:guide id="2" pos="293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E6FBFE"/>
    <a:srgbClr val="57D2E3"/>
    <a:srgbClr val="21B1C5"/>
    <a:srgbClr val="B2F3FC"/>
    <a:srgbClr val="4BCFE1"/>
    <a:srgbClr val="5BADF7"/>
    <a:srgbClr val="6A56AD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 showGuides="1">
      <p:cViewPr varScale="1">
        <p:scale>
          <a:sx n="107" d="100"/>
          <a:sy n="107" d="100"/>
        </p:scale>
        <p:origin x="-84" y="-642"/>
      </p:cViewPr>
      <p:guideLst>
        <p:guide orient="horz" pos="1455"/>
        <p:guide pos="2937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6" cy="72006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7.wmf"/><Relationship Id="rId1" Type="http://schemas.openxmlformats.org/officeDocument/2006/relationships/image" Target="../media/image36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9.wmf"/><Relationship Id="rId1" Type="http://schemas.openxmlformats.org/officeDocument/2006/relationships/image" Target="../media/image38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1.wmf"/><Relationship Id="rId1" Type="http://schemas.openxmlformats.org/officeDocument/2006/relationships/image" Target="../media/image40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1.wmf"/><Relationship Id="rId7" Type="http://schemas.openxmlformats.org/officeDocument/2006/relationships/image" Target="../media/image25.wmf"/><Relationship Id="rId2" Type="http://schemas.openxmlformats.org/officeDocument/2006/relationships/image" Target="../media/image20.wmf"/><Relationship Id="rId1" Type="http://schemas.openxmlformats.org/officeDocument/2006/relationships/image" Target="../media/image19.wmf"/><Relationship Id="rId6" Type="http://schemas.openxmlformats.org/officeDocument/2006/relationships/image" Target="../media/image24.wmf"/><Relationship Id="rId5" Type="http://schemas.openxmlformats.org/officeDocument/2006/relationships/image" Target="../media/image23.wmf"/><Relationship Id="rId4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9404919-D5C1-4A6A-B4C1-DBB44EA0804C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rPr>
              <a:t>‹#›</a:t>
            </a:fld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anose="020B0604020202020204" pitchFamily="34" charset="0"/>
              <a:ea typeface="微软雅黑" panose="020B0503020204020204" pitchFamily="34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zh-CN" altLang="en-US" sz="1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单击此处编辑母版文本样式</a:t>
            </a:r>
          </a:p>
          <a:p>
            <a:pPr marL="45720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第二级</a:t>
            </a:r>
          </a:p>
          <a:p>
            <a:pPr marL="914400" marR="0" lvl="2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第三级</a:t>
            </a:r>
          </a:p>
          <a:p>
            <a:pPr marL="1371600" marR="0" lvl="3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第四级</a:t>
            </a:r>
          </a:p>
          <a:p>
            <a:pPr marL="1828800" marR="0" lvl="4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zh-CN" altLang="en-US" sz="12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FBBB7A18-7194-446B-A0B6-4140FB5F0B4B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1pPr>
    <a:lvl2pPr marL="3429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2pPr>
    <a:lvl3pPr marL="6858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3pPr>
    <a:lvl4pPr marL="10287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4pPr>
    <a:lvl5pPr marL="1371600" algn="l" rtl="0" eaLnBrk="0" fontAlgn="base" hangingPunct="0">
      <a:spcBef>
        <a:spcPct val="30000"/>
      </a:spcBef>
      <a:spcAft>
        <a:spcPct val="0"/>
      </a:spcAft>
      <a:defRPr sz="900" kern="1200">
        <a:solidFill>
          <a:schemeClr val="tx1"/>
        </a:solidFill>
        <a:latin typeface="+mn-lt"/>
        <a:ea typeface="微软雅黑" panose="020B0503020204020204" pitchFamily="34" charset="-122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263DB197-84B0-484E-9C0F-88358ECCB797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E077DA78-E013-4A8C-AD75-63A150561B10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.jpe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图片 21"/>
          <p:cNvPicPr>
            <a:picLocks noChangeAspect="1"/>
          </p:cNvPicPr>
          <p:nvPr userDrawn="1"/>
        </p:nvPicPr>
        <p:blipFill>
          <a:blip r:embed="rId7" cstate="email"/>
          <a:srcRect/>
          <a:stretch>
            <a:fillRect/>
          </a:stretch>
        </p:blipFill>
        <p:spPr>
          <a:xfrm>
            <a:off x="1675210" y="142875"/>
            <a:ext cx="7468790" cy="390525"/>
          </a:xfrm>
          <a:prstGeom prst="rect">
            <a:avLst/>
          </a:prstGeom>
          <a:noFill/>
          <a:ln w="9525"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hf sldNum="0" hdr="0" ftr="0" dt="0"/>
  <p:txStyles>
    <p:titleStyle>
      <a:lvl1pPr marL="685800" indent="-685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+mj-lt"/>
          <a:ea typeface="+mj-ea"/>
          <a:cs typeface="+mj-cs"/>
          <a:sym typeface="Calibri Light" panose="020F0302020204030204" pitchFamily="34" charset="0"/>
        </a:defRPr>
      </a:lvl1pPr>
      <a:lvl2pPr marL="685800" indent="-685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2pPr>
      <a:lvl3pPr marL="685800" indent="-685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3pPr>
      <a:lvl4pPr marL="685800" indent="-685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4pPr>
      <a:lvl5pPr marL="685800" indent="-685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5pPr>
      <a:lvl6pPr marL="1028700" indent="-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6pPr>
      <a:lvl7pPr marL="1371600" indent="-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7pPr>
      <a:lvl8pPr marL="1714500" indent="-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8pPr>
      <a:lvl9pPr marL="2057400" indent="-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18859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2288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25717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29146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1">
          <a:blip r:embed="rId5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</p:sldLayoutIdLst>
  <p:txStyles>
    <p:titleStyle>
      <a:lvl1pPr marL="685800" indent="-685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+mj-lt"/>
          <a:ea typeface="+mj-ea"/>
          <a:cs typeface="+mj-cs"/>
          <a:sym typeface="Calibri Light" panose="020F0302020204030204" pitchFamily="34" charset="0"/>
        </a:defRPr>
      </a:lvl1pPr>
      <a:lvl2pPr marL="685800" indent="-685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2pPr>
      <a:lvl3pPr marL="685800" indent="-685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3pPr>
      <a:lvl4pPr marL="685800" indent="-685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4pPr>
      <a:lvl5pPr marL="685800" indent="-685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5pPr>
      <a:lvl6pPr marL="1028700" indent="-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6pPr>
      <a:lvl7pPr marL="1371600" indent="-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7pPr>
      <a:lvl8pPr marL="1714500" indent="-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8pPr>
      <a:lvl9pPr marL="2057400" indent="-685800" algn="l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  <a:ea typeface="宋体" panose="02010600030101010101" pitchFamily="2" charset="-122"/>
          <a:sym typeface="Calibri Light" panose="020F0302020204030204" pitchFamily="34" charset="0"/>
        </a:defRPr>
      </a:lvl9pPr>
    </p:titleStyle>
    <p:bodyStyle>
      <a:lvl1pPr marL="171450" indent="-171450" algn="l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>
          <a:solidFill>
            <a:schemeClr val="tx1"/>
          </a:solidFill>
          <a:latin typeface="+mn-lt"/>
          <a:ea typeface="+mn-ea"/>
          <a:cs typeface="+mn-cs"/>
          <a:sym typeface="Calibri" panose="020F0502020204030204" pitchFamily="34" charset="0"/>
        </a:defRPr>
      </a:lvl1pPr>
      <a:lvl2pPr marL="5143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2pPr>
      <a:lvl3pPr marL="8572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3pPr>
      <a:lvl4pPr marL="12001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4pPr>
      <a:lvl5pPr marL="1543050" indent="-171450" algn="l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5pPr>
      <a:lvl6pPr marL="18859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6pPr>
      <a:lvl7pPr marL="22288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7pPr>
      <a:lvl8pPr marL="25717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8pPr>
      <a:lvl9pPr marL="2914650" indent="-171450" algn="l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  <a:sym typeface="Calibri" panose="020F0502020204030204" pitchFamily="34" charset="0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8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25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20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22.wmf"/><Relationship Id="rId4" Type="http://schemas.openxmlformats.org/officeDocument/2006/relationships/image" Target="../media/image19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2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6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8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29.wmf"/><Relationship Id="rId4" Type="http://schemas.openxmlformats.org/officeDocument/2006/relationships/oleObject" Target="../embeddings/oleObject21.bin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31.wmf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26.bin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7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36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38.w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41.wmf"/><Relationship Id="rId5" Type="http://schemas.openxmlformats.org/officeDocument/2006/relationships/oleObject" Target="../embeddings/oleObject32.bin"/><Relationship Id="rId4" Type="http://schemas.openxmlformats.org/officeDocument/2006/relationships/image" Target="../media/image40.w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10.wmf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7.wmf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9.wmf"/><Relationship Id="rId5" Type="http://schemas.openxmlformats.org/officeDocument/2006/relationships/image" Target="../media/image6.wmf"/><Relationship Id="rId15" Type="http://schemas.openxmlformats.org/officeDocument/2006/relationships/image" Target="../media/image11.wmf"/><Relationship Id="rId10" Type="http://schemas.openxmlformats.org/officeDocument/2006/relationships/oleObject" Target="../embeddings/oleObject4.bin"/><Relationship Id="rId4" Type="http://schemas.openxmlformats.org/officeDocument/2006/relationships/oleObject" Target="../embeddings/oleObject1.bin"/><Relationship Id="rId9" Type="http://schemas.openxmlformats.org/officeDocument/2006/relationships/image" Target="../media/image8.wmf"/><Relationship Id="rId14" Type="http://schemas.openxmlformats.org/officeDocument/2006/relationships/oleObject" Target="../embeddings/oleObject6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7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04" name="组合 8"/>
          <p:cNvGrpSpPr/>
          <p:nvPr/>
        </p:nvGrpSpPr>
        <p:grpSpPr>
          <a:xfrm>
            <a:off x="0" y="1432808"/>
            <a:ext cx="9227127" cy="1277087"/>
            <a:chOff x="147126" y="2433315"/>
            <a:chExt cx="5765165" cy="1702554"/>
          </a:xfrm>
        </p:grpSpPr>
        <p:sp>
          <p:nvSpPr>
            <p:cNvPr id="9" name="矩形 8"/>
            <p:cNvSpPr>
              <a:spLocks noChangeArrowheads="1"/>
            </p:cNvSpPr>
            <p:nvPr/>
          </p:nvSpPr>
          <p:spPr bwMode="auto">
            <a:xfrm>
              <a:off x="1644170" y="2433315"/>
              <a:ext cx="2741930" cy="5846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lvl="0" algn="ctr" eaLnBrk="1" hangingPunct="1">
                <a:lnSpc>
                  <a:spcPct val="150000"/>
                </a:lnSpc>
                <a:defRPr/>
              </a:pPr>
              <a:r>
                <a:rPr lang="zh-CN" altLang="en-US" sz="15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第三章</a:t>
              </a:r>
              <a:r>
                <a:rPr lang="en-US" altLang="zh-CN" sz="1500" b="1" dirty="0">
                  <a:solidFill>
                    <a:srgbClr val="262626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·</a:t>
              </a:r>
              <a:r>
                <a:rPr lang="zh-CN" altLang="en-US" sz="1500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微软雅黑" panose="020B0503020204020204" pitchFamily="34" charset="-122"/>
                </a:rPr>
                <a:t> 一元一次方程</a:t>
              </a:r>
              <a:endParaRPr lang="zh-CN" altLang="en-US" sz="15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endParaRPr>
            </a:p>
          </p:txBody>
        </p:sp>
        <p:sp>
          <p:nvSpPr>
            <p:cNvPr id="10" name="TextBox 2"/>
            <p:cNvSpPr txBox="1">
              <a:spLocks noChangeArrowheads="1"/>
            </p:cNvSpPr>
            <p:nvPr/>
          </p:nvSpPr>
          <p:spPr bwMode="auto">
            <a:xfrm>
              <a:off x="147126" y="3171632"/>
              <a:ext cx="5765165" cy="9642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ctr" eaLnBrk="1" hangingPunct="1">
                <a:defRPr/>
              </a:pPr>
              <a:r>
                <a:rPr lang="zh-CN" altLang="zh-CN" sz="4100" b="1" spc="225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+mn-ea"/>
                </a:rPr>
                <a:t>一元一次方程</a:t>
              </a:r>
            </a:p>
          </p:txBody>
        </p:sp>
      </p:grpSp>
      <p:sp>
        <p:nvSpPr>
          <p:cNvPr id="11" name="矩形 8"/>
          <p:cNvSpPr>
            <a:spLocks noChangeArrowheads="1"/>
          </p:cNvSpPr>
          <p:nvPr/>
        </p:nvSpPr>
        <p:spPr bwMode="auto">
          <a:xfrm>
            <a:off x="6146006" y="189310"/>
            <a:ext cx="2358629" cy="2536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68580" tIns="34290" rIns="68580" bIns="3429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r" eaLnBrk="1" hangingPunct="1">
              <a:defRPr/>
            </a:pPr>
            <a:r>
              <a:rPr lang="zh-CN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人民教育出版社 七年级</a:t>
            </a:r>
            <a:r>
              <a:rPr lang="en-US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|</a:t>
            </a:r>
            <a:r>
              <a:rPr lang="en-US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zh-CN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上册</a:t>
            </a:r>
            <a:r>
              <a:rPr lang="en-US" altLang="zh-CN" sz="1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endParaRPr lang="zh-CN" altLang="en-US" sz="1200" b="1" dirty="0">
              <a:solidFill>
                <a:schemeClr val="tx1">
                  <a:lumMod val="85000"/>
                  <a:lumOff val="15000"/>
                </a:schemeClr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2" name="矩形 11"/>
          <p:cNvSpPr/>
          <p:nvPr/>
        </p:nvSpPr>
        <p:spPr>
          <a:xfrm>
            <a:off x="0" y="4288298"/>
            <a:ext cx="9144000" cy="4235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1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1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wip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9" name="Text Box 2"/>
          <p:cNvSpPr txBox="1"/>
          <p:nvPr/>
        </p:nvSpPr>
        <p:spPr>
          <a:xfrm>
            <a:off x="2692960" y="973139"/>
            <a:ext cx="3071027" cy="55399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比较：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列算式和列方程</a:t>
            </a:r>
          </a:p>
        </p:txBody>
      </p:sp>
      <p:sp>
        <p:nvSpPr>
          <p:cNvPr id="10245" name="Text Box 4"/>
          <p:cNvSpPr txBox="1"/>
          <p:nvPr/>
        </p:nvSpPr>
        <p:spPr>
          <a:xfrm>
            <a:off x="913145" y="1527136"/>
            <a:ext cx="7333774" cy="110337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6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列算式：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列出的算式表示解题的计算过程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只能用已知数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对于较复杂的问题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列算式比较困难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10246" name="文本框 1"/>
          <p:cNvSpPr txBox="1"/>
          <p:nvPr/>
        </p:nvSpPr>
        <p:spPr>
          <a:xfrm>
            <a:off x="913145" y="2803867"/>
            <a:ext cx="7493794" cy="110337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60000"/>
              </a:lnSpc>
              <a:buFont typeface="Arial" panose="020B0604020202020204" pitchFamily="34" charset="0"/>
              <a:buNone/>
            </a:pP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列方程：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方程是根据题中的等量关系列出的等式。既可用已知数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又可用未知数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解决问题比较方便</a:t>
            </a:r>
            <a:r>
              <a:rPr lang="en-US" altLang="x-none" sz="2100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zh-CN" altLang="en-US" sz="2100" dirty="0">
              <a:ea typeface="微软雅黑" panose="020B0503020204020204" pitchFamily="34" charset="-122"/>
            </a:endParaRPr>
          </a:p>
        </p:txBody>
      </p:sp>
      <p:sp>
        <p:nvSpPr>
          <p:cNvPr id="106500" name="Rectangle 3"/>
          <p:cNvSpPr/>
          <p:nvPr/>
        </p:nvSpPr>
        <p:spPr>
          <a:xfrm>
            <a:off x="2391933" y="4080597"/>
            <a:ext cx="3673078" cy="55399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从算式到方程是数学的进步！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6" grpId="0"/>
      <p:bldP spid="106500" grpId="0" bldLvl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386246" y="953766"/>
            <a:ext cx="1869743" cy="484748"/>
          </a:xfrm>
          <a:prstGeom prst="rect">
            <a:avLst/>
          </a:prstGeom>
          <a:noFill/>
        </p:spPr>
        <p:txBody>
          <a:bodyPr wrap="none" lIns="68580" tIns="34290" rIns="68580" bIns="34290" rtlCol="0" anchor="t">
            <a:spAutoFit/>
          </a:bodyPr>
          <a:lstStyle/>
          <a:p>
            <a:r>
              <a:rPr lang="zh-CN" altLang="en-US" sz="27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观察与思考</a:t>
            </a:r>
            <a:endParaRPr lang="zh-CN" altLang="en-US" sz="2700" dirty="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107523" name="文本框 1"/>
          <p:cNvSpPr txBox="1"/>
          <p:nvPr/>
        </p:nvSpPr>
        <p:spPr>
          <a:xfrm>
            <a:off x="1088658" y="1534940"/>
            <a:ext cx="4405313" cy="3917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观察下列方程，它们有什么共同点？</a:t>
            </a:r>
          </a:p>
        </p:txBody>
      </p:sp>
      <p:graphicFrame>
        <p:nvGraphicFramePr>
          <p:cNvPr id="107522" name="对象 11273"/>
          <p:cNvGraphicFramePr>
            <a:graphicFrameLocks noChangeAspect="1"/>
          </p:cNvGraphicFramePr>
          <p:nvPr/>
        </p:nvGraphicFramePr>
        <p:xfrm>
          <a:off x="1197974" y="1980486"/>
          <a:ext cx="1323975" cy="70842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r:id="rId3" imgW="749935" imgH="406400" progId="Equation.DSMT4">
                  <p:embed/>
                </p:oleObj>
              </mc:Choice>
              <mc:Fallback>
                <p:oleObj r:id="rId3" imgW="749935" imgH="406400" progId="Equation.DSMT4">
                  <p:embed/>
                  <p:pic>
                    <p:nvPicPr>
                      <p:cNvPr id="0" name="图片 309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7974" y="1980486"/>
                        <a:ext cx="1323975" cy="70842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文本框 4"/>
          <p:cNvSpPr txBox="1"/>
          <p:nvPr/>
        </p:nvSpPr>
        <p:spPr>
          <a:xfrm>
            <a:off x="3255851" y="2138839"/>
            <a:ext cx="1962717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x-none" sz="2100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  <a:sym typeface="宋体" panose="02010600030101010101" pitchFamily="2" charset="-122"/>
              </a:rPr>
              <a:t>70 </a:t>
            </a:r>
            <a:r>
              <a:rPr lang="en-US" altLang="x-none" sz="2100" i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  <a:sym typeface="宋体" panose="02010600030101010101" pitchFamily="2" charset="-122"/>
              </a:rPr>
              <a:t>y</a:t>
            </a:r>
            <a:r>
              <a:rPr lang="en-US" altLang="x-none" sz="2100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  <a:sym typeface="宋体" panose="02010600030101010101" pitchFamily="2" charset="-122"/>
              </a:rPr>
              <a:t>=60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  <a:sym typeface="宋体" panose="02010600030101010101" pitchFamily="2" charset="-122"/>
              </a:rPr>
              <a:t>（</a:t>
            </a:r>
            <a:r>
              <a:rPr lang="en-US" altLang="x-none" sz="2100" i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  <a:sym typeface="宋体" panose="02010600030101010101" pitchFamily="2" charset="-122"/>
              </a:rPr>
              <a:t>y</a:t>
            </a:r>
            <a:r>
              <a:rPr lang="en-US" altLang="x-none" sz="2100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  <a:sym typeface="宋体" panose="02010600030101010101" pitchFamily="2" charset="-122"/>
              </a:rPr>
              <a:t>+1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  <a:sym typeface="宋体" panose="02010600030101010101" pitchFamily="2" charset="-122"/>
              </a:rPr>
              <a:t>）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5583644" y="2081933"/>
            <a:ext cx="1800814" cy="48936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en-US" altLang="x-none" sz="2100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  <a:sym typeface="宋体" panose="02010600030101010101" pitchFamily="2" charset="-122"/>
              </a:rPr>
              <a:t>70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  <a:sym typeface="宋体" panose="02010600030101010101" pitchFamily="2" charset="-122"/>
              </a:rPr>
              <a:t>（</a:t>
            </a:r>
            <a:r>
              <a:rPr lang="en-US" altLang="x-none" sz="2100" i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  <a:sym typeface="宋体" panose="02010600030101010101" pitchFamily="2" charset="-122"/>
              </a:rPr>
              <a:t>z</a:t>
            </a:r>
            <a:r>
              <a:rPr lang="en-US" altLang="x-none" sz="2100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  <a:sym typeface="宋体" panose="02010600030101010101" pitchFamily="2" charset="-122"/>
              </a:rPr>
              <a:t>-1</a:t>
            </a:r>
            <a:r>
              <a:rPr lang="zh-CN" altLang="en-US" sz="2100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  <a:sym typeface="宋体" panose="02010600030101010101" pitchFamily="2" charset="-122"/>
              </a:rPr>
              <a:t>）</a:t>
            </a:r>
            <a:r>
              <a:rPr lang="en-US" altLang="x-none" sz="2100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  <a:sym typeface="宋体" panose="02010600030101010101" pitchFamily="2" charset="-122"/>
              </a:rPr>
              <a:t>=60</a:t>
            </a:r>
            <a:r>
              <a:rPr lang="en-US" altLang="x-none" sz="2100" i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  <a:sym typeface="宋体" panose="02010600030101010101" pitchFamily="2" charset="-122"/>
              </a:rPr>
              <a:t>z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857661" y="2898901"/>
            <a:ext cx="5308184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问题</a:t>
            </a:r>
            <a:r>
              <a:rPr lang="en-US" altLang="zh-CN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   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每个方程中，各含有几个未知数？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6327868" y="2898901"/>
            <a:ext cx="574918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857661" y="3503500"/>
            <a:ext cx="5101114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问题</a:t>
            </a:r>
            <a:r>
              <a:rPr lang="en-US" altLang="zh-CN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   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说一说每个方程中未知数的次数。</a:t>
            </a:r>
            <a:endParaRPr lang="en-US" altLang="zh-CN" sz="21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6327868" y="3500881"/>
            <a:ext cx="574918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次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857660" y="4102622"/>
            <a:ext cx="4966335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问题</a:t>
            </a:r>
            <a:r>
              <a:rPr lang="en-US" altLang="zh-CN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   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等号两边的式子有什么共同点？</a:t>
            </a:r>
          </a:p>
        </p:txBody>
      </p:sp>
      <p:sp>
        <p:nvSpPr>
          <p:cNvPr id="18" name="文本框 17"/>
          <p:cNvSpPr txBox="1"/>
          <p:nvPr/>
        </p:nvSpPr>
        <p:spPr>
          <a:xfrm>
            <a:off x="6327868" y="4102861"/>
            <a:ext cx="1209675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都是整式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7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3" grpId="0"/>
      <p:bldP spid="16" grpId="0"/>
      <p:bldP spid="14" grpId="0"/>
      <p:bldP spid="17" grpId="0"/>
      <p:bldP spid="15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47239" y="909437"/>
            <a:ext cx="1523494" cy="484748"/>
          </a:xfrm>
          <a:prstGeom prst="rect">
            <a:avLst/>
          </a:prstGeom>
          <a:noFill/>
        </p:spPr>
        <p:txBody>
          <a:bodyPr wrap="none" lIns="68580" tIns="34290" rIns="68580" bIns="34290" rtlCol="0" anchor="t">
            <a:spAutoFit/>
          </a:bodyPr>
          <a:lstStyle/>
          <a:p>
            <a:r>
              <a:rPr lang="zh-CN" altLang="en-US" sz="27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知识要点</a:t>
            </a:r>
            <a:endParaRPr lang="zh-CN" altLang="en-US" sz="2700" dirty="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108554" name="文本框 1"/>
          <p:cNvSpPr txBox="1"/>
          <p:nvPr/>
        </p:nvSpPr>
        <p:spPr>
          <a:xfrm>
            <a:off x="1395447" y="1572850"/>
            <a:ext cx="1754326" cy="55399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一元一次方程</a:t>
            </a:r>
            <a:endParaRPr lang="en-US" altLang="x-none" sz="21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0" name="Rectangle 5"/>
          <p:cNvSpPr/>
          <p:nvPr/>
        </p:nvSpPr>
        <p:spPr>
          <a:xfrm>
            <a:off x="1353979" y="2716802"/>
            <a:ext cx="2515791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1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只含有</a:t>
            </a: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</a:t>
            </a:r>
            <a:r>
              <a:rPr lang="zh-CN" altLang="en-US" sz="21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个</a:t>
            </a: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未知数</a:t>
            </a:r>
            <a:r>
              <a:rPr lang="en-US" altLang="x-none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,</a:t>
            </a:r>
            <a:r>
              <a:rPr lang="en-US" altLang="x-none" sz="21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x-none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en-US" altLang="x-none" sz="21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</a:p>
        </p:txBody>
      </p:sp>
      <p:sp>
        <p:nvSpPr>
          <p:cNvPr id="11" name="Rectangle 6"/>
          <p:cNvSpPr/>
          <p:nvPr/>
        </p:nvSpPr>
        <p:spPr>
          <a:xfrm>
            <a:off x="1751886" y="2325087"/>
            <a:ext cx="1397794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一元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</a:p>
        </p:txBody>
      </p:sp>
      <p:sp>
        <p:nvSpPr>
          <p:cNvPr id="12" name="矩形 8"/>
          <p:cNvSpPr/>
          <p:nvPr/>
        </p:nvSpPr>
        <p:spPr>
          <a:xfrm>
            <a:off x="3639026" y="2716802"/>
            <a:ext cx="2551748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1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未知数的</a:t>
            </a: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次数</a:t>
            </a:r>
            <a:r>
              <a:rPr lang="zh-CN" altLang="en-US" sz="21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都是</a:t>
            </a:r>
            <a:r>
              <a:rPr lang="en-US" altLang="x-none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1,</a:t>
            </a:r>
            <a:endParaRPr lang="zh-CN" altLang="en-US" sz="21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9" name="Rectangle 7"/>
          <p:cNvSpPr/>
          <p:nvPr/>
        </p:nvSpPr>
        <p:spPr>
          <a:xfrm>
            <a:off x="4408647" y="2325087"/>
            <a:ext cx="1279922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一次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</a:t>
            </a:r>
            <a:endParaRPr lang="zh-CN" altLang="en-US" sz="21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1353979" y="3427843"/>
            <a:ext cx="2550319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等号两边都是</a:t>
            </a: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整式，</a:t>
            </a:r>
            <a:endParaRPr lang="zh-CN" altLang="en-US" sz="21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3696653" y="3427843"/>
            <a:ext cx="3879056" cy="39147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b="1" dirty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这样的方程叫做</a:t>
            </a: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一元一次方程</a:t>
            </a:r>
            <a:r>
              <a:rPr lang="en-US" altLang="x-none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。</a:t>
            </a:r>
            <a:endParaRPr lang="zh-CN" altLang="en-US" sz="2100" b="1" dirty="0"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2" dur="1" fill="hold"/>
                                        <p:tgtEl>
                                          <p:spTgt spid="4"/>
                                        </p:tgtEl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  <p:bldP spid="12" grpId="0"/>
      <p:bldP spid="9" grpId="0" bldLvl="0"/>
      <p:bldP spid="5" grpId="0"/>
      <p:bldP spid="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74859" y="871538"/>
            <a:ext cx="1177245" cy="484748"/>
          </a:xfrm>
          <a:prstGeom prst="rect">
            <a:avLst/>
          </a:prstGeom>
          <a:noFill/>
        </p:spPr>
        <p:txBody>
          <a:bodyPr wrap="none" lIns="68580" tIns="34290" rIns="68580" bIns="34290" rtlCol="0" anchor="t">
            <a:spAutoFit/>
          </a:bodyPr>
          <a:lstStyle/>
          <a:p>
            <a:r>
              <a:rPr lang="zh-CN" altLang="en-US" sz="27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练一练</a:t>
            </a:r>
          </a:p>
        </p:txBody>
      </p:sp>
      <p:sp>
        <p:nvSpPr>
          <p:cNvPr id="13314" name="Rectangle 13"/>
          <p:cNvSpPr/>
          <p:nvPr/>
        </p:nvSpPr>
        <p:spPr>
          <a:xfrm>
            <a:off x="1316662" y="1356286"/>
            <a:ext cx="6156722" cy="3138488"/>
          </a:xfrm>
          <a:prstGeom prst="rect">
            <a:avLst/>
          </a:prstGeom>
          <a:noFill/>
          <a:ln w="9525">
            <a:noFill/>
          </a:ln>
        </p:spPr>
        <p:txBody>
          <a:bodyPr lIns="0" tIns="34290" rIns="68580" bIns="34290" anchor="ctr">
            <a:spAutoFit/>
          </a:bodyPr>
          <a:lstStyle/>
          <a:p>
            <a:pPr indent="200025" defTabSz="0">
              <a:lnSpc>
                <a:spcPct val="150000"/>
              </a:lnSpc>
              <a:tabLst>
                <a:tab pos="1280795" algn="l"/>
              </a:tabLst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下列哪些是一元一次方程？</a:t>
            </a:r>
          </a:p>
          <a:p>
            <a:pPr indent="200025">
              <a:lnSpc>
                <a:spcPct val="200000"/>
              </a:lnSpc>
              <a:tabLst>
                <a:tab pos="1280795" algn="l"/>
              </a:tabLst>
            </a:pPr>
            <a:r>
              <a:rPr lang="zh-CN" altLang="en-US" sz="2100" b="1" dirty="0">
                <a:latin typeface="Times New Roman" panose="02020603050405020304" charset="0"/>
                <a:ea typeface="微软雅黑" panose="020B0503020204020204" pitchFamily="34" charset="-122"/>
              </a:rPr>
              <a:t>（</a:t>
            </a: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1</a:t>
            </a:r>
            <a:r>
              <a:rPr lang="zh-CN" altLang="en-US" sz="2100" b="1" dirty="0">
                <a:latin typeface="Times New Roman" panose="02020603050405020304" charset="0"/>
                <a:ea typeface="微软雅黑" panose="020B0503020204020204" pitchFamily="34" charset="-122"/>
              </a:rPr>
              <a:t>）               ；           （</a:t>
            </a: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2</a:t>
            </a:r>
            <a:r>
              <a:rPr lang="zh-CN" altLang="en-US" sz="2100" b="1" dirty="0">
                <a:latin typeface="Times New Roman" panose="02020603050405020304" charset="0"/>
                <a:ea typeface="微软雅黑" panose="020B0503020204020204" pitchFamily="34" charset="-122"/>
              </a:rPr>
              <a:t>）                      ；   </a:t>
            </a:r>
          </a:p>
          <a:p>
            <a:pPr indent="200025">
              <a:lnSpc>
                <a:spcPct val="200000"/>
              </a:lnSpc>
              <a:tabLst>
                <a:tab pos="1280795" algn="l"/>
              </a:tabLst>
            </a:pPr>
            <a:r>
              <a:rPr lang="zh-CN" altLang="en-US" sz="2100" b="1" dirty="0">
                <a:latin typeface="Times New Roman" panose="02020603050405020304" charset="0"/>
                <a:ea typeface="微软雅黑" panose="020B0503020204020204" pitchFamily="34" charset="-122"/>
              </a:rPr>
              <a:t>（</a:t>
            </a: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3</a:t>
            </a:r>
            <a:r>
              <a:rPr lang="zh-CN" altLang="en-US" sz="2100" b="1" dirty="0">
                <a:latin typeface="Times New Roman" panose="02020603050405020304" charset="0"/>
                <a:ea typeface="微软雅黑" panose="020B0503020204020204" pitchFamily="34" charset="-122"/>
              </a:rPr>
              <a:t>）                               </a:t>
            </a:r>
            <a:r>
              <a:rPr lang="zh-CN" altLang="en-US" sz="2100" b="1" dirty="0">
                <a:latin typeface="Times New Roman" panose="02020603050405020304" charset="0"/>
                <a:ea typeface="微软雅黑" panose="020B0503020204020204" pitchFamily="34" charset="-122"/>
                <a:sym typeface="+mn-ea"/>
              </a:rPr>
              <a:t>（</a:t>
            </a: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4</a:t>
            </a:r>
            <a:r>
              <a:rPr lang="zh-CN" altLang="en-US" sz="2100" b="1" dirty="0">
                <a:latin typeface="Times New Roman" panose="02020603050405020304" charset="0"/>
                <a:ea typeface="微软雅黑" panose="020B0503020204020204" pitchFamily="34" charset="-122"/>
              </a:rPr>
              <a:t>）                        ；</a:t>
            </a:r>
          </a:p>
          <a:p>
            <a:pPr indent="200025">
              <a:lnSpc>
                <a:spcPct val="200000"/>
              </a:lnSpc>
              <a:tabLst>
                <a:tab pos="1280795" algn="l"/>
              </a:tabLst>
            </a:pPr>
            <a:r>
              <a:rPr lang="zh-CN" altLang="en-US" sz="2100" b="1" dirty="0">
                <a:latin typeface="Times New Roman" panose="02020603050405020304" charset="0"/>
                <a:ea typeface="微软雅黑" panose="020B0503020204020204" pitchFamily="34" charset="-122"/>
              </a:rPr>
              <a:t>（</a:t>
            </a: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5</a:t>
            </a:r>
            <a:r>
              <a:rPr lang="zh-CN" altLang="en-US" sz="2100" b="1" dirty="0">
                <a:latin typeface="Times New Roman" panose="02020603050405020304" charset="0"/>
                <a:ea typeface="微软雅黑" panose="020B0503020204020204" pitchFamily="34" charset="-122"/>
              </a:rPr>
              <a:t>）                         ；  （</a:t>
            </a: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6</a:t>
            </a:r>
            <a:r>
              <a:rPr lang="zh-CN" altLang="en-US" sz="2100" b="1" dirty="0">
                <a:latin typeface="Times New Roman" panose="02020603050405020304" charset="0"/>
                <a:ea typeface="微软雅黑" panose="020B0503020204020204" pitchFamily="34" charset="-122"/>
              </a:rPr>
              <a:t>）                     ；</a:t>
            </a:r>
          </a:p>
          <a:p>
            <a:pPr indent="200025">
              <a:lnSpc>
                <a:spcPct val="200000"/>
              </a:lnSpc>
              <a:tabLst>
                <a:tab pos="1280795" algn="l"/>
              </a:tabLst>
            </a:pPr>
            <a:r>
              <a:rPr lang="zh-CN" altLang="en-US" sz="2100" b="1" dirty="0">
                <a:latin typeface="Times New Roman" panose="02020603050405020304" charset="0"/>
                <a:ea typeface="微软雅黑" panose="020B0503020204020204" pitchFamily="34" charset="-122"/>
              </a:rPr>
              <a:t>（</a:t>
            </a: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7</a:t>
            </a:r>
            <a:r>
              <a:rPr lang="zh-CN" altLang="en-US" sz="2100" b="1" dirty="0">
                <a:latin typeface="Times New Roman" panose="02020603050405020304" charset="0"/>
                <a:ea typeface="微软雅黑" panose="020B0503020204020204" pitchFamily="34" charset="-122"/>
              </a:rPr>
              <a:t>）                。</a:t>
            </a:r>
            <a:endParaRPr lang="en-US" altLang="x-none" sz="2100" b="1" dirty="0">
              <a:latin typeface="Times New Roman" panose="02020603050405020304" charset="0"/>
              <a:ea typeface="微软雅黑" panose="020B0503020204020204" pitchFamily="34" charset="-122"/>
            </a:endParaRPr>
          </a:p>
        </p:txBody>
      </p:sp>
      <p:graphicFrame>
        <p:nvGraphicFramePr>
          <p:cNvPr id="109575" name="对象 13318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128260" y="2104211"/>
          <a:ext cx="840998" cy="3780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2" r:id="rId3" imgW="394335" imgH="177800" progId="Equation.3">
                  <p:embed/>
                </p:oleObj>
              </mc:Choice>
              <mc:Fallback>
                <p:oleObj r:id="rId3" imgW="394335" imgH="177800" progId="Equation.3">
                  <p:embed/>
                  <p:pic>
                    <p:nvPicPr>
                      <p:cNvPr id="0" name="图片 308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28260" y="2104211"/>
                        <a:ext cx="840998" cy="37800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76" name="对象 13319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826693" y="2104211"/>
          <a:ext cx="1547011" cy="3780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3" r:id="rId5" imgW="724535" imgH="177800" progId="Equation.3">
                  <p:embed/>
                </p:oleObj>
              </mc:Choice>
              <mc:Fallback>
                <p:oleObj r:id="rId5" imgW="724535" imgH="177800" progId="Equation.3">
                  <p:embed/>
                  <p:pic>
                    <p:nvPicPr>
                      <p:cNvPr id="0" name="图片 3092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826693" y="2104211"/>
                        <a:ext cx="1547011" cy="37800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77" name="对象 13320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128260" y="2736528"/>
          <a:ext cx="2005155" cy="3780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4" r:id="rId7" imgW="939800" imgH="177165" progId="Equation.3">
                  <p:embed/>
                </p:oleObj>
              </mc:Choice>
              <mc:Fallback>
                <p:oleObj r:id="rId7" imgW="939800" imgH="177165" progId="Equation.3">
                  <p:embed/>
                  <p:pic>
                    <p:nvPicPr>
                      <p:cNvPr id="0" name="图片 3089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128260" y="2736528"/>
                        <a:ext cx="2005155" cy="37800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79" name="对象 1332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826692" y="2736528"/>
          <a:ext cx="1702307" cy="3780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" r:id="rId9" imgW="915670" imgH="203200" progId="Equation.3">
                  <p:embed/>
                </p:oleObj>
              </mc:Choice>
              <mc:Fallback>
                <p:oleObj r:id="rId9" imgW="915670" imgH="203200" progId="Equation.3">
                  <p:embed/>
                  <p:pic>
                    <p:nvPicPr>
                      <p:cNvPr id="0" name="图片 3087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826692" y="2736528"/>
                        <a:ext cx="1702307" cy="37800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80" name="对象 1332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128260" y="3404374"/>
          <a:ext cx="1725179" cy="3780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6" r:id="rId11" imgW="927735" imgH="203200" progId="Equation.3">
                  <p:embed/>
                </p:oleObj>
              </mc:Choice>
              <mc:Fallback>
                <p:oleObj r:id="rId11" imgW="927735" imgH="203200" progId="Equation.3">
                  <p:embed/>
                  <p:pic>
                    <p:nvPicPr>
                      <p:cNvPr id="0" name="图片 3088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2128260" y="3404374"/>
                        <a:ext cx="1725179" cy="37800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81" name="对象 1332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826693" y="3404374"/>
          <a:ext cx="1464276" cy="3780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7" r:id="rId13" imgW="686435" imgH="177800" progId="Equation.3">
                  <p:embed/>
                </p:oleObj>
              </mc:Choice>
              <mc:Fallback>
                <p:oleObj r:id="rId13" imgW="686435" imgH="177800" progId="Equation.3">
                  <p:embed/>
                  <p:pic>
                    <p:nvPicPr>
                      <p:cNvPr id="0" name="图片 3084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4826693" y="3404374"/>
                        <a:ext cx="1464276" cy="37800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571" name="对象 13314"/>
          <p:cNvGraphicFramePr>
            <a:graphicFrameLocks noChangeAspect="1"/>
          </p:cNvGraphicFramePr>
          <p:nvPr/>
        </p:nvGraphicFramePr>
        <p:xfrm>
          <a:off x="2128261" y="3793470"/>
          <a:ext cx="991790" cy="7012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8" r:id="rId15" imgW="560070" imgH="394335" progId="Equation.DSMT4">
                  <p:embed/>
                </p:oleObj>
              </mc:Choice>
              <mc:Fallback>
                <p:oleObj r:id="rId15" imgW="560070" imgH="394335" progId="Equation.DSMT4">
                  <p:embed/>
                  <p:pic>
                    <p:nvPicPr>
                      <p:cNvPr id="0" name="图片 3090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128261" y="3793470"/>
                        <a:ext cx="991790" cy="701279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6" name="文本框 1"/>
          <p:cNvSpPr txBox="1"/>
          <p:nvPr/>
        </p:nvSpPr>
        <p:spPr>
          <a:xfrm>
            <a:off x="4392164" y="2260827"/>
            <a:ext cx="327254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√</a:t>
            </a:r>
          </a:p>
        </p:txBody>
      </p:sp>
      <p:sp>
        <p:nvSpPr>
          <p:cNvPr id="13317" name="文本框 2"/>
          <p:cNvSpPr txBox="1"/>
          <p:nvPr/>
        </p:nvSpPr>
        <p:spPr>
          <a:xfrm>
            <a:off x="1707580" y="2918324"/>
            <a:ext cx="327254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√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  <p:bldP spid="1331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700898" y="1050634"/>
            <a:ext cx="1523494" cy="484748"/>
          </a:xfrm>
          <a:prstGeom prst="rect">
            <a:avLst/>
          </a:prstGeom>
          <a:noFill/>
        </p:spPr>
        <p:txBody>
          <a:bodyPr wrap="none" lIns="68580" tIns="34290" rIns="68580" bIns="34290" rtlCol="0" anchor="t">
            <a:spAutoFit/>
          </a:bodyPr>
          <a:lstStyle/>
          <a:p>
            <a:r>
              <a:rPr lang="zh-CN" altLang="en-US" sz="27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典例精析</a:t>
            </a:r>
            <a:endParaRPr lang="zh-CN" altLang="en-US" sz="2700" dirty="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110594" name="组合 12289"/>
          <p:cNvGrpSpPr/>
          <p:nvPr/>
        </p:nvGrpSpPr>
        <p:grpSpPr>
          <a:xfrm>
            <a:off x="1084830" y="1554640"/>
            <a:ext cx="7133273" cy="1546628"/>
            <a:chOff x="0" y="0"/>
            <a:chExt cx="13175" cy="3247"/>
          </a:xfrm>
        </p:grpSpPr>
        <p:sp>
          <p:nvSpPr>
            <p:cNvPr id="110595" name="文本框 26626"/>
            <p:cNvSpPr txBox="1"/>
            <p:nvPr/>
          </p:nvSpPr>
          <p:spPr>
            <a:xfrm>
              <a:off x="0" y="0"/>
              <a:ext cx="13175" cy="3247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21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例</a:t>
              </a:r>
              <a:r>
                <a:rPr lang="en-US" altLang="zh-CN" sz="21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1 </a:t>
              </a:r>
              <a:r>
                <a:rPr lang="zh-CN" altLang="en-US" sz="21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若关于</a:t>
              </a:r>
              <a:r>
                <a:rPr lang="en-US" altLang="zh-CN" sz="2100" b="1" i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x</a:t>
              </a:r>
              <a:r>
                <a:rPr lang="zh-CN" altLang="en-US" sz="21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的方程                     是一元一次方程，则       </a:t>
              </a:r>
            </a:p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21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</a:t>
              </a:r>
              <a:r>
                <a:rPr lang="en-US" altLang="zh-CN" sz="2100" b="1" i="1" dirty="0">
                  <a:latin typeface="Times New Roman" panose="02020603050405020304" charset="0"/>
                  <a:ea typeface="微软雅黑" panose="020B0503020204020204" pitchFamily="34" charset="-122"/>
                </a:rPr>
                <a:t>n</a:t>
              </a:r>
              <a:r>
                <a:rPr lang="en-US" altLang="zh-CN" sz="2100" b="1" i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  <a:r>
                <a:rPr lang="zh-CN" altLang="en-US" sz="21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的值为</a:t>
              </a:r>
              <a:r>
                <a:rPr lang="zh-CN" altLang="en-US" sz="2100" b="1" u="sng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            </a:t>
              </a:r>
              <a:r>
                <a:rPr lang="en-US" altLang="x-none" sz="21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  <a:r>
                <a:rPr lang="zh-CN" altLang="en-US" sz="21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</a:t>
              </a:r>
            </a:p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21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</a:t>
              </a:r>
              <a:endParaRPr lang="en-US" altLang="x-none" sz="2100" b="1" u="sng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110596" name="对象 12291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4382" y="107"/>
            <a:ext cx="3090" cy="8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1" name="公式" r:id="rId3" imgW="24079200" imgH="5791200" progId="Equation.3">
                    <p:embed/>
                  </p:oleObj>
                </mc:Choice>
                <mc:Fallback>
                  <p:oleObj name="公式" r:id="rId3" imgW="24079200" imgH="5791200" progId="Equation.3">
                    <p:embed/>
                    <p:pic>
                      <p:nvPicPr>
                        <p:cNvPr id="0" name="图片 3086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382" y="107"/>
                          <a:ext cx="3090" cy="852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296" name="文本框 3"/>
          <p:cNvSpPr txBox="1"/>
          <p:nvPr/>
        </p:nvSpPr>
        <p:spPr>
          <a:xfrm>
            <a:off x="2590507" y="2081353"/>
            <a:ext cx="966865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x-none" sz="2100" b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2</a:t>
            </a: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或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－</a:t>
            </a:r>
            <a:r>
              <a:rPr lang="en-US" altLang="x-none" sz="2100" b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2</a:t>
            </a:r>
          </a:p>
        </p:txBody>
      </p:sp>
      <p:grpSp>
        <p:nvGrpSpPr>
          <p:cNvPr id="12293" name="组合 7"/>
          <p:cNvGrpSpPr/>
          <p:nvPr/>
        </p:nvGrpSpPr>
        <p:grpSpPr>
          <a:xfrm>
            <a:off x="1281296" y="2526688"/>
            <a:ext cx="7068378" cy="1385054"/>
            <a:chOff x="0" y="0"/>
            <a:chExt cx="14154" cy="2909"/>
          </a:xfrm>
        </p:grpSpPr>
        <p:sp>
          <p:nvSpPr>
            <p:cNvPr id="110598" name="文本框 5"/>
            <p:cNvSpPr txBox="1"/>
            <p:nvPr/>
          </p:nvSpPr>
          <p:spPr>
            <a:xfrm>
              <a:off x="0" y="0"/>
              <a:ext cx="14154" cy="2909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21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【变式题】</a:t>
              </a:r>
              <a:r>
                <a:rPr lang="zh-CN" altLang="en-US" sz="21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加了限制条件，需进行取舍</a:t>
              </a:r>
            </a:p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zh-CN" altLang="en-US" sz="21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方程                      是关于</a:t>
              </a:r>
              <a:r>
                <a:rPr lang="en-US" altLang="zh-CN" sz="2100" b="1" i="1" dirty="0">
                  <a:latin typeface="Times New Roman" panose="02020603050405020304" charset="0"/>
                  <a:ea typeface="微软雅黑" panose="020B0503020204020204" pitchFamily="34" charset="-122"/>
                </a:rPr>
                <a:t>x</a:t>
              </a:r>
              <a:r>
                <a:rPr lang="zh-CN" altLang="en-US" sz="21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的一元一次方程，则 </a:t>
              </a:r>
              <a:r>
                <a:rPr lang="en-US" altLang="zh-CN" sz="2100" b="1" i="1" dirty="0">
                  <a:latin typeface="Times New Roman" panose="02020603050405020304" charset="0"/>
                  <a:ea typeface="微软雅黑" panose="020B0503020204020204" pitchFamily="34" charset="-122"/>
                </a:rPr>
                <a:t>m</a:t>
              </a:r>
              <a:r>
                <a:rPr lang="en-US" altLang="zh-CN" sz="21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=</a:t>
              </a:r>
              <a:r>
                <a:rPr lang="en-US" altLang="zh-CN" sz="2100" b="1" u="sng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    </a:t>
              </a:r>
              <a:r>
                <a:rPr lang="en-US" altLang="x-none" sz="21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。</a:t>
              </a:r>
              <a:endParaRPr lang="en-US" altLang="x-none" sz="2100" b="1" u="sng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  <a:p>
              <a:pPr>
                <a:buFont typeface="Arial" panose="020B0604020202020204" pitchFamily="34" charset="0"/>
                <a:buNone/>
              </a:pPr>
              <a:endParaRPr lang="en-US" altLang="zh-CN" sz="2100" b="1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110599" name="对象 12294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1488" y="1099"/>
            <a:ext cx="3622" cy="91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202" r:id="rId5" imgW="1054735" imgH="254000" progId="Equation.3">
                    <p:embed/>
                  </p:oleObj>
                </mc:Choice>
                <mc:Fallback>
                  <p:oleObj r:id="rId5" imgW="1054735" imgH="254000" progId="Equation.3">
                    <p:embed/>
                    <p:pic>
                      <p:nvPicPr>
                        <p:cNvPr id="0" name="图片 3085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1488" y="1099"/>
                          <a:ext cx="3622" cy="91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12297" name="文本框 4"/>
          <p:cNvSpPr txBox="1"/>
          <p:nvPr/>
        </p:nvSpPr>
        <p:spPr>
          <a:xfrm>
            <a:off x="7608804" y="3082489"/>
            <a:ext cx="308297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x-none" sz="2100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1</a:t>
            </a:r>
          </a:p>
        </p:txBody>
      </p:sp>
      <p:sp>
        <p:nvSpPr>
          <p:cNvPr id="110603" name="文本框 12298"/>
          <p:cNvSpPr txBox="1"/>
          <p:nvPr/>
        </p:nvSpPr>
        <p:spPr>
          <a:xfrm>
            <a:off x="1084831" y="3842403"/>
            <a:ext cx="6908006" cy="843439"/>
          </a:xfrm>
          <a:prstGeom prst="rect">
            <a:avLst/>
          </a:prstGeom>
          <a:noFill/>
          <a:ln w="25400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注：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一元一次方程中求字母的值，需谨记两个条件：</a:t>
            </a:r>
          </a:p>
          <a:p>
            <a:pPr>
              <a:lnSpc>
                <a:spcPct val="120000"/>
              </a:lnSpc>
              <a:buFont typeface="Arial" panose="020B0604020202020204" pitchFamily="34" charset="0"/>
              <a:buNone/>
            </a:pPr>
            <a:r>
              <a:rPr lang="zh-CN" altLang="en-US" sz="2100" b="1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        </a:t>
            </a:r>
            <a:r>
              <a:rPr lang="en-US" altLang="zh-CN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①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未知数的</a:t>
            </a: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次数为</a:t>
            </a:r>
            <a:r>
              <a:rPr lang="en-US" altLang="zh-CN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1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；</a:t>
            </a:r>
            <a:r>
              <a:rPr lang="en-US" altLang="zh-CN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②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未知数的系数</a:t>
            </a: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不为</a:t>
            </a:r>
            <a:r>
              <a:rPr lang="en-US" altLang="zh-CN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0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。</a:t>
            </a:r>
            <a:endParaRPr lang="en-US" altLang="zh-CN" sz="2100" b="1" dirty="0"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06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/>
      <p:bldP spid="12297" grpId="0"/>
      <p:bldP spid="110603" grpId="0" bldLvl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/>
          <p:nvPr/>
        </p:nvSpPr>
        <p:spPr>
          <a:xfrm>
            <a:off x="1239160" y="1034887"/>
            <a:ext cx="6079331" cy="118494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>
            <a:spAutoFit/>
          </a:bodyPr>
          <a:lstStyle/>
          <a:p>
            <a:pPr defTabSz="0">
              <a:lnSpc>
                <a:spcPts val="2850"/>
              </a:lnSpc>
              <a:tabLst>
                <a:tab pos="1280795" algn="l"/>
              </a:tabLst>
            </a:pP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en-US" altLang="x-none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根据下列问题，设未知数并列出方程：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</a:p>
          <a:p>
            <a:pPr defTabSz="0">
              <a:lnSpc>
                <a:spcPts val="2850"/>
              </a:lnSpc>
              <a:tabLst>
                <a:tab pos="1280795" algn="l"/>
              </a:tabLst>
            </a:pP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(1) 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用一根长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 cm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的铁丝围成一个正方形，正方形的边长是多少？</a:t>
            </a:r>
          </a:p>
        </p:txBody>
      </p:sp>
      <p:grpSp>
        <p:nvGrpSpPr>
          <p:cNvPr id="14343" name="Group 12"/>
          <p:cNvGrpSpPr/>
          <p:nvPr/>
        </p:nvGrpSpPr>
        <p:grpSpPr>
          <a:xfrm>
            <a:off x="1327180" y="2404716"/>
            <a:ext cx="1420178" cy="2375535"/>
            <a:chOff x="0" y="0"/>
            <a:chExt cx="1055" cy="2283"/>
          </a:xfrm>
        </p:grpSpPr>
        <p:grpSp>
          <p:nvGrpSpPr>
            <p:cNvPr id="111624" name="Group 13"/>
            <p:cNvGrpSpPr/>
            <p:nvPr/>
          </p:nvGrpSpPr>
          <p:grpSpPr>
            <a:xfrm>
              <a:off x="95" y="1019"/>
              <a:ext cx="960" cy="1264"/>
              <a:chOff x="0" y="0"/>
              <a:chExt cx="1088" cy="1360"/>
            </a:xfrm>
          </p:grpSpPr>
          <p:sp>
            <p:nvSpPr>
              <p:cNvPr id="111625" name="Line 14"/>
              <p:cNvSpPr/>
              <p:nvPr/>
            </p:nvSpPr>
            <p:spPr>
              <a:xfrm flipV="1">
                <a:off x="0" y="0"/>
                <a:ext cx="1088" cy="0"/>
              </a:xfrm>
              <a:prstGeom prst="line">
                <a:avLst/>
              </a:prstGeom>
              <a:ln w="57150" cap="flat" cmpd="sng">
                <a:solidFill>
                  <a:srgbClr val="8000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dirty="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1626" name="Line 15"/>
              <p:cNvSpPr/>
              <p:nvPr/>
            </p:nvSpPr>
            <p:spPr>
              <a:xfrm>
                <a:off x="0" y="0"/>
                <a:ext cx="0" cy="1360"/>
              </a:xfrm>
              <a:prstGeom prst="line">
                <a:avLst/>
              </a:prstGeom>
              <a:ln w="57150" cap="flat" cmpd="sng">
                <a:solidFill>
                  <a:srgbClr val="9933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dirty="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1627" name="Line 16"/>
              <p:cNvSpPr/>
              <p:nvPr/>
            </p:nvSpPr>
            <p:spPr>
              <a:xfrm>
                <a:off x="1088" y="0"/>
                <a:ext cx="0" cy="1360"/>
              </a:xfrm>
              <a:prstGeom prst="line">
                <a:avLst/>
              </a:prstGeom>
              <a:ln w="57150" cap="flat" cmpd="sng">
                <a:solidFill>
                  <a:srgbClr val="9933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dirty="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  <p:sp>
            <p:nvSpPr>
              <p:cNvPr id="111628" name="Line 17"/>
              <p:cNvSpPr/>
              <p:nvPr/>
            </p:nvSpPr>
            <p:spPr>
              <a:xfrm>
                <a:off x="0" y="1360"/>
                <a:ext cx="1088" cy="0"/>
              </a:xfrm>
              <a:prstGeom prst="line">
                <a:avLst/>
              </a:prstGeom>
              <a:ln w="57150" cap="flat" cmpd="sng">
                <a:solidFill>
                  <a:srgbClr val="993300"/>
                </a:solidFill>
                <a:prstDash val="solid"/>
                <a:headEnd type="none" w="med" len="med"/>
                <a:tailEnd type="none" w="med" len="med"/>
              </a:ln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dirty="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</p:grpSp>
        <p:grpSp>
          <p:nvGrpSpPr>
            <p:cNvPr id="111629" name="Group 18"/>
            <p:cNvGrpSpPr/>
            <p:nvPr/>
          </p:nvGrpSpPr>
          <p:grpSpPr>
            <a:xfrm>
              <a:off x="0" y="0"/>
              <a:ext cx="1052" cy="1032"/>
              <a:chOff x="0" y="0"/>
              <a:chExt cx="1052" cy="1032"/>
            </a:xfrm>
          </p:grpSpPr>
          <p:grpSp>
            <p:nvGrpSpPr>
              <p:cNvPr id="111630" name="Group 19"/>
              <p:cNvGrpSpPr/>
              <p:nvPr/>
            </p:nvGrpSpPr>
            <p:grpSpPr>
              <a:xfrm>
                <a:off x="0" y="0"/>
                <a:ext cx="1052" cy="408"/>
                <a:chOff x="0" y="0"/>
                <a:chExt cx="1043" cy="408"/>
              </a:xfrm>
            </p:grpSpPr>
            <p:sp>
              <p:nvSpPr>
                <p:cNvPr id="111631" name="Line 20"/>
                <p:cNvSpPr/>
                <p:nvPr/>
              </p:nvSpPr>
              <p:spPr>
                <a:xfrm>
                  <a:off x="227" y="0"/>
                  <a:ext cx="816" cy="46"/>
                </a:xfrm>
                <a:prstGeom prst="line">
                  <a:avLst/>
                </a:prstGeom>
                <a:ln w="38100" cap="flat" cmpd="sng">
                  <a:solidFill>
                    <a:srgbClr val="9933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dirty="0">
                    <a:latin typeface="Arial" panose="020B0604020202020204" pitchFamily="34" charset="0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11632" name="Line 21"/>
                <p:cNvSpPr/>
                <p:nvPr/>
              </p:nvSpPr>
              <p:spPr>
                <a:xfrm flipH="1">
                  <a:off x="0" y="46"/>
                  <a:ext cx="998" cy="181"/>
                </a:xfrm>
                <a:prstGeom prst="line">
                  <a:avLst/>
                </a:prstGeom>
                <a:ln w="38100" cap="flat" cmpd="sng">
                  <a:solidFill>
                    <a:srgbClr val="9933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dirty="0">
                    <a:latin typeface="Arial" panose="020B0604020202020204" pitchFamily="34" charset="0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11633" name="Line 22"/>
                <p:cNvSpPr/>
                <p:nvPr/>
              </p:nvSpPr>
              <p:spPr>
                <a:xfrm flipV="1">
                  <a:off x="45" y="182"/>
                  <a:ext cx="862" cy="45"/>
                </a:xfrm>
                <a:prstGeom prst="line">
                  <a:avLst/>
                </a:prstGeom>
                <a:ln w="38100" cap="flat" cmpd="sng">
                  <a:solidFill>
                    <a:srgbClr val="9933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dirty="0">
                    <a:latin typeface="Arial" panose="020B0604020202020204" pitchFamily="34" charset="0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11634" name="Line 23"/>
                <p:cNvSpPr/>
                <p:nvPr/>
              </p:nvSpPr>
              <p:spPr>
                <a:xfrm flipH="1">
                  <a:off x="90" y="182"/>
                  <a:ext cx="817" cy="226"/>
                </a:xfrm>
                <a:prstGeom prst="line">
                  <a:avLst/>
                </a:prstGeom>
                <a:ln w="38100" cap="flat" cmpd="sng">
                  <a:solidFill>
                    <a:srgbClr val="9933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dirty="0">
                    <a:latin typeface="Arial" panose="020B0604020202020204" pitchFamily="34" charset="0"/>
                    <a:ea typeface="微软雅黑" panose="020B0503020204020204" pitchFamily="34" charset="-122"/>
                  </a:endParaRPr>
                </a:p>
              </p:txBody>
            </p:sp>
            <p:sp>
              <p:nvSpPr>
                <p:cNvPr id="111635" name="Line 24"/>
                <p:cNvSpPr/>
                <p:nvPr/>
              </p:nvSpPr>
              <p:spPr>
                <a:xfrm flipV="1">
                  <a:off x="90" y="363"/>
                  <a:ext cx="862" cy="45"/>
                </a:xfrm>
                <a:prstGeom prst="line">
                  <a:avLst/>
                </a:prstGeom>
                <a:ln w="38100" cap="flat" cmpd="sng">
                  <a:solidFill>
                    <a:srgbClr val="993300"/>
                  </a:solidFill>
                  <a:prstDash val="solid"/>
                  <a:headEnd type="none" w="med" len="med"/>
                  <a:tailEnd type="none" w="med" len="med"/>
                </a:ln>
              </p:spPr>
              <p:txBody>
                <a:bodyPr/>
                <a:lstStyle/>
                <a:p>
                  <a:pPr>
                    <a:buFont typeface="Arial" panose="020B0604020202020204" pitchFamily="34" charset="0"/>
                    <a:buNone/>
                  </a:pPr>
                  <a:endParaRPr dirty="0">
                    <a:latin typeface="Arial" panose="020B0604020202020204" pitchFamily="34" charset="0"/>
                    <a:ea typeface="微软雅黑" panose="020B0503020204020204" pitchFamily="34" charset="-122"/>
                  </a:endParaRPr>
                </a:p>
              </p:txBody>
            </p:sp>
          </p:grpSp>
          <p:sp>
            <p:nvSpPr>
              <p:cNvPr id="111636" name="Line 25"/>
              <p:cNvSpPr/>
              <p:nvPr/>
            </p:nvSpPr>
            <p:spPr>
              <a:xfrm flipH="1">
                <a:off x="575" y="443"/>
                <a:ext cx="1" cy="589"/>
              </a:xfrm>
              <a:prstGeom prst="line">
                <a:avLst/>
              </a:prstGeom>
              <a:ln w="76200" cap="flat" cmpd="sng">
                <a:solidFill>
                  <a:srgbClr val="339966"/>
                </a:solidFill>
                <a:prstDash val="solid"/>
                <a:headEnd type="none" w="med" len="med"/>
                <a:tailEnd type="triangle" w="med" len="med"/>
              </a:ln>
            </p:spPr>
            <p:txBody>
              <a:bodyPr/>
              <a:lstStyle/>
              <a:p>
                <a:pPr>
                  <a:buFont typeface="Arial" panose="020B0604020202020204" pitchFamily="34" charset="0"/>
                  <a:buNone/>
                </a:pPr>
                <a:endParaRPr dirty="0">
                  <a:latin typeface="Arial" panose="020B0604020202020204" pitchFamily="34" charset="0"/>
                  <a:ea typeface="微软雅黑" panose="020B0503020204020204" pitchFamily="34" charset="-122"/>
                </a:endParaRPr>
              </a:p>
            </p:txBody>
          </p:sp>
        </p:grpSp>
      </p:grpSp>
      <p:sp>
        <p:nvSpPr>
          <p:cNvPr id="14340" name="Rectangle 6"/>
          <p:cNvSpPr/>
          <p:nvPr/>
        </p:nvSpPr>
        <p:spPr>
          <a:xfrm>
            <a:off x="3553497" y="2428529"/>
            <a:ext cx="3706784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 defTabSz="0">
              <a:tabLst>
                <a:tab pos="1280795" algn="l"/>
              </a:tabLst>
            </a:pP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解：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设正方形的边长为</a:t>
            </a:r>
            <a:r>
              <a:rPr lang="en-US" altLang="x-none" sz="2100" b="1" i="1" dirty="0">
                <a:latin typeface="Times New Roman" panose="02020603050405020304" charset="0"/>
                <a:ea typeface="微软雅黑" panose="020B0503020204020204" pitchFamily="34" charset="-122"/>
              </a:rPr>
              <a:t>x 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cm。</a:t>
            </a:r>
          </a:p>
        </p:txBody>
      </p:sp>
      <p:sp>
        <p:nvSpPr>
          <p:cNvPr id="14341" name="Rectangle 7"/>
          <p:cNvSpPr/>
          <p:nvPr/>
        </p:nvSpPr>
        <p:spPr>
          <a:xfrm>
            <a:off x="3485393" y="3010506"/>
            <a:ext cx="4780396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 defTabSz="0">
              <a:tabLst>
                <a:tab pos="1280795" algn="l"/>
              </a:tabLst>
            </a:pPr>
            <a:r>
              <a:rPr lang="en-US" altLang="zh-CN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等量关系：正方形边长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×4=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周长，</a:t>
            </a:r>
            <a:endParaRPr lang="en-US" altLang="x-none" sz="21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4342" name="Rectangle 8"/>
          <p:cNvSpPr/>
          <p:nvPr/>
        </p:nvSpPr>
        <p:spPr>
          <a:xfrm>
            <a:off x="3822815" y="3592483"/>
            <a:ext cx="3977294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0">
              <a:tabLst>
                <a:tab pos="1280795" algn="l"/>
              </a:tabLst>
            </a:pPr>
            <a:r>
              <a:rPr lang="en-US" altLang="zh-CN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列方程：             </a:t>
            </a:r>
            <a:r>
              <a:rPr lang="en-US" altLang="x-none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endParaRPr lang="en-US" altLang="x-none" sz="2100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aphicFrame>
        <p:nvGraphicFramePr>
          <p:cNvPr id="111619" name="对象 14338"/>
          <p:cNvGraphicFramePr>
            <a:graphicFrameLocks noChangeAspect="1"/>
          </p:cNvGraphicFramePr>
          <p:nvPr/>
        </p:nvGraphicFramePr>
        <p:xfrm>
          <a:off x="5137547" y="3621882"/>
          <a:ext cx="1042988" cy="350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3" imgW="12801600" imgH="4267200" progId="Equation.DSMT4">
                  <p:embed/>
                </p:oleObj>
              </mc:Choice>
              <mc:Fallback>
                <p:oleObj name="Equation" r:id="rId3" imgW="12801600" imgH="4267200" progId="Equation.DSMT4">
                  <p:embed/>
                  <p:pic>
                    <p:nvPicPr>
                      <p:cNvPr id="0" name="图片 3082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137547" y="3621882"/>
                        <a:ext cx="1042988" cy="350044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43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1116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bldLvl="0"/>
      <p:bldP spid="14341" grpId="0" bldLvl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3" name="Rectangle 6"/>
          <p:cNvSpPr/>
          <p:nvPr/>
        </p:nvSpPr>
        <p:spPr>
          <a:xfrm>
            <a:off x="801442" y="1088282"/>
            <a:ext cx="6849428" cy="118494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 anchor="ctr">
            <a:spAutoFit/>
          </a:bodyPr>
          <a:lstStyle/>
          <a:p>
            <a:pPr defTabSz="0">
              <a:lnSpc>
                <a:spcPts val="2850"/>
              </a:lnSpc>
              <a:tabLst>
                <a:tab pos="1280795" algn="l"/>
              </a:tabLst>
            </a:pP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(2) 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一台计算机已使用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1700 h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，预计每月再使用</a:t>
            </a:r>
          </a:p>
          <a:p>
            <a:pPr defTabSz="0">
              <a:lnSpc>
                <a:spcPts val="2850"/>
              </a:lnSpc>
              <a:tabLst>
                <a:tab pos="1280795" algn="l"/>
              </a:tabLst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150 h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，经过多少月这台计算机的使用时间</a:t>
            </a:r>
          </a:p>
          <a:p>
            <a:pPr defTabSz="0">
              <a:lnSpc>
                <a:spcPts val="2850"/>
              </a:lnSpc>
              <a:tabLst>
                <a:tab pos="1280795" algn="l"/>
              </a:tabLst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达到规定的检修时间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2450 h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？</a:t>
            </a:r>
          </a:p>
        </p:txBody>
      </p:sp>
      <p:pic>
        <p:nvPicPr>
          <p:cNvPr id="112642" name="Picture 9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786476" y="3089737"/>
            <a:ext cx="1952625" cy="1997869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5364" name="Rectangle 11"/>
          <p:cNvSpPr/>
          <p:nvPr/>
        </p:nvSpPr>
        <p:spPr>
          <a:xfrm>
            <a:off x="921457" y="2547288"/>
            <a:ext cx="6050756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0">
              <a:tabLst>
                <a:tab pos="1280795" algn="l"/>
              </a:tabLst>
            </a:pP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解：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设</a:t>
            </a:r>
            <a:r>
              <a:rPr lang="en-US" altLang="x-none" sz="2100" b="1" i="1" dirty="0">
                <a:latin typeface="Times New Roman" panose="02020603050405020304" charset="0"/>
                <a:ea typeface="微软雅黑" panose="020B0503020204020204" pitchFamily="34" charset="-122"/>
              </a:rPr>
              <a:t>x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月后这台计算机的使用时间达到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2450 h。</a:t>
            </a:r>
            <a:endParaRPr lang="zh-CN" altLang="en-US" sz="21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5365" name="Rectangle 12"/>
          <p:cNvSpPr/>
          <p:nvPr/>
        </p:nvSpPr>
        <p:spPr>
          <a:xfrm>
            <a:off x="945508" y="3139743"/>
            <a:ext cx="5772150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 defTabSz="0">
              <a:tabLst>
                <a:tab pos="1280795" algn="l"/>
              </a:tabLst>
            </a:pPr>
            <a:r>
              <a:rPr lang="en-US" altLang="zh-CN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等量关系：已用时间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+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再用时间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检修时间，</a:t>
            </a:r>
            <a:endParaRPr lang="en-US" altLang="x-none" sz="21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/>
          <p:cNvGrpSpPr/>
          <p:nvPr/>
        </p:nvGrpSpPr>
        <p:grpSpPr>
          <a:xfrm>
            <a:off x="1013850" y="3732198"/>
            <a:ext cx="4202906" cy="415290"/>
            <a:chOff x="1473" y="7008"/>
            <a:chExt cx="8825" cy="872"/>
          </a:xfrm>
        </p:grpSpPr>
        <p:sp>
          <p:nvSpPr>
            <p:cNvPr id="15366" name="Rectangle 13"/>
            <p:cNvSpPr/>
            <p:nvPr/>
          </p:nvSpPr>
          <p:spPr>
            <a:xfrm>
              <a:off x="1473" y="7008"/>
              <a:ext cx="8825" cy="87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 defTabSz="0">
                <a:tabLst>
                  <a:tab pos="1280795" algn="l"/>
                </a:tabLst>
              </a:pPr>
              <a:r>
                <a:rPr lang="en-US" altLang="zh-CN" dirty="0">
                  <a:solidFill>
                    <a:srgbClr val="FF0000"/>
                  </a:solidFill>
                  <a:latin typeface="Times New Roman" panose="02020603050405020304" charset="0"/>
                  <a:ea typeface="微软雅黑" panose="020B0503020204020204" pitchFamily="34" charset="-122"/>
                </a:rPr>
                <a:t>        </a:t>
              </a:r>
              <a:r>
                <a:rPr lang="zh-CN" altLang="en-US" sz="21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列方程</a:t>
              </a:r>
              <a:r>
                <a:rPr lang="zh-CN" altLang="en-US" sz="2100" dirty="0">
                  <a:solidFill>
                    <a:srgbClr val="FF0000"/>
                  </a:solidFill>
                  <a:latin typeface="Times New Roman" panose="02020603050405020304" charset="0"/>
                  <a:ea typeface="微软雅黑" panose="020B0503020204020204" pitchFamily="34" charset="-122"/>
                </a:rPr>
                <a:t>：                               </a:t>
              </a:r>
              <a:r>
                <a:rPr lang="en-US" altLang="x-none" sz="2100" dirty="0">
                  <a:solidFill>
                    <a:srgbClr val="FF0000"/>
                  </a:solidFill>
                  <a:latin typeface="Times New Roman" panose="02020603050405020304" charset="0"/>
                  <a:ea typeface="微软雅黑" panose="020B0503020204020204" pitchFamily="34" charset="-122"/>
                </a:rPr>
                <a:t>。</a:t>
              </a:r>
              <a:r>
                <a:rPr lang="zh-CN" altLang="en-US" sz="2100" dirty="0">
                  <a:solidFill>
                    <a:srgbClr val="FF0000"/>
                  </a:solidFill>
                  <a:latin typeface="Times New Roman" panose="02020603050405020304" charset="0"/>
                  <a:ea typeface="微软雅黑" panose="020B0503020204020204" pitchFamily="34" charset="-122"/>
                </a:rPr>
                <a:t>                               </a:t>
              </a:r>
              <a:endParaRPr lang="en-US" altLang="x-none" sz="2100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112647" name="对象 15366"/>
            <p:cNvGraphicFramePr>
              <a:graphicFrameLocks noChangeAspect="1"/>
            </p:cNvGraphicFramePr>
            <p:nvPr/>
          </p:nvGraphicFramePr>
          <p:xfrm>
            <a:off x="4632" y="7134"/>
            <a:ext cx="4502" cy="64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35" name="Equation" r:id="rId4" imgW="30175200" imgH="4267200" progId="Equation.DSMT4">
                    <p:embed/>
                  </p:oleObj>
                </mc:Choice>
                <mc:Fallback>
                  <p:oleObj name="Equation" r:id="rId4" imgW="30175200" imgH="4267200" progId="Equation.DSMT4">
                    <p:embed/>
                    <p:pic>
                      <p:nvPicPr>
                        <p:cNvPr id="0" name="图片 3078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4632" y="7134"/>
                          <a:ext cx="4502" cy="64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ldLvl="0"/>
      <p:bldP spid="15365" grpId="0" bldLvl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6"/>
          <p:cNvSpPr/>
          <p:nvPr/>
        </p:nvSpPr>
        <p:spPr>
          <a:xfrm>
            <a:off x="1190192" y="1035759"/>
            <a:ext cx="5810250" cy="81304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 anchor="ctr">
            <a:spAutoFit/>
          </a:bodyPr>
          <a:lstStyle/>
          <a:p>
            <a:pPr>
              <a:lnSpc>
                <a:spcPts val="2850"/>
              </a:lnSpc>
            </a:pP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(3) 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某校女生占全体学生数的</a:t>
            </a: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52%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，比男生多</a:t>
            </a: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80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人，这个学校有多少学生？</a:t>
            </a:r>
          </a:p>
        </p:txBody>
      </p:sp>
      <p:sp>
        <p:nvSpPr>
          <p:cNvPr id="16387" name="Text Box 12"/>
          <p:cNvSpPr txBox="1"/>
          <p:nvPr/>
        </p:nvSpPr>
        <p:spPr>
          <a:xfrm>
            <a:off x="1189955" y="2053071"/>
            <a:ext cx="5856684" cy="152349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解：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设这个学校的学生人数为</a:t>
            </a:r>
            <a:r>
              <a:rPr lang="en-US" altLang="x-none" sz="2100" b="1" i="1" dirty="0">
                <a:latin typeface="Times New Roman" panose="02020603050405020304" charset="0"/>
                <a:ea typeface="微软雅黑" panose="020B0503020204020204" pitchFamily="34" charset="-122"/>
              </a:rPr>
              <a:t>x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，那么女生人数   为</a:t>
            </a: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0.52</a:t>
            </a:r>
            <a:r>
              <a:rPr lang="en-US" altLang="x-none" sz="2100" b="1" i="1" dirty="0">
                <a:latin typeface="Times New Roman" panose="02020603050405020304" charset="0"/>
                <a:ea typeface="微软雅黑" panose="020B0503020204020204" pitchFamily="34" charset="-122"/>
              </a:rPr>
              <a:t>x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，男生人数为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(</a:t>
            </a: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1</a:t>
            </a:r>
            <a:r>
              <a:rPr lang="zh-CN" altLang="en-US" sz="2100" b="1" dirty="0">
                <a:latin typeface="Times New Roman" panose="02020603050405020304" charset="0"/>
                <a:ea typeface="微软雅黑" panose="020B0503020204020204" pitchFamily="34" charset="-122"/>
              </a:rPr>
              <a:t>－</a:t>
            </a: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0.52)</a:t>
            </a:r>
            <a:r>
              <a:rPr lang="en-US" altLang="x-none" sz="2100" b="1" i="1" dirty="0">
                <a:latin typeface="Times New Roman" panose="02020603050405020304" charset="0"/>
                <a:ea typeface="微软雅黑" panose="020B0503020204020204" pitchFamily="34" charset="-122"/>
              </a:rPr>
              <a:t>x</a:t>
            </a: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等量关系：女生人数－男生人数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=80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</a:p>
        </p:txBody>
      </p:sp>
      <p:sp>
        <p:nvSpPr>
          <p:cNvPr id="16388" name="Text Box 13"/>
          <p:cNvSpPr txBox="1"/>
          <p:nvPr/>
        </p:nvSpPr>
        <p:spPr>
          <a:xfrm>
            <a:off x="1687977" y="3576564"/>
            <a:ext cx="4041010" cy="55399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列方程：</a:t>
            </a:r>
            <a:r>
              <a:rPr lang="en-US" altLang="x-none" sz="2100" b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0.52</a:t>
            </a:r>
            <a:r>
              <a:rPr lang="en-US" altLang="x-none" sz="2100" b="1" i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x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－</a:t>
            </a:r>
            <a:r>
              <a:rPr lang="en-US" altLang="x-none" sz="2100" b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 (1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－</a:t>
            </a:r>
            <a:r>
              <a:rPr lang="en-US" altLang="x-none" sz="2100" b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0.52)</a:t>
            </a:r>
            <a:r>
              <a:rPr lang="en-US" altLang="x-none" sz="2100" b="1" i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x=</a:t>
            </a:r>
            <a:r>
              <a:rPr lang="en-US" altLang="x-none" sz="2100" b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80。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8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11"/>
          <p:cNvSpPr/>
          <p:nvPr/>
        </p:nvSpPr>
        <p:spPr>
          <a:xfrm>
            <a:off x="1122488" y="1009606"/>
            <a:ext cx="5698195" cy="1038746"/>
          </a:xfrm>
          <a:prstGeom prst="rect">
            <a:avLst/>
          </a:prstGeom>
          <a:noFill/>
          <a:ln w="9525">
            <a:noFill/>
          </a:ln>
        </p:spPr>
        <p:txBody>
          <a:bodyPr wrap="none" lIns="0" tIns="34290" rIns="68580" bIns="34290" anchor="ctr">
            <a:spAutoFit/>
          </a:bodyPr>
          <a:lstStyle/>
          <a:p>
            <a:pPr defTabSz="0">
              <a:lnSpc>
                <a:spcPct val="150000"/>
              </a:lnSpc>
              <a:tabLst>
                <a:tab pos="542925" algn="l"/>
                <a:tab pos="1280795" algn="l"/>
              </a:tabLst>
            </a:pP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思考：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怎样将一个实际问题转化为方程问题？</a:t>
            </a:r>
          </a:p>
          <a:p>
            <a:pPr defTabSz="0">
              <a:lnSpc>
                <a:spcPct val="150000"/>
              </a:lnSpc>
              <a:tabLst>
                <a:tab pos="542925" algn="l"/>
                <a:tab pos="1280795" algn="l"/>
              </a:tabLst>
            </a:pP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  2.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列方程的依据是什么？ </a:t>
            </a:r>
          </a:p>
        </p:txBody>
      </p:sp>
      <p:sp>
        <p:nvSpPr>
          <p:cNvPr id="18442" name="文本框 20489"/>
          <p:cNvSpPr txBox="1"/>
          <p:nvPr/>
        </p:nvSpPr>
        <p:spPr>
          <a:xfrm>
            <a:off x="1061896" y="2567773"/>
            <a:ext cx="1402556" cy="38933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实际问题</a:t>
            </a:r>
          </a:p>
        </p:txBody>
      </p:sp>
      <p:grpSp>
        <p:nvGrpSpPr>
          <p:cNvPr id="18437" name="Group 16"/>
          <p:cNvGrpSpPr/>
          <p:nvPr/>
        </p:nvGrpSpPr>
        <p:grpSpPr>
          <a:xfrm>
            <a:off x="1034803" y="2477453"/>
            <a:ext cx="6351471" cy="704850"/>
            <a:chOff x="-19" y="0"/>
            <a:chExt cx="4491" cy="550"/>
          </a:xfrm>
        </p:grpSpPr>
        <p:sp>
          <p:nvSpPr>
            <p:cNvPr id="115718" name="Text Box 12"/>
            <p:cNvSpPr txBox="1"/>
            <p:nvPr/>
          </p:nvSpPr>
          <p:spPr>
            <a:xfrm>
              <a:off x="-19" y="19"/>
              <a:ext cx="906" cy="363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72000" tIns="72000" rIns="72000" bIns="72000"/>
            <a:lstStyle/>
            <a:p>
              <a:pPr>
                <a:lnSpc>
                  <a:spcPct val="110000"/>
                </a:lnSpc>
                <a:buFont typeface="Arial" panose="020B0604020202020204" pitchFamily="34" charset="0"/>
                <a:buNone/>
              </a:pPr>
              <a:endParaRPr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  <p:sp>
          <p:nvSpPr>
            <p:cNvPr id="115719" name="Text Box 15"/>
            <p:cNvSpPr txBox="1"/>
            <p:nvPr/>
          </p:nvSpPr>
          <p:spPr>
            <a:xfrm>
              <a:off x="1163" y="187"/>
              <a:ext cx="1724" cy="363"/>
            </a:xfrm>
            <a:prstGeom prst="rect">
              <a:avLst/>
            </a:prstGeom>
            <a:noFill/>
            <a:ln w="9525">
              <a:noFill/>
            </a:ln>
          </p:spPr>
          <p:txBody>
            <a:bodyPr lIns="72000" tIns="72000" rIns="72000" bIns="72000"/>
            <a:lstStyle/>
            <a:p>
              <a:pPr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en-US" altLang="zh-CN" sz="21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  </a:t>
              </a:r>
              <a:r>
                <a:rPr lang="zh-CN" altLang="en-US" sz="21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设未知数列方程</a:t>
              </a:r>
            </a:p>
          </p:txBody>
        </p:sp>
        <p:sp>
          <p:nvSpPr>
            <p:cNvPr id="115720" name="Text Box 16"/>
            <p:cNvSpPr txBox="1"/>
            <p:nvPr/>
          </p:nvSpPr>
          <p:spPr>
            <a:xfrm>
              <a:off x="3205" y="0"/>
              <a:ext cx="1267" cy="363"/>
            </a:xfrm>
            <a:prstGeom prst="rect">
              <a:avLst/>
            </a:prstGeom>
            <a:noFill/>
            <a:ln w="952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72000" tIns="72000" rIns="72000" bIns="72000"/>
            <a:lstStyle/>
            <a:p>
              <a:pPr>
                <a:lnSpc>
                  <a:spcPct val="110000"/>
                </a:lnSpc>
                <a:buFont typeface="Arial" panose="020B0604020202020204" pitchFamily="34" charset="0"/>
                <a:buNone/>
              </a:pPr>
              <a:r>
                <a:rPr lang="zh-CN" altLang="en-US" sz="21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一元一次方程</a:t>
              </a:r>
            </a:p>
          </p:txBody>
        </p:sp>
      </p:grpSp>
      <p:sp>
        <p:nvSpPr>
          <p:cNvPr id="18441" name="Text Box 11"/>
          <p:cNvSpPr txBox="1"/>
          <p:nvPr/>
        </p:nvSpPr>
        <p:spPr>
          <a:xfrm>
            <a:off x="2626656" y="2186940"/>
            <a:ext cx="2831544" cy="55399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抓关键句子找等量关系</a:t>
            </a:r>
          </a:p>
        </p:txBody>
      </p:sp>
      <p:sp>
        <p:nvSpPr>
          <p:cNvPr id="18436" name="Line 13"/>
          <p:cNvSpPr/>
          <p:nvPr/>
        </p:nvSpPr>
        <p:spPr>
          <a:xfrm>
            <a:off x="2665232" y="2762726"/>
            <a:ext cx="2727722" cy="0"/>
          </a:xfrm>
          <a:prstGeom prst="line">
            <a:avLst/>
          </a:prstGeom>
          <a:ln w="9525" cap="flat" cmpd="sng">
            <a:solidFill>
              <a:schemeClr val="tx1"/>
            </a:solidFill>
            <a:prstDash val="solid"/>
            <a:headEnd type="none" w="med" len="med"/>
            <a:tailEnd type="stealth" w="lg" len="lg"/>
          </a:ln>
        </p:spPr>
        <p:txBody>
          <a:bodyPr wrap="none" lIns="68580" tIns="34290" rIns="68580" bIns="34290"/>
          <a:lstStyle/>
          <a:p>
            <a:pPr>
              <a:buFont typeface="Arial" panose="020B0604020202020204" pitchFamily="34" charset="0"/>
              <a:buNone/>
            </a:pPr>
            <a:endParaRPr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  <p:sp>
        <p:nvSpPr>
          <p:cNvPr id="18434" name="Text Box 17"/>
          <p:cNvSpPr txBox="1"/>
          <p:nvPr/>
        </p:nvSpPr>
        <p:spPr>
          <a:xfrm>
            <a:off x="1061896" y="3486424"/>
            <a:ext cx="6706553" cy="1243013"/>
          </a:xfrm>
          <a:prstGeom prst="rect">
            <a:avLst/>
          </a:prstGeom>
          <a:noFill/>
          <a:ln w="9525">
            <a:noFill/>
          </a:ln>
        </p:spPr>
        <p:txBody>
          <a:bodyPr lIns="54000" tIns="54000" rIns="54000" bIns="54000"/>
          <a:lstStyle/>
          <a:p>
            <a:pPr>
              <a:lnSpc>
                <a:spcPts val="2850"/>
              </a:lnSpc>
            </a:pP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分析实际问题中的数量关系，利用其中的相等关系列出方程，是用数学解决实际问题的一种方法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84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/>
      <p:bldP spid="18442" grpId="0"/>
      <p:bldP spid="18441" grpId="0"/>
      <p:bldP spid="18434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4" name="Text Box 5"/>
          <p:cNvSpPr txBox="1"/>
          <p:nvPr/>
        </p:nvSpPr>
        <p:spPr>
          <a:xfrm>
            <a:off x="1013650" y="1003682"/>
            <a:ext cx="6893672" cy="118494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ts val="2850"/>
              </a:lnSpc>
            </a:pPr>
            <a:r>
              <a:rPr lang="zh-CN" altLang="en-US" sz="2100" b="1" dirty="0">
                <a:latin typeface="Times New Roman" panose="02020603050405020304" charset="0"/>
                <a:ea typeface="微软雅黑" panose="020B0503020204020204" pitchFamily="34" charset="-122"/>
              </a:rPr>
              <a:t>对于方程</a:t>
            </a: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4</a:t>
            </a:r>
            <a:r>
              <a:rPr lang="en-US" altLang="x-none" sz="2100" b="1" i="1" dirty="0">
                <a:latin typeface="Times New Roman" panose="02020603050405020304" charset="0"/>
                <a:ea typeface="微软雅黑" panose="020B0503020204020204" pitchFamily="34" charset="-122"/>
                <a:sym typeface="Arial" panose="020B0604020202020204" pitchFamily="34" charset="0"/>
              </a:rPr>
              <a:t>x</a:t>
            </a: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=24</a:t>
            </a:r>
            <a:r>
              <a:rPr lang="zh-CN" altLang="en-US" sz="2100" b="1" dirty="0">
                <a:latin typeface="Times New Roman" panose="02020603050405020304" charset="0"/>
                <a:ea typeface="微软雅黑" panose="020B0503020204020204" pitchFamily="34" charset="-122"/>
              </a:rPr>
              <a:t>，容易知道 </a:t>
            </a:r>
            <a:r>
              <a:rPr lang="en-US" altLang="x-none" sz="2100" b="1" i="1" dirty="0">
                <a:latin typeface="Times New Roman" panose="02020603050405020304" charset="0"/>
                <a:ea typeface="微软雅黑" panose="020B0503020204020204" pitchFamily="34" charset="-122"/>
                <a:sym typeface="Arial" panose="020B0604020202020204" pitchFamily="34" charset="0"/>
              </a:rPr>
              <a:t>x </a:t>
            </a: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= 6</a:t>
            </a:r>
            <a:r>
              <a:rPr lang="zh-CN" altLang="en-US" sz="2100" b="1" dirty="0">
                <a:latin typeface="Times New Roman" panose="02020603050405020304" charset="0"/>
                <a:ea typeface="微软雅黑" panose="020B0503020204020204" pitchFamily="34" charset="-122"/>
              </a:rPr>
              <a:t>可以使等式成立， 对于方程 </a:t>
            </a: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170+15</a:t>
            </a:r>
            <a:r>
              <a:rPr lang="en-US" altLang="x-none" sz="2100" b="1" i="1" dirty="0">
                <a:latin typeface="Times New Roman" panose="02020603050405020304" charset="0"/>
                <a:ea typeface="微软雅黑" panose="020B0503020204020204" pitchFamily="34" charset="-122"/>
                <a:sym typeface="Arial" panose="020B0604020202020204" pitchFamily="34" charset="0"/>
              </a:rPr>
              <a:t>x </a:t>
            </a: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=245</a:t>
            </a:r>
            <a:r>
              <a:rPr lang="zh-CN" altLang="en-US" sz="2100" b="1" dirty="0">
                <a:latin typeface="Times New Roman" panose="02020603050405020304" charset="0"/>
                <a:ea typeface="微软雅黑" panose="020B0503020204020204" pitchFamily="34" charset="-122"/>
              </a:rPr>
              <a:t>，你知道 </a:t>
            </a:r>
            <a:r>
              <a:rPr lang="en-US" altLang="x-none" sz="2100" b="1" i="1" dirty="0">
                <a:latin typeface="Times New Roman" panose="02020603050405020304" charset="0"/>
                <a:ea typeface="微软雅黑" panose="020B0503020204020204" pitchFamily="34" charset="-122"/>
                <a:sym typeface="Arial" panose="020B0604020202020204" pitchFamily="34" charset="0"/>
              </a:rPr>
              <a:t>x </a:t>
            </a:r>
            <a:r>
              <a:rPr lang="zh-CN" altLang="en-US" sz="2100" b="1" dirty="0">
                <a:latin typeface="Times New Roman" panose="02020603050405020304" charset="0"/>
                <a:ea typeface="微软雅黑" panose="020B0503020204020204" pitchFamily="34" charset="-122"/>
              </a:rPr>
              <a:t>等于什么时，等式成立吗？</a:t>
            </a:r>
            <a:endParaRPr lang="en-US" altLang="zh-CN" sz="2100" b="1" dirty="0">
              <a:latin typeface="Times New Roman" panose="02020603050405020304" charset="0"/>
              <a:ea typeface="微软雅黑" panose="020B0503020204020204" pitchFamily="34" charset="-122"/>
            </a:endParaRPr>
          </a:p>
          <a:p>
            <a:pPr>
              <a:lnSpc>
                <a:spcPts val="2850"/>
              </a:lnSpc>
            </a:pPr>
            <a:r>
              <a:rPr lang="zh-CN" altLang="en-US" sz="2100" b="1" dirty="0">
                <a:latin typeface="Times New Roman" panose="02020603050405020304" charset="0"/>
                <a:ea typeface="微软雅黑" panose="020B0503020204020204" pitchFamily="34" charset="-122"/>
              </a:rPr>
              <a:t>我们来试一试</a:t>
            </a: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。</a:t>
            </a:r>
          </a:p>
        </p:txBody>
      </p:sp>
      <p:graphicFrame>
        <p:nvGraphicFramePr>
          <p:cNvPr id="19465" name="表格 19464"/>
          <p:cNvGraphicFramePr/>
          <p:nvPr/>
        </p:nvGraphicFramePr>
        <p:xfrm>
          <a:off x="1198412" y="2505570"/>
          <a:ext cx="6061234" cy="1371601"/>
        </p:xfrm>
        <a:graphic>
          <a:graphicData uri="http://schemas.openxmlformats.org/drawingml/2006/table">
            <a:tbl>
              <a:tblPr/>
              <a:tblGrid>
                <a:gridCol w="10725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19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95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4152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4579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02469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867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1482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17811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17233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defTabSz="979805">
                        <a:lnSpc>
                          <a:spcPct val="150000"/>
                        </a:lnSpc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1400" i="1" dirty="0">
                          <a:latin typeface="Times New Roman" panose="02020603050405020304" charset="0"/>
                          <a:ea typeface="微软雅黑" panose="020B0503020204020204" pitchFamily="34" charset="-122"/>
                        </a:rPr>
                        <a:t>     </a:t>
                      </a:r>
                      <a:r>
                        <a:rPr lang="en-US" altLang="x-none" sz="1400" b="1" i="1" dirty="0">
                          <a:latin typeface="Times New Roman" panose="02020603050405020304" charset="0"/>
                          <a:ea typeface="微软雅黑" panose="020B0503020204020204" pitchFamily="34" charset="-122"/>
                        </a:rPr>
                        <a:t>x</a:t>
                      </a:r>
                    </a:p>
                  </a:txBody>
                  <a:tcPr marL="73469" marR="73469" marT="36734" marB="36734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79805">
                        <a:lnSpc>
                          <a:spcPct val="150000"/>
                        </a:lnSpc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lang="en-US" altLang="zh-CN" sz="1400" b="1" dirty="0">
                          <a:latin typeface="Times New Roman" panose="02020603050405020304" charset="0"/>
                          <a:ea typeface="微软雅黑" panose="020B0503020204020204" pitchFamily="34" charset="-122"/>
                        </a:rPr>
                        <a:t>1</a:t>
                      </a:r>
                    </a:p>
                  </a:txBody>
                  <a:tcPr marL="73469" marR="73469" marT="36734" marB="36734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79805">
                        <a:lnSpc>
                          <a:spcPct val="150000"/>
                        </a:lnSpc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lang="en-US" altLang="zh-CN" sz="1400" b="1" dirty="0">
                          <a:latin typeface="Times New Roman" panose="02020603050405020304" charset="0"/>
                          <a:ea typeface="微软雅黑" panose="020B0503020204020204" pitchFamily="34" charset="-122"/>
                        </a:rPr>
                        <a:t>2</a:t>
                      </a:r>
                    </a:p>
                  </a:txBody>
                  <a:tcPr marL="73469" marR="73469" marT="36734" marB="36734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79805">
                        <a:lnSpc>
                          <a:spcPct val="150000"/>
                        </a:lnSpc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lang="en-US" altLang="x-none" sz="1400" b="1" dirty="0">
                          <a:latin typeface="Times New Roman" panose="02020603050405020304" charset="0"/>
                          <a:ea typeface="微软雅黑" panose="020B0503020204020204" pitchFamily="34" charset="-122"/>
                        </a:rPr>
                        <a:t>3</a:t>
                      </a:r>
                    </a:p>
                  </a:txBody>
                  <a:tcPr marL="73469" marR="73469" marT="36734" marB="36734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79805">
                        <a:lnSpc>
                          <a:spcPct val="150000"/>
                        </a:lnSpc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lang="en-US" altLang="zh-CN" sz="1400" b="1" dirty="0">
                          <a:latin typeface="Times New Roman" panose="02020603050405020304" charset="0"/>
                          <a:ea typeface="微软雅黑" panose="020B0503020204020204" pitchFamily="34" charset="-122"/>
                        </a:rPr>
                        <a:t>4</a:t>
                      </a:r>
                    </a:p>
                  </a:txBody>
                  <a:tcPr marL="73469" marR="73469" marT="36734" marB="36734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79805">
                        <a:lnSpc>
                          <a:spcPct val="150000"/>
                        </a:lnSpc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lang="en-US" altLang="zh-CN" sz="1400" b="1" dirty="0">
                          <a:latin typeface="Times New Roman" panose="02020603050405020304" charset="0"/>
                          <a:ea typeface="微软雅黑" panose="020B0503020204020204" pitchFamily="34" charset="-122"/>
                        </a:rPr>
                        <a:t>5</a:t>
                      </a:r>
                    </a:p>
                  </a:txBody>
                  <a:tcPr marL="73469" marR="73469" marT="36734" marB="36734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79805">
                        <a:lnSpc>
                          <a:spcPct val="150000"/>
                        </a:lnSpc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lang="en-US" altLang="zh-CN" sz="1400" b="1" dirty="0">
                          <a:latin typeface="Times New Roman" panose="02020603050405020304" charset="0"/>
                          <a:ea typeface="微软雅黑" panose="020B0503020204020204" pitchFamily="34" charset="-122"/>
                        </a:rPr>
                        <a:t>6</a:t>
                      </a:r>
                    </a:p>
                  </a:txBody>
                  <a:tcPr marL="73469" marR="73469" marT="36734" marB="36734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79805">
                        <a:lnSpc>
                          <a:spcPct val="150000"/>
                        </a:lnSpc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lang="en-US" altLang="x-none" sz="1800" dirty="0">
                          <a:latin typeface="Times New Roman" panose="02020603050405020304" charset="0"/>
                          <a:ea typeface="微软雅黑" panose="020B0503020204020204" pitchFamily="34" charset="-122"/>
                        </a:rPr>
                        <a:t>…</a:t>
                      </a:r>
                    </a:p>
                  </a:txBody>
                  <a:tcPr marL="73469" marR="73469" marT="36734" marB="36734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algn="ctr" defTabSz="979805">
                        <a:lnSpc>
                          <a:spcPct val="150000"/>
                        </a:lnSpc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lang="zh-CN" altLang="en-US" sz="1800" dirty="0">
                        <a:latin typeface="Times New Roman" panose="02020603050405020304" charset="0"/>
                        <a:ea typeface="微软雅黑" panose="020B0503020204020204" pitchFamily="34" charset="-122"/>
                      </a:endParaRPr>
                    </a:p>
                  </a:txBody>
                  <a:tcPr marL="73469" marR="73469" marT="36734" marB="36734">
                    <a:lnL cap="flat">
                      <a:noFill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4368"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defTabSz="979805">
                        <a:lnSpc>
                          <a:spcPct val="150000"/>
                        </a:lnSpc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lang="en-US" altLang="x-none" sz="1400" dirty="0">
                        <a:latin typeface="Times New Roman" panose="02020603050405020304" charset="0"/>
                        <a:ea typeface="微软雅黑" panose="020B0503020204020204" pitchFamily="34" charset="-122"/>
                      </a:endParaRPr>
                    </a:p>
                  </a:txBody>
                  <a:tcPr marL="73469" marR="73469" marT="36734" marB="36734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defTabSz="979805">
                        <a:lnSpc>
                          <a:spcPct val="150000"/>
                        </a:lnSpc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lang="zh-CN" altLang="en-US" sz="1400" dirty="0">
                        <a:latin typeface="Times New Roman" panose="02020603050405020304" charset="0"/>
                        <a:ea typeface="微软雅黑" panose="020B0503020204020204" pitchFamily="34" charset="-122"/>
                      </a:endParaRPr>
                    </a:p>
                  </a:txBody>
                  <a:tcPr marL="73469" marR="73469" marT="36734" marB="36734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defTabSz="979805">
                        <a:lnSpc>
                          <a:spcPct val="150000"/>
                        </a:lnSpc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lang="zh-CN" altLang="en-US" sz="1400" dirty="0">
                        <a:latin typeface="Times New Roman" panose="02020603050405020304" charset="0"/>
                        <a:ea typeface="微软雅黑" panose="020B0503020204020204" pitchFamily="34" charset="-122"/>
                      </a:endParaRPr>
                    </a:p>
                  </a:txBody>
                  <a:tcPr marL="73469" marR="73469" marT="36734" marB="36734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defTabSz="979805">
                        <a:lnSpc>
                          <a:spcPct val="150000"/>
                        </a:lnSpc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lang="zh-CN" altLang="en-US" sz="1400" dirty="0">
                        <a:latin typeface="Times New Roman" panose="02020603050405020304" charset="0"/>
                        <a:ea typeface="微软雅黑" panose="020B0503020204020204" pitchFamily="34" charset="-122"/>
                      </a:endParaRPr>
                    </a:p>
                  </a:txBody>
                  <a:tcPr marL="73469" marR="73469" marT="36734" marB="36734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defTabSz="979805">
                        <a:lnSpc>
                          <a:spcPct val="150000"/>
                        </a:lnSpc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lang="zh-CN" altLang="en-US" sz="1400" dirty="0">
                        <a:latin typeface="Times New Roman" panose="02020603050405020304" charset="0"/>
                        <a:ea typeface="微软雅黑" panose="020B0503020204020204" pitchFamily="34" charset="-122"/>
                      </a:endParaRPr>
                    </a:p>
                  </a:txBody>
                  <a:tcPr marL="73469" marR="73469" marT="36734" marB="36734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defTabSz="979805">
                        <a:lnSpc>
                          <a:spcPct val="150000"/>
                        </a:lnSpc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lang="zh-CN" altLang="en-US" sz="1400" dirty="0">
                        <a:solidFill>
                          <a:srgbClr val="FF0000"/>
                        </a:solidFill>
                        <a:latin typeface="Times New Roman" panose="02020603050405020304" charset="0"/>
                        <a:ea typeface="微软雅黑" panose="020B0503020204020204" pitchFamily="34" charset="-122"/>
                      </a:endParaRPr>
                    </a:p>
                  </a:txBody>
                  <a:tcPr marL="73469" marR="73469" marT="36734" marB="36734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defTabSz="979805">
                        <a:lnSpc>
                          <a:spcPct val="150000"/>
                        </a:lnSpc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lang="zh-CN" altLang="en-US" sz="1400" dirty="0">
                        <a:latin typeface="Times New Roman" panose="02020603050405020304" charset="0"/>
                        <a:ea typeface="微软雅黑" panose="020B0503020204020204" pitchFamily="34" charset="-122"/>
                      </a:endParaRPr>
                    </a:p>
                  </a:txBody>
                  <a:tcPr marL="73469" marR="73469" marT="36734" marB="36734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defTabSz="979805">
                        <a:lnSpc>
                          <a:spcPct val="150000"/>
                        </a:lnSpc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r>
                        <a:rPr lang="zh-CN" altLang="en-US" sz="1800" dirty="0">
                          <a:latin typeface="Times New Roman" panose="02020603050405020304" charset="0"/>
                          <a:ea typeface="微软雅黑" panose="020B0503020204020204" pitchFamily="34" charset="-122"/>
                        </a:rPr>
                        <a:t>…</a:t>
                      </a:r>
                      <a:endParaRPr lang="en-US" altLang="x-none" sz="1800" dirty="0">
                        <a:latin typeface="Times New Roman" panose="02020603050405020304" charset="0"/>
                        <a:ea typeface="微软雅黑" panose="020B0503020204020204" pitchFamily="34" charset="-122"/>
                      </a:endParaRPr>
                    </a:p>
                  </a:txBody>
                  <a:tcPr marL="73469" marR="73469" marT="36734" marB="36734">
                    <a:lnL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342900" lvl="0" indent="-3429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1pPr>
                      <a:lvl2pPr marL="742950" lvl="1" indent="-28575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2pPr>
                      <a:lvl3pPr marL="1143000" lvl="2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3pPr>
                      <a:lvl4pPr marL="1600200" lvl="3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4pPr>
                      <a:lvl5pPr marL="2057400" lvl="4" indent="-228600" algn="l" defTabSz="91440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宋体" panose="02010600030101010101" pitchFamily="2" charset="-122"/>
                        </a:defRPr>
                      </a:lvl5pPr>
                    </a:lstStyle>
                    <a:p>
                      <a:pPr marL="0" lvl="0" indent="0" defTabSz="979805">
                        <a:lnSpc>
                          <a:spcPct val="150000"/>
                        </a:lnSpc>
                        <a:buClr>
                          <a:schemeClr val="folHlink"/>
                        </a:buClr>
                        <a:buSzPct val="60000"/>
                        <a:buFont typeface="Wingdings" panose="05000000000000000000" pitchFamily="2" charset="2"/>
                        <a:buNone/>
                      </a:pPr>
                      <a:endParaRPr lang="zh-CN" altLang="en-US" sz="1800" dirty="0">
                        <a:solidFill>
                          <a:srgbClr val="FF0000"/>
                        </a:solidFill>
                        <a:latin typeface="Times New Roman" panose="02020603050405020304" charset="0"/>
                        <a:ea typeface="微软雅黑" panose="020B0503020204020204" pitchFamily="34" charset="-122"/>
                      </a:endParaRPr>
                    </a:p>
                  </a:txBody>
                  <a:tcPr marL="73469" marR="73469" marT="36734" marB="36734">
                    <a:lnL cap="flat">
                      <a:noFill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9504" name="Text Box 46"/>
          <p:cNvSpPr txBox="1"/>
          <p:nvPr/>
        </p:nvSpPr>
        <p:spPr>
          <a:xfrm>
            <a:off x="1198412" y="3557606"/>
            <a:ext cx="1261586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170+15</a:t>
            </a:r>
            <a:r>
              <a:rPr lang="en-US" altLang="x-none" sz="2100" b="1" i="1" dirty="0">
                <a:latin typeface="Times New Roman" panose="02020603050405020304" charset="0"/>
                <a:ea typeface="微软雅黑" panose="020B0503020204020204" pitchFamily="34" charset="-122"/>
              </a:rPr>
              <a:t>x</a:t>
            </a:r>
          </a:p>
        </p:txBody>
      </p:sp>
      <p:sp>
        <p:nvSpPr>
          <p:cNvPr id="19498" name="Text Box 38"/>
          <p:cNvSpPr txBox="1"/>
          <p:nvPr/>
        </p:nvSpPr>
        <p:spPr>
          <a:xfrm>
            <a:off x="2327839" y="3557606"/>
            <a:ext cx="537210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185</a:t>
            </a:r>
          </a:p>
        </p:txBody>
      </p:sp>
      <p:sp>
        <p:nvSpPr>
          <p:cNvPr id="19499" name="Text Box 39"/>
          <p:cNvSpPr txBox="1"/>
          <p:nvPr/>
        </p:nvSpPr>
        <p:spPr>
          <a:xfrm>
            <a:off x="3047929" y="3557606"/>
            <a:ext cx="647700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200</a:t>
            </a:r>
          </a:p>
        </p:txBody>
      </p:sp>
      <p:sp>
        <p:nvSpPr>
          <p:cNvPr id="19500" name="Text Box 40"/>
          <p:cNvSpPr txBox="1"/>
          <p:nvPr/>
        </p:nvSpPr>
        <p:spPr>
          <a:xfrm>
            <a:off x="3793498" y="3557606"/>
            <a:ext cx="537210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215</a:t>
            </a:r>
          </a:p>
        </p:txBody>
      </p:sp>
      <p:sp>
        <p:nvSpPr>
          <p:cNvPr id="19501" name="Text Box 41"/>
          <p:cNvSpPr txBox="1"/>
          <p:nvPr/>
        </p:nvSpPr>
        <p:spPr>
          <a:xfrm>
            <a:off x="4460486" y="3557606"/>
            <a:ext cx="537210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230</a:t>
            </a:r>
          </a:p>
        </p:txBody>
      </p:sp>
      <p:sp>
        <p:nvSpPr>
          <p:cNvPr id="19502" name="Text Box 42"/>
          <p:cNvSpPr txBox="1"/>
          <p:nvPr/>
        </p:nvSpPr>
        <p:spPr>
          <a:xfrm>
            <a:off x="5109377" y="3557606"/>
            <a:ext cx="647700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x-none" sz="2100" b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245</a:t>
            </a:r>
          </a:p>
        </p:txBody>
      </p:sp>
      <p:sp>
        <p:nvSpPr>
          <p:cNvPr id="19503" name="Text Box 43"/>
          <p:cNvSpPr txBox="1"/>
          <p:nvPr/>
        </p:nvSpPr>
        <p:spPr>
          <a:xfrm>
            <a:off x="5896142" y="3557606"/>
            <a:ext cx="537210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260</a:t>
            </a:r>
          </a:p>
        </p:txBody>
      </p:sp>
      <p:sp>
        <p:nvSpPr>
          <p:cNvPr id="19497" name="Text Box 44"/>
          <p:cNvSpPr txBox="1"/>
          <p:nvPr/>
        </p:nvSpPr>
        <p:spPr>
          <a:xfrm>
            <a:off x="1054006" y="4094612"/>
            <a:ext cx="6502718" cy="817979"/>
          </a:xfrm>
          <a:prstGeom prst="rect">
            <a:avLst/>
          </a:prstGeom>
          <a:noFill/>
          <a:ln w="9525">
            <a:noFill/>
          </a:ln>
        </p:spPr>
        <p:txBody>
          <a:bodyPr wrap="square" lIns="73469" tIns="36734" rIns="73469" bIns="36734">
            <a:spAutoFit/>
          </a:bodyPr>
          <a:lstStyle/>
          <a:p>
            <a:pPr defTabSz="734695">
              <a:lnSpc>
                <a:spcPts val="2850"/>
              </a:lnSpc>
              <a:spcBef>
                <a:spcPct val="10000"/>
              </a:spcBef>
            </a:pPr>
            <a:r>
              <a:rPr lang="en-US" altLang="zh-CN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我们知道</a:t>
            </a: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</a:t>
            </a:r>
            <a:r>
              <a:rPr lang="en-US" altLang="x-none" sz="2100" b="1" i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x</a:t>
            </a:r>
            <a:r>
              <a:rPr lang="en-US" altLang="x-none" sz="2100" b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=5</a:t>
            </a: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时，</a:t>
            </a:r>
            <a:r>
              <a:rPr lang="en-US" altLang="x-none" sz="2100" b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170+15</a:t>
            </a:r>
            <a:r>
              <a:rPr lang="en-US" altLang="x-none" sz="2100" b="1" i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x</a:t>
            </a: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的值是</a:t>
            </a:r>
            <a:r>
              <a:rPr lang="en-US" altLang="x-none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245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，所以方程 </a:t>
            </a: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170+15</a:t>
            </a:r>
            <a:r>
              <a:rPr lang="en-US" altLang="x-none" sz="2100" b="1" i="1" dirty="0">
                <a:latin typeface="Times New Roman" panose="02020603050405020304" charset="0"/>
                <a:ea typeface="微软雅黑" panose="020B0503020204020204" pitchFamily="34" charset="-122"/>
              </a:rPr>
              <a:t>x </a:t>
            </a: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= 245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中的</a:t>
            </a: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未知数的值应是</a:t>
            </a:r>
            <a:r>
              <a:rPr lang="en-US" altLang="x-none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5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1946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94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94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9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9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5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95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9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9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9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9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19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95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94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94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bldLvl="0"/>
      <p:bldP spid="19504" grpId="0" bldLvl="0"/>
      <p:bldP spid="19498" grpId="0" bldLvl="0"/>
      <p:bldP spid="19500" grpId="0" bldLvl="0"/>
      <p:bldP spid="19497" grpId="0" bldLvl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07480" y="821628"/>
            <a:ext cx="1523494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eaLnBrk="1" hangingPunct="1">
              <a:defRPr/>
            </a:pPr>
            <a:r>
              <a:rPr lang="zh-CN" altLang="en-US" sz="27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4103" name="矩形 11"/>
          <p:cNvSpPr/>
          <p:nvPr/>
        </p:nvSpPr>
        <p:spPr>
          <a:xfrm>
            <a:off x="713151" y="1396183"/>
            <a:ext cx="4272439" cy="339323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x-none" b="1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1.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通过算术与方程方法的使用与比较，体验用方程解 决某些问题的优越性，提高解决实际问题的能力。</a:t>
            </a:r>
            <a:endParaRPr lang="en-US" altLang="zh-CN" b="1" dirty="0">
              <a:latin typeface="微软雅黑" panose="020B0503020204020204" pitchFamily="34" charset="-122"/>
              <a:ea typeface="微软雅黑" panose="020B0503020204020204" pitchFamily="34" charset="-122"/>
              <a:sym typeface="宋体" panose="02010600030101010101" pitchFamily="2" charset="-122"/>
            </a:endParaRP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x-none" b="1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2.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掌握方程、一元一次方程的定义以及的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概念，学会判断某个数值是不是一元一次方程的解。</a:t>
            </a:r>
          </a:p>
          <a:p>
            <a:pPr algn="l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x-none" b="1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3.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初步学会如何寻找问题中的等量关系，并列出方程</a:t>
            </a:r>
            <a:r>
              <a:rPr lang="en-US" altLang="x-none" b="1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。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 </a:t>
            </a:r>
          </a:p>
        </p:txBody>
      </p:sp>
      <p:pic>
        <p:nvPicPr>
          <p:cNvPr id="3" name="图片 2" descr="学习目标配图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075571" y="1466647"/>
            <a:ext cx="3820643" cy="3023711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84902" y="1014032"/>
            <a:ext cx="1523494" cy="484748"/>
          </a:xfrm>
          <a:prstGeom prst="rect">
            <a:avLst/>
          </a:prstGeom>
          <a:noFill/>
        </p:spPr>
        <p:txBody>
          <a:bodyPr wrap="none" lIns="68580" tIns="34290" rIns="68580" bIns="34290" rtlCol="0" anchor="t">
            <a:spAutoFit/>
          </a:bodyPr>
          <a:lstStyle/>
          <a:p>
            <a:r>
              <a:rPr lang="zh-CN" altLang="en-US" sz="27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知识要点</a:t>
            </a:r>
            <a:endParaRPr lang="zh-CN" altLang="en-US" sz="2700" dirty="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117768" name="文本框 1"/>
          <p:cNvSpPr txBox="1"/>
          <p:nvPr/>
        </p:nvSpPr>
        <p:spPr>
          <a:xfrm>
            <a:off x="1031606" y="1498780"/>
            <a:ext cx="1215717" cy="55399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方程的解</a:t>
            </a:r>
          </a:p>
        </p:txBody>
      </p:sp>
      <p:sp>
        <p:nvSpPr>
          <p:cNvPr id="20482" name="Text Box 45"/>
          <p:cNvSpPr txBox="1"/>
          <p:nvPr/>
        </p:nvSpPr>
        <p:spPr>
          <a:xfrm>
            <a:off x="1486315" y="1978952"/>
            <a:ext cx="6093359" cy="103874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使方程左右两边</a:t>
            </a: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相等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的未知数的值叫方程的</a:t>
            </a: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   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求方程解的过程叫做</a:t>
            </a: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解方程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grpSp>
        <p:nvGrpSpPr>
          <p:cNvPr id="5" name="组合 4"/>
          <p:cNvGrpSpPr/>
          <p:nvPr/>
        </p:nvGrpSpPr>
        <p:grpSpPr>
          <a:xfrm>
            <a:off x="1418069" y="3355965"/>
            <a:ext cx="4395311" cy="622220"/>
            <a:chOff x="2055" y="7596"/>
            <a:chExt cx="9227" cy="1307"/>
          </a:xfrm>
        </p:grpSpPr>
        <p:sp>
          <p:nvSpPr>
            <p:cNvPr id="117764" name="Text Box 47"/>
            <p:cNvSpPr txBox="1"/>
            <p:nvPr/>
          </p:nvSpPr>
          <p:spPr>
            <a:xfrm>
              <a:off x="2055" y="7672"/>
              <a:ext cx="9227" cy="1212"/>
            </a:xfrm>
            <a:prstGeom prst="rect">
              <a:avLst/>
            </a:prstGeom>
            <a:no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lnSpc>
                  <a:spcPct val="150000"/>
                </a:lnSpc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en-US" altLang="x-none" sz="2100" dirty="0">
                  <a:solidFill>
                    <a:srgbClr val="0000FF"/>
                  </a:solidFill>
                  <a:latin typeface="Times New Roman" panose="02020603050405020304" charset="0"/>
                  <a:ea typeface="微软雅黑" panose="020B0503020204020204" pitchFamily="34" charset="-122"/>
                </a:rPr>
                <a:t>  </a:t>
              </a:r>
              <a:r>
                <a:rPr lang="en-US" altLang="x-none" sz="2100" b="1" i="1" dirty="0">
                  <a:solidFill>
                    <a:srgbClr val="0000FF"/>
                  </a:solidFill>
                  <a:latin typeface="Times New Roman" panose="02020603050405020304" charset="0"/>
                  <a:ea typeface="微软雅黑" panose="020B0503020204020204" pitchFamily="34" charset="-122"/>
                </a:rPr>
                <a:t>x</a:t>
              </a:r>
              <a:r>
                <a:rPr lang="en-US" altLang="zh-CN" sz="2100" b="1" i="1" dirty="0">
                  <a:solidFill>
                    <a:srgbClr val="0000FF"/>
                  </a:solidFill>
                  <a:latin typeface="Times New Roman" panose="02020603050405020304" charset="0"/>
                  <a:ea typeface="微软雅黑" panose="020B0503020204020204" pitchFamily="34" charset="-122"/>
                </a:rPr>
                <a:t>=</a:t>
              </a:r>
              <a:r>
                <a:rPr lang="en-US" altLang="x-none" sz="2100" b="1" dirty="0">
                  <a:solidFill>
                    <a:srgbClr val="0000FF"/>
                  </a:solidFill>
                  <a:latin typeface="Times New Roman" panose="02020603050405020304" charset="0"/>
                  <a:ea typeface="微软雅黑" panose="020B0503020204020204" pitchFamily="34" charset="-122"/>
                </a:rPr>
                <a:t>420</a:t>
              </a:r>
              <a:r>
                <a:rPr lang="zh-CN" altLang="en-US" sz="2100" b="1" dirty="0">
                  <a:solidFill>
                    <a:srgbClr val="0000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是</a:t>
              </a:r>
              <a:r>
                <a:rPr lang="zh-CN" altLang="en-US" sz="2100" dirty="0">
                  <a:solidFill>
                    <a:srgbClr val="0000FF"/>
                  </a:solidFill>
                  <a:latin typeface="Times New Roman" panose="02020603050405020304" charset="0"/>
                  <a:ea typeface="微软雅黑" panose="020B0503020204020204" pitchFamily="34" charset="-122"/>
                </a:rPr>
                <a:t>                  </a:t>
              </a:r>
              <a:r>
                <a:rPr lang="zh-CN" altLang="en-US" sz="2100" b="1" dirty="0">
                  <a:solidFill>
                    <a:srgbClr val="0000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方程的解吗</a:t>
              </a:r>
              <a:r>
                <a:rPr lang="en-US" altLang="x-none" sz="2100" b="1" dirty="0">
                  <a:solidFill>
                    <a:srgbClr val="0000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?</a:t>
              </a:r>
              <a:r>
                <a:rPr lang="zh-CN" altLang="en-US" sz="2100" dirty="0">
                  <a:solidFill>
                    <a:srgbClr val="0000FF"/>
                  </a:solidFill>
                  <a:latin typeface="Times New Roman" panose="02020603050405020304" charset="0"/>
                  <a:ea typeface="微软雅黑" panose="020B0503020204020204" pitchFamily="34" charset="-122"/>
                </a:rPr>
                <a:t>　　　　　</a:t>
              </a:r>
            </a:p>
          </p:txBody>
        </p:sp>
        <p:graphicFrame>
          <p:nvGraphicFramePr>
            <p:cNvPr id="117765" name="对象 20483"/>
            <p:cNvGraphicFramePr>
              <a:graphicFrameLocks noChangeAspect="1"/>
            </p:cNvGraphicFramePr>
            <p:nvPr/>
          </p:nvGraphicFramePr>
          <p:xfrm>
            <a:off x="4607" y="7596"/>
            <a:ext cx="2447" cy="13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258" r:id="rId3" imgW="750570" imgH="407035" progId="Equation.DSMT4">
                    <p:embed/>
                  </p:oleObj>
                </mc:Choice>
                <mc:Fallback>
                  <p:oleObj r:id="rId3" imgW="750570" imgH="407035" progId="Equation.DSMT4">
                    <p:embed/>
                    <p:pic>
                      <p:nvPicPr>
                        <p:cNvPr id="0" name="图片 3077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4607" y="7596"/>
                          <a:ext cx="2447" cy="130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bldLvl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文本框 411649"/>
          <p:cNvSpPr txBox="1"/>
          <p:nvPr/>
        </p:nvSpPr>
        <p:spPr>
          <a:xfrm>
            <a:off x="959644" y="1176745"/>
            <a:ext cx="7343435" cy="447947"/>
          </a:xfrm>
          <a:prstGeom prst="rect">
            <a:avLst/>
          </a:prstGeom>
          <a:noFill/>
          <a:ln w="9525">
            <a:noFill/>
          </a:ln>
        </p:spPr>
        <p:txBody>
          <a:bodyPr lIns="0" tIns="34290" rIns="0" bIns="34290"/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例</a:t>
            </a:r>
            <a:r>
              <a:rPr lang="en-US" altLang="zh-CN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3  </a:t>
            </a:r>
            <a:r>
              <a:rPr lang="en-US" altLang="zh-CN" sz="2100" b="1" i="1" dirty="0">
                <a:latin typeface="Times New Roman" panose="02020603050405020304" charset="0"/>
                <a:ea typeface="微软雅黑" panose="020B0503020204020204" pitchFamily="34" charset="-122"/>
              </a:rPr>
              <a:t>x</a:t>
            </a:r>
            <a:r>
              <a:rPr lang="en-US" altLang="zh-CN" sz="2100" b="1" dirty="0">
                <a:latin typeface="Times New Roman" panose="02020603050405020304" charset="0"/>
                <a:ea typeface="微软雅黑" panose="020B0503020204020204" pitchFamily="34" charset="-122"/>
              </a:rPr>
              <a:t>=1000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和</a:t>
            </a:r>
            <a:r>
              <a:rPr lang="en-US" altLang="zh-CN" sz="2100" b="1" i="1" dirty="0">
                <a:latin typeface="Times New Roman" panose="02020603050405020304" charset="0"/>
                <a:ea typeface="微软雅黑" panose="020B0503020204020204" pitchFamily="34" charset="-122"/>
              </a:rPr>
              <a:t>x</a:t>
            </a:r>
            <a:r>
              <a:rPr lang="en-US" altLang="zh-CN" sz="2100" b="1" dirty="0">
                <a:latin typeface="Times New Roman" panose="02020603050405020304" charset="0"/>
                <a:ea typeface="微软雅黑" panose="020B0503020204020204" pitchFamily="34" charset="-122"/>
              </a:rPr>
              <a:t>=2000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中哪一个是方程 </a:t>
            </a:r>
            <a:r>
              <a:rPr lang="en-US" altLang="zh-CN" sz="2100" b="1" dirty="0">
                <a:latin typeface="Times New Roman" panose="02020603050405020304" charset="0"/>
                <a:ea typeface="微软雅黑" panose="020B0503020204020204" pitchFamily="34" charset="-122"/>
              </a:rPr>
              <a:t>0.52</a:t>
            </a:r>
            <a:r>
              <a:rPr lang="en-US" altLang="zh-CN" sz="2100" b="1" i="1" dirty="0">
                <a:latin typeface="Times New Roman" panose="02020603050405020304" charset="0"/>
                <a:ea typeface="微软雅黑" panose="020B0503020204020204" pitchFamily="34" charset="-122"/>
              </a:rPr>
              <a:t>x</a:t>
            </a:r>
            <a:r>
              <a:rPr lang="en-US" altLang="zh-CN" sz="2100" b="1" dirty="0">
                <a:latin typeface="Times New Roman" panose="02020603050405020304" charset="0"/>
                <a:ea typeface="微软雅黑" panose="020B0503020204020204" pitchFamily="34" charset="-122"/>
              </a:rPr>
              <a:t>-(10.52)</a:t>
            </a:r>
            <a:r>
              <a:rPr lang="en-US" altLang="zh-CN" sz="2100" b="1" i="1" dirty="0">
                <a:latin typeface="Times New Roman" panose="02020603050405020304" charset="0"/>
                <a:ea typeface="微软雅黑" panose="020B0503020204020204" pitchFamily="34" charset="-122"/>
              </a:rPr>
              <a:t>x</a:t>
            </a:r>
            <a:r>
              <a:rPr lang="en-US" altLang="zh-CN" sz="2100" b="1" dirty="0">
                <a:latin typeface="Times New Roman" panose="02020603050405020304" charset="0"/>
                <a:ea typeface="微软雅黑" panose="020B0503020204020204" pitchFamily="34" charset="-122"/>
              </a:rPr>
              <a:t>=80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的解？</a:t>
            </a:r>
          </a:p>
        </p:txBody>
      </p:sp>
      <p:sp>
        <p:nvSpPr>
          <p:cNvPr id="411679" name="文本框 411678"/>
          <p:cNvSpPr txBox="1"/>
          <p:nvPr/>
        </p:nvSpPr>
        <p:spPr>
          <a:xfrm>
            <a:off x="1065371" y="1865471"/>
            <a:ext cx="7013258" cy="2700338"/>
          </a:xfrm>
          <a:prstGeom prst="rect">
            <a:avLst/>
          </a:prstGeom>
          <a:noFill/>
          <a:ln w="9525">
            <a:noFill/>
          </a:ln>
        </p:spPr>
        <p:txBody>
          <a:bodyPr lIns="0" tIns="34290" rIns="0" bIns="34290"/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解：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当</a:t>
            </a:r>
            <a:r>
              <a:rPr lang="en-US" altLang="zh-CN" sz="2100" b="1" i="1" dirty="0">
                <a:latin typeface="Times New Roman" panose="02020603050405020304" charset="0"/>
                <a:ea typeface="微软雅黑" panose="020B0503020204020204" pitchFamily="34" charset="-122"/>
              </a:rPr>
              <a:t>x</a:t>
            </a:r>
            <a:r>
              <a:rPr lang="en-US" altLang="zh-CN" sz="2100" b="1" dirty="0">
                <a:latin typeface="Times New Roman" panose="02020603050405020304" charset="0"/>
                <a:ea typeface="微软雅黑" panose="020B0503020204020204" pitchFamily="34" charset="-122"/>
              </a:rPr>
              <a:t>=1000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r>
              <a:rPr lang="zh-CN" altLang="en-US" sz="2100" b="1" dirty="0">
                <a:latin typeface="Times New Roman" panose="02020603050405020304" charset="0"/>
                <a:ea typeface="微软雅黑" panose="020B0503020204020204" pitchFamily="34" charset="-122"/>
              </a:rPr>
              <a:t>，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方程左边</a:t>
            </a:r>
            <a:r>
              <a:rPr lang="en-US" altLang="zh-CN" sz="2100" b="1" dirty="0">
                <a:latin typeface="Times New Roman" panose="02020603050405020304" charset="0"/>
                <a:ea typeface="微软雅黑" panose="020B0503020204020204" pitchFamily="34" charset="-122"/>
              </a:rPr>
              <a:t>=0.52×1000-(1-0.52)×1000=520-480=40</a:t>
            </a:r>
            <a:r>
              <a:rPr lang="zh-CN" altLang="en-US" sz="2100" b="1" dirty="0">
                <a:latin typeface="Times New Roman" panose="02020603050405020304" charset="0"/>
                <a:ea typeface="微软雅黑" panose="020B0503020204020204" pitchFamily="34" charset="-122"/>
              </a:rPr>
              <a:t>，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右边</a:t>
            </a:r>
            <a:r>
              <a:rPr lang="en-US" altLang="zh-CN" sz="2100" b="1" dirty="0">
                <a:latin typeface="Times New Roman" panose="02020603050405020304" charset="0"/>
                <a:ea typeface="微软雅黑" panose="020B0503020204020204" pitchFamily="34" charset="-122"/>
              </a:rPr>
              <a:t>=80</a:t>
            </a:r>
            <a:r>
              <a:rPr lang="zh-CN" altLang="en-US" sz="2100" b="1" dirty="0">
                <a:latin typeface="Times New Roman" panose="02020603050405020304" charset="0"/>
                <a:ea typeface="微软雅黑" panose="020B0503020204020204" pitchFamily="34" charset="-122"/>
              </a:rPr>
              <a:t>，</a:t>
            </a: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左边</a:t>
            </a:r>
            <a:r>
              <a:rPr lang="en-US" altLang="zh-CN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≠</a:t>
            </a: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右边，所以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x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=1000</a:t>
            </a: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不是此方程的解</a:t>
            </a:r>
            <a:r>
              <a:rPr lang="zh-CN" altLang="en-US" sz="2100" b="1" dirty="0">
                <a:latin typeface="Times New Roman" panose="02020603050405020304" charset="0"/>
                <a:ea typeface="微软雅黑" panose="020B0503020204020204" pitchFamily="34" charset="-122"/>
              </a:rPr>
              <a:t>。</a:t>
            </a:r>
            <a:endParaRPr lang="en-US" altLang="zh-CN" sz="2100" b="1" dirty="0">
              <a:latin typeface="Times New Roman" panose="02020603050405020304" charset="0"/>
              <a:ea typeface="微软雅黑" panose="020B0503020204020204" pitchFamily="34" charset="-122"/>
            </a:endParaRP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当</a:t>
            </a:r>
            <a:r>
              <a:rPr lang="en-US" altLang="zh-CN" sz="2100" b="1" i="1" dirty="0">
                <a:latin typeface="Times New Roman" panose="02020603050405020304" charset="0"/>
                <a:ea typeface="微软雅黑" panose="020B0503020204020204" pitchFamily="34" charset="-122"/>
              </a:rPr>
              <a:t>x</a:t>
            </a:r>
            <a:r>
              <a:rPr lang="en-US" altLang="zh-CN" sz="2100" b="1" dirty="0">
                <a:latin typeface="Times New Roman" panose="02020603050405020304" charset="0"/>
                <a:ea typeface="微软雅黑" panose="020B0503020204020204" pitchFamily="34" charset="-122"/>
              </a:rPr>
              <a:t>=2000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时</a:t>
            </a:r>
            <a:r>
              <a:rPr lang="zh-CN" altLang="en-US" sz="2100" b="1" dirty="0">
                <a:latin typeface="Times New Roman" panose="02020603050405020304" charset="0"/>
                <a:ea typeface="微软雅黑" panose="020B0503020204020204" pitchFamily="34" charset="-122"/>
              </a:rPr>
              <a:t>，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方程左边</a:t>
            </a:r>
            <a:r>
              <a:rPr lang="en-US" altLang="zh-CN" sz="2100" b="1" dirty="0">
                <a:latin typeface="Times New Roman" panose="02020603050405020304" charset="0"/>
                <a:ea typeface="微软雅黑" panose="020B0503020204020204" pitchFamily="34" charset="-122"/>
              </a:rPr>
              <a:t>= 0.52×2000-(1-0.52)×2000=1040-960=80</a:t>
            </a:r>
            <a:r>
              <a:rPr lang="zh-CN" altLang="en-US" sz="2100" b="1" dirty="0">
                <a:latin typeface="Times New Roman" panose="02020603050405020304" charset="0"/>
                <a:ea typeface="微软雅黑" panose="020B0503020204020204" pitchFamily="34" charset="-122"/>
              </a:rPr>
              <a:t>，</a:t>
            </a:r>
          </a:p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右边</a:t>
            </a:r>
            <a:r>
              <a:rPr lang="en-US" altLang="zh-CN" sz="2100" b="1" dirty="0">
                <a:latin typeface="Times New Roman" panose="02020603050405020304" charset="0"/>
                <a:ea typeface="微软雅黑" panose="020B0503020204020204" pitchFamily="34" charset="-122"/>
              </a:rPr>
              <a:t>=80</a:t>
            </a:r>
            <a:r>
              <a:rPr lang="zh-CN" altLang="en-US" sz="2100" b="1" dirty="0">
                <a:latin typeface="Times New Roman" panose="02020603050405020304" charset="0"/>
                <a:ea typeface="微软雅黑" panose="020B0503020204020204" pitchFamily="34" charset="-122"/>
              </a:rPr>
              <a:t>，</a:t>
            </a: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左边</a:t>
            </a:r>
            <a:r>
              <a:rPr lang="en-US" altLang="zh-CN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右边，所以</a:t>
            </a:r>
            <a:r>
              <a:rPr lang="en-US" altLang="zh-CN" sz="2100" b="1" i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x</a:t>
            </a: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=2000</a:t>
            </a: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是此方程的解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sz="21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116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116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4116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4116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116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116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4" name="圆角矩形 31"/>
          <p:cNvSpPr/>
          <p:nvPr/>
        </p:nvSpPr>
        <p:spPr>
          <a:xfrm>
            <a:off x="601810" y="973401"/>
            <a:ext cx="1790326" cy="524113"/>
          </a:xfrm>
          <a:prstGeom prst="roundRect">
            <a:avLst>
              <a:gd name="adj" fmla="val 16667"/>
            </a:avLst>
          </a:prstGeom>
          <a:noFill/>
          <a:ln w="25400">
            <a:noFill/>
          </a:ln>
        </p:spPr>
        <p:txBody>
          <a:bodyPr lIns="68580" tIns="34290" rIns="68580" bIns="34290"/>
          <a:lstStyle/>
          <a:p>
            <a:pPr algn="ctr">
              <a:buFont typeface="Arial" panose="020B0604020202020204" pitchFamily="34" charset="0"/>
              <a:buNone/>
            </a:pPr>
            <a:r>
              <a:rPr lang="zh-CN" altLang="en-US" sz="27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方法归纳</a:t>
            </a:r>
          </a:p>
        </p:txBody>
      </p:sp>
      <p:sp>
        <p:nvSpPr>
          <p:cNvPr id="21509" name="Rectangle 7"/>
          <p:cNvSpPr/>
          <p:nvPr/>
        </p:nvSpPr>
        <p:spPr>
          <a:xfrm>
            <a:off x="981347" y="1613781"/>
            <a:ext cx="5939790" cy="55399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判断一个数值是不是方程的解的步骤：</a:t>
            </a:r>
          </a:p>
        </p:txBody>
      </p:sp>
      <p:sp>
        <p:nvSpPr>
          <p:cNvPr id="21506" name="Text Box 2"/>
          <p:cNvSpPr txBox="1"/>
          <p:nvPr/>
        </p:nvSpPr>
        <p:spPr>
          <a:xfrm>
            <a:off x="1756714" y="2287123"/>
            <a:ext cx="4301186" cy="55399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将数值代入方程左边进行计算；</a:t>
            </a:r>
          </a:p>
        </p:txBody>
      </p:sp>
      <p:sp>
        <p:nvSpPr>
          <p:cNvPr id="21507" name="Rectangle 3"/>
          <p:cNvSpPr/>
          <p:nvPr/>
        </p:nvSpPr>
        <p:spPr>
          <a:xfrm>
            <a:off x="1756714" y="3165804"/>
            <a:ext cx="4301186" cy="55399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将数值代入方程右边进行计算；</a:t>
            </a:r>
          </a:p>
        </p:txBody>
      </p:sp>
      <p:sp>
        <p:nvSpPr>
          <p:cNvPr id="21508" name="Text Box 4"/>
          <p:cNvSpPr txBox="1"/>
          <p:nvPr/>
        </p:nvSpPr>
        <p:spPr>
          <a:xfrm>
            <a:off x="1698968" y="4044485"/>
            <a:ext cx="6183738" cy="55399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 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若左边＝右边，则是方程的解，反之，则不是。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8" dur="80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9" dur="80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80"/>
                                        <p:tgtEl>
                                          <p:spTgt spid="2150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5" dur="80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6" dur="80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" dur="80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bldLvl="0"/>
      <p:bldP spid="21506" grpId="0" bldLvl="0"/>
      <p:bldP spid="21507" grpId="0" bldLvl="0"/>
      <p:bldP spid="21508" grpId="0" bldLvl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67412" y="1001252"/>
            <a:ext cx="1177245" cy="484748"/>
          </a:xfrm>
          <a:prstGeom prst="rect">
            <a:avLst/>
          </a:prstGeom>
          <a:noFill/>
        </p:spPr>
        <p:txBody>
          <a:bodyPr wrap="none" lIns="68580" tIns="34290" rIns="68580" bIns="34290" rtlCol="0" anchor="t">
            <a:spAutoFit/>
          </a:bodyPr>
          <a:lstStyle/>
          <a:p>
            <a:r>
              <a:rPr lang="zh-CN" altLang="en-US" sz="27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练一练</a:t>
            </a:r>
          </a:p>
        </p:txBody>
      </p:sp>
      <p:sp>
        <p:nvSpPr>
          <p:cNvPr id="120835" name="矩形 116746"/>
          <p:cNvSpPr/>
          <p:nvPr/>
        </p:nvSpPr>
        <p:spPr>
          <a:xfrm>
            <a:off x="1470898" y="1643161"/>
            <a:ext cx="5977414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检验</a:t>
            </a:r>
            <a:r>
              <a:rPr lang="zh-CN" altLang="en-US" sz="2100" b="1" dirty="0">
                <a:latin typeface="Times New Roman" panose="02020603050405020304" charset="0"/>
                <a:ea typeface="微软雅黑" panose="020B0503020204020204" pitchFamily="34" charset="-122"/>
              </a:rPr>
              <a:t> </a:t>
            </a:r>
            <a:r>
              <a:rPr lang="en-US" altLang="x-none" sz="2100" b="1" i="1" dirty="0">
                <a:latin typeface="Times New Roman" panose="02020603050405020304" charset="0"/>
                <a:ea typeface="微软雅黑" panose="020B0503020204020204" pitchFamily="34" charset="-122"/>
              </a:rPr>
              <a:t>x </a:t>
            </a: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= 3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是不是方程</a:t>
            </a:r>
            <a:r>
              <a:rPr lang="zh-CN" altLang="en-US" sz="2100" b="1" dirty="0">
                <a:latin typeface="Times New Roman" panose="02020603050405020304" charset="0"/>
                <a:ea typeface="微软雅黑" panose="020B0503020204020204" pitchFamily="34" charset="-122"/>
              </a:rPr>
              <a:t> </a:t>
            </a: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2</a:t>
            </a:r>
            <a:r>
              <a:rPr lang="en-US" altLang="x-none" sz="2100" b="1" i="1" dirty="0">
                <a:latin typeface="Times New Roman" panose="02020603050405020304" charset="0"/>
                <a:ea typeface="微软雅黑" panose="020B0503020204020204" pitchFamily="34" charset="-122"/>
              </a:rPr>
              <a:t>x</a:t>
            </a:r>
            <a:r>
              <a:rPr lang="zh-CN" altLang="en-US" sz="2100" b="1" i="1" dirty="0">
                <a:latin typeface="Times New Roman" panose="02020603050405020304" charset="0"/>
                <a:ea typeface="微软雅黑" panose="020B0503020204020204" pitchFamily="34" charset="-122"/>
              </a:rPr>
              <a:t>－</a:t>
            </a: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3 = 5</a:t>
            </a:r>
            <a:r>
              <a:rPr lang="en-US" altLang="x-none" sz="2100" b="1" i="1" dirty="0">
                <a:latin typeface="Times New Roman" panose="02020603050405020304" charset="0"/>
                <a:ea typeface="微软雅黑" panose="020B0503020204020204" pitchFamily="34" charset="-122"/>
              </a:rPr>
              <a:t>x</a:t>
            </a:r>
            <a:r>
              <a:rPr lang="zh-CN" altLang="en-US" sz="2100" b="1" dirty="0">
                <a:latin typeface="Times New Roman" panose="02020603050405020304" charset="0"/>
                <a:ea typeface="微软雅黑" panose="020B0503020204020204" pitchFamily="34" charset="-122"/>
              </a:rPr>
              <a:t>－</a:t>
            </a: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15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的解</a:t>
            </a: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22532" name="矩形 116748"/>
          <p:cNvSpPr/>
          <p:nvPr/>
        </p:nvSpPr>
        <p:spPr>
          <a:xfrm>
            <a:off x="1470898" y="2147986"/>
            <a:ext cx="5247323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解：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把</a:t>
            </a:r>
            <a:r>
              <a:rPr lang="zh-CN" altLang="en-US" sz="2100" b="1" dirty="0">
                <a:latin typeface="Times New Roman" panose="02020603050405020304" charset="0"/>
                <a:ea typeface="微软雅黑" panose="020B0503020204020204" pitchFamily="34" charset="-122"/>
              </a:rPr>
              <a:t> </a:t>
            </a:r>
            <a:r>
              <a:rPr lang="en-US" altLang="x-none" sz="2100" b="1" i="1" dirty="0">
                <a:latin typeface="Times New Roman" panose="02020603050405020304" charset="0"/>
                <a:ea typeface="微软雅黑" panose="020B0503020204020204" pitchFamily="34" charset="-122"/>
              </a:rPr>
              <a:t>x </a:t>
            </a: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=3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分别代入方程的左边和右边，得</a:t>
            </a:r>
          </a:p>
        </p:txBody>
      </p:sp>
      <p:sp>
        <p:nvSpPr>
          <p:cNvPr id="22536" name="矩形 116749"/>
          <p:cNvSpPr/>
          <p:nvPr/>
        </p:nvSpPr>
        <p:spPr>
          <a:xfrm>
            <a:off x="2082641" y="2652812"/>
            <a:ext cx="2586285" cy="83869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ts val="3000"/>
              </a:lnSpc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左边</a:t>
            </a:r>
            <a:r>
              <a:rPr lang="zh-CN" altLang="en-US" sz="2100" b="1" dirty="0">
                <a:latin typeface="Times New Roman" panose="02020603050405020304" charset="0"/>
                <a:ea typeface="微软雅黑" panose="020B0503020204020204" pitchFamily="34" charset="-122"/>
              </a:rPr>
              <a:t>＝</a:t>
            </a: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2×3</a:t>
            </a:r>
            <a:r>
              <a:rPr lang="zh-CN" altLang="en-US" sz="2100" b="1" dirty="0">
                <a:latin typeface="Times New Roman" panose="02020603050405020304" charset="0"/>
                <a:ea typeface="微软雅黑" panose="020B0503020204020204" pitchFamily="34" charset="-122"/>
              </a:rPr>
              <a:t>－</a:t>
            </a: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3=3</a:t>
            </a:r>
            <a:r>
              <a:rPr lang="zh-CN" altLang="en-US" sz="2100" b="1" dirty="0">
                <a:latin typeface="Times New Roman" panose="02020603050405020304" charset="0"/>
                <a:ea typeface="微软雅黑" panose="020B0503020204020204" pitchFamily="34" charset="-122"/>
              </a:rPr>
              <a:t>，</a:t>
            </a:r>
          </a:p>
          <a:p>
            <a:pPr>
              <a:lnSpc>
                <a:spcPts val="3000"/>
              </a:lnSpc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右边</a:t>
            </a:r>
            <a:r>
              <a:rPr lang="zh-CN" altLang="en-US" sz="2100" b="1" dirty="0">
                <a:latin typeface="Times New Roman" panose="02020603050405020304" charset="0"/>
                <a:ea typeface="微软雅黑" panose="020B0503020204020204" pitchFamily="34" charset="-122"/>
              </a:rPr>
              <a:t>＝</a:t>
            </a: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5×3</a:t>
            </a:r>
            <a:r>
              <a:rPr lang="zh-CN" altLang="en-US" sz="2100" b="1" dirty="0">
                <a:latin typeface="Times New Roman" panose="02020603050405020304" charset="0"/>
                <a:ea typeface="微软雅黑" panose="020B0503020204020204" pitchFamily="34" charset="-122"/>
              </a:rPr>
              <a:t>－</a:t>
            </a: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15=0。</a:t>
            </a:r>
          </a:p>
        </p:txBody>
      </p:sp>
      <p:sp>
        <p:nvSpPr>
          <p:cNvPr id="22537" name="矩形 116750"/>
          <p:cNvSpPr/>
          <p:nvPr/>
        </p:nvSpPr>
        <p:spPr>
          <a:xfrm>
            <a:off x="2082641" y="3561973"/>
            <a:ext cx="2012633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100" dirty="0">
                <a:latin typeface="Times New Roman" panose="02020603050405020304" charset="0"/>
                <a:ea typeface="微软雅黑" panose="020B0503020204020204" pitchFamily="34" charset="-122"/>
              </a:rPr>
              <a:t>∵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左边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≠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右边，</a:t>
            </a:r>
          </a:p>
        </p:txBody>
      </p:sp>
      <p:sp>
        <p:nvSpPr>
          <p:cNvPr id="22538" name="矩形 116751"/>
          <p:cNvSpPr/>
          <p:nvPr/>
        </p:nvSpPr>
        <p:spPr>
          <a:xfrm>
            <a:off x="2082642" y="4024888"/>
            <a:ext cx="2853185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100" b="1" dirty="0">
                <a:latin typeface="Times New Roman" panose="02020603050405020304" charset="0"/>
                <a:ea typeface="微软雅黑" panose="020B0503020204020204" pitchFamily="34" charset="-122"/>
              </a:rPr>
              <a:t>∴ </a:t>
            </a:r>
            <a:r>
              <a:rPr lang="en-US" altLang="x-none" sz="2100" b="1" i="1" dirty="0">
                <a:latin typeface="Times New Roman" panose="02020603050405020304" charset="0"/>
                <a:ea typeface="微软雅黑" panose="020B0503020204020204" pitchFamily="34" charset="-122"/>
              </a:rPr>
              <a:t>x </a:t>
            </a: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=3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不是方程的解</a:t>
            </a: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。</a:t>
            </a:r>
          </a:p>
        </p:txBody>
      </p:sp>
      <p:grpSp>
        <p:nvGrpSpPr>
          <p:cNvPr id="22533" name="组合 3"/>
          <p:cNvGrpSpPr/>
          <p:nvPr/>
        </p:nvGrpSpPr>
        <p:grpSpPr>
          <a:xfrm>
            <a:off x="5316855" y="4033225"/>
            <a:ext cx="3494763" cy="835381"/>
            <a:chOff x="0" y="0"/>
            <a:chExt cx="6759" cy="1623"/>
          </a:xfrm>
          <a:solidFill>
            <a:schemeClr val="accent1">
              <a:lumMod val="20000"/>
              <a:lumOff val="80000"/>
            </a:schemeClr>
          </a:solidFill>
        </p:grpSpPr>
        <p:sp>
          <p:nvSpPr>
            <p:cNvPr id="120838" name="云形标注 2"/>
            <p:cNvSpPr/>
            <p:nvPr/>
          </p:nvSpPr>
          <p:spPr>
            <a:xfrm>
              <a:off x="0" y="0"/>
              <a:ext cx="6759" cy="1623"/>
            </a:xfrm>
            <a:prstGeom prst="cloudCallout">
              <a:avLst>
                <a:gd name="adj1" fmla="val -36843"/>
                <a:gd name="adj2" fmla="val -64806"/>
              </a:avLst>
            </a:prstGeom>
            <a:grpFill/>
            <a:ln w="12700" cap="flat" cmpd="sng">
              <a:solidFill>
                <a:srgbClr val="BCBCB6"/>
              </a:solidFill>
              <a:prstDash val="solid"/>
              <a:headEnd type="none" w="med" len="med"/>
              <a:tailEnd type="none" w="med" len="med"/>
            </a:ln>
          </p:spPr>
          <p:txBody>
            <a:bodyPr anchor="ctr"/>
            <a:lstStyle/>
            <a:p>
              <a:pPr algn="ctr">
                <a:buFont typeface="Arial" panose="020B0604020202020204" pitchFamily="34" charset="0"/>
                <a:buNone/>
              </a:pPr>
              <a:endParaRPr dirty="0">
                <a:latin typeface="Arial" panose="020B0604020202020204" pitchFamily="34" charset="0"/>
                <a:ea typeface="微软雅黑" panose="020B0503020204020204" pitchFamily="34" charset="-122"/>
              </a:endParaRPr>
            </a:p>
          </p:txBody>
        </p:sp>
        <p:sp>
          <p:nvSpPr>
            <p:cNvPr id="120839" name="文本框 116747"/>
            <p:cNvSpPr txBox="1"/>
            <p:nvPr/>
          </p:nvSpPr>
          <p:spPr>
            <a:xfrm>
              <a:off x="580" y="365"/>
              <a:ext cx="4877" cy="807"/>
            </a:xfrm>
            <a:prstGeom prst="rect">
              <a:avLst/>
            </a:prstGeom>
            <a:grpFill/>
            <a:ln w="9525">
              <a:noFill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buFont typeface="Arial" panose="020B0604020202020204" pitchFamily="34" charset="0"/>
                <a:buNone/>
              </a:pPr>
              <a:r>
                <a:rPr lang="zh-CN" altLang="en-US" sz="21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当</a:t>
              </a:r>
              <a:r>
                <a:rPr lang="en-US" altLang="x-none" sz="2100" i="1" dirty="0">
                  <a:solidFill>
                    <a:srgbClr val="FF0000"/>
                  </a:solidFill>
                  <a:latin typeface="Times New Roman" panose="02020603050405020304" charset="0"/>
                  <a:ea typeface="微软雅黑" panose="020B0503020204020204" pitchFamily="34" charset="-122"/>
                </a:rPr>
                <a:t>x </a:t>
              </a:r>
              <a:r>
                <a:rPr lang="en-US" altLang="x-none" sz="2100" dirty="0">
                  <a:solidFill>
                    <a:srgbClr val="FF0000"/>
                  </a:solidFill>
                  <a:latin typeface="Times New Roman" panose="02020603050405020304" charset="0"/>
                  <a:ea typeface="微软雅黑" panose="020B0503020204020204" pitchFamily="34" charset="-122"/>
                </a:rPr>
                <a:t>= 4</a:t>
              </a:r>
              <a:r>
                <a:rPr lang="zh-CN" altLang="en-US" sz="2100" dirty="0">
                  <a:solidFill>
                    <a:srgbClr val="FF0000"/>
                  </a:solidFill>
                  <a:latin typeface="Times New Roman" panose="02020603050405020304" charset="0"/>
                  <a:ea typeface="微软雅黑" panose="020B0503020204020204" pitchFamily="34" charset="-122"/>
                </a:rPr>
                <a:t>，</a:t>
              </a:r>
              <a:r>
                <a:rPr lang="en-US" altLang="x-none" sz="2100" dirty="0">
                  <a:solidFill>
                    <a:srgbClr val="FF0000"/>
                  </a:solidFill>
                  <a:latin typeface="Times New Roman" panose="02020603050405020304" charset="0"/>
                  <a:ea typeface="微软雅黑" panose="020B0503020204020204" pitchFamily="34" charset="-122"/>
                </a:rPr>
                <a:t>5</a:t>
              </a:r>
              <a:r>
                <a:rPr lang="zh-CN" altLang="en-US" sz="2100" dirty="0">
                  <a:solidFill>
                    <a:srgbClr val="FF0000"/>
                  </a:solidFill>
                  <a:latin typeface="Times New Roman" panose="02020603050405020304" charset="0"/>
                  <a:ea typeface="微软雅黑" panose="020B0503020204020204" pitchFamily="34" charset="-122"/>
                </a:rPr>
                <a:t>，</a:t>
              </a:r>
              <a:r>
                <a:rPr lang="en-US" altLang="x-none" sz="2100" dirty="0">
                  <a:solidFill>
                    <a:srgbClr val="FF0000"/>
                  </a:solidFill>
                  <a:latin typeface="Times New Roman" panose="02020603050405020304" charset="0"/>
                  <a:ea typeface="微软雅黑" panose="020B0503020204020204" pitchFamily="34" charset="-122"/>
                </a:rPr>
                <a:t>6</a:t>
              </a:r>
              <a:r>
                <a:rPr lang="zh-CN" altLang="en-US" sz="21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时呢</a:t>
              </a:r>
              <a:r>
                <a:rPr lang="en-US" altLang="x-none" sz="2100" b="1" dirty="0">
                  <a:solidFill>
                    <a:srgbClr val="FF0000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?</a:t>
              </a:r>
            </a:p>
          </p:txBody>
        </p:sp>
      </p:grp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2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225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9" dur="80"/>
                                        <p:tgtEl>
                                          <p:spTgt spid="22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0" dur="80"/>
                                        <p:tgtEl>
                                          <p:spTgt spid="22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" dur="80"/>
                                        <p:tgtEl>
                                          <p:spTgt spid="225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2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2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2" grpId="0"/>
      <p:bldP spid="22532" grpId="1"/>
      <p:bldP spid="22532" grpId="2"/>
      <p:bldP spid="22532" grpId="3"/>
      <p:bldP spid="22532" grpId="4"/>
      <p:bldP spid="22537" grpId="0"/>
      <p:bldP spid="2253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44979" y="939203"/>
            <a:ext cx="1548765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课堂练习</a:t>
            </a:r>
          </a:p>
        </p:txBody>
      </p:sp>
      <p:grpSp>
        <p:nvGrpSpPr>
          <p:cNvPr id="23556" name="组合 7"/>
          <p:cNvGrpSpPr/>
          <p:nvPr/>
        </p:nvGrpSpPr>
        <p:grpSpPr>
          <a:xfrm>
            <a:off x="1151130" y="1423951"/>
            <a:ext cx="5470066" cy="1900238"/>
            <a:chOff x="0" y="0"/>
            <a:chExt cx="9827" cy="3990"/>
          </a:xfrm>
        </p:grpSpPr>
        <p:sp>
          <p:nvSpPr>
            <p:cNvPr id="121861" name="文本框 25601"/>
            <p:cNvSpPr txBox="1"/>
            <p:nvPr/>
          </p:nvSpPr>
          <p:spPr>
            <a:xfrm>
              <a:off x="0" y="0"/>
              <a:ext cx="9827" cy="3926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lnSpc>
                  <a:spcPct val="150000"/>
                </a:lnSpc>
                <a:buFont typeface="Arial" panose="020B0604020202020204" pitchFamily="34" charset="0"/>
                <a:buNone/>
              </a:pPr>
              <a:r>
                <a:rPr lang="en-US" altLang="x-none" sz="2100" b="1" dirty="0">
                  <a:latin typeface="Times New Roman" panose="02020603050405020304" charset="0"/>
                  <a:ea typeface="微软雅黑" panose="020B0503020204020204" pitchFamily="34" charset="-122"/>
                </a:rPr>
                <a:t>1. </a:t>
              </a:r>
              <a:r>
                <a:rPr lang="en-US" altLang="x-none" sz="2100" b="1" i="1" dirty="0">
                  <a:latin typeface="Times New Roman" panose="02020603050405020304" charset="0"/>
                  <a:ea typeface="微软雅黑" panose="020B0503020204020204" pitchFamily="34" charset="-122"/>
                </a:rPr>
                <a:t>x </a:t>
              </a:r>
              <a:r>
                <a:rPr lang="en-US" altLang="x-none" sz="2100" b="1" dirty="0">
                  <a:latin typeface="Times New Roman" panose="02020603050405020304" charset="0"/>
                  <a:ea typeface="微软雅黑" panose="020B0503020204020204" pitchFamily="34" charset="-122"/>
                </a:rPr>
                <a:t>=</a:t>
              </a:r>
              <a:r>
                <a:rPr lang="en-US" altLang="zh-CN" sz="2100" b="1" dirty="0">
                  <a:latin typeface="Times New Roman" panose="02020603050405020304" charset="0"/>
                  <a:ea typeface="微软雅黑" panose="020B0503020204020204" pitchFamily="34" charset="-122"/>
                </a:rPr>
                <a:t>1</a:t>
              </a:r>
              <a:r>
                <a:rPr lang="zh-CN" altLang="en-US" sz="21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是下列哪个方程的解</a:t>
              </a:r>
              <a:r>
                <a:rPr lang="zh-CN" altLang="en-US" sz="2100" b="1" dirty="0">
                  <a:latin typeface="Times New Roman" panose="02020603050405020304" charset="0"/>
                  <a:ea typeface="微软雅黑" panose="020B0503020204020204" pitchFamily="34" charset="-122"/>
                </a:rPr>
                <a:t>  （     ）</a:t>
              </a:r>
            </a:p>
            <a:p>
              <a:pPr>
                <a:lnSpc>
                  <a:spcPct val="200000"/>
                </a:lnSpc>
                <a:buFont typeface="Arial" panose="020B0604020202020204" pitchFamily="34" charset="0"/>
                <a:buNone/>
              </a:pPr>
              <a:r>
                <a:rPr lang="en-US" altLang="x-none" sz="2100" b="1" dirty="0">
                  <a:latin typeface="Times New Roman" panose="02020603050405020304" charset="0"/>
                  <a:ea typeface="微软雅黑" panose="020B0503020204020204" pitchFamily="34" charset="-122"/>
                </a:rPr>
                <a:t>    A.</a:t>
              </a:r>
              <a:r>
                <a:rPr lang="zh-CN" altLang="en-US" sz="2100" b="1" dirty="0">
                  <a:latin typeface="Times New Roman" panose="02020603050405020304" charset="0"/>
                  <a:ea typeface="微软雅黑" panose="020B0503020204020204" pitchFamily="34" charset="-122"/>
                </a:rPr>
                <a:t>                                     </a:t>
              </a:r>
              <a:r>
                <a:rPr lang="en-US" altLang="x-none" sz="2100" b="1" dirty="0">
                  <a:latin typeface="Times New Roman" panose="02020603050405020304" charset="0"/>
                  <a:ea typeface="微软雅黑" panose="020B0503020204020204" pitchFamily="34" charset="-122"/>
                </a:rPr>
                <a:t>B.</a:t>
              </a:r>
              <a:endParaRPr lang="zh-CN" altLang="en-US" sz="2100" b="1" dirty="0">
                <a:latin typeface="Times New Roman" panose="02020603050405020304" charset="0"/>
                <a:ea typeface="微软雅黑" panose="020B0503020204020204" pitchFamily="34" charset="-122"/>
              </a:endParaRPr>
            </a:p>
            <a:p>
              <a:pPr>
                <a:lnSpc>
                  <a:spcPct val="200000"/>
                </a:lnSpc>
                <a:buFont typeface="Arial" panose="020B0604020202020204" pitchFamily="34" charset="0"/>
                <a:buNone/>
              </a:pPr>
              <a:r>
                <a:rPr lang="en-US" altLang="x-none" sz="2100" b="1" dirty="0">
                  <a:latin typeface="Times New Roman" panose="02020603050405020304" charset="0"/>
                  <a:ea typeface="微软雅黑" panose="020B0503020204020204" pitchFamily="34" charset="-122"/>
                </a:rPr>
                <a:t>    C.                     </a:t>
              </a:r>
              <a:r>
                <a:rPr lang="zh-CN" altLang="en-US" sz="2100" b="1" dirty="0">
                  <a:latin typeface="Times New Roman" panose="02020603050405020304" charset="0"/>
                  <a:ea typeface="微软雅黑" panose="020B0503020204020204" pitchFamily="34" charset="-122"/>
                </a:rPr>
                <a:t>                </a:t>
              </a:r>
              <a:r>
                <a:rPr lang="en-US" altLang="x-none" sz="2100" b="1" dirty="0">
                  <a:latin typeface="Times New Roman" panose="02020603050405020304" charset="0"/>
                  <a:ea typeface="微软雅黑" panose="020B0503020204020204" pitchFamily="34" charset="-122"/>
                </a:rPr>
                <a:t>D. </a:t>
              </a:r>
              <a:endParaRPr lang="zh-CN" altLang="en-US" sz="2100" b="1" dirty="0">
                <a:latin typeface="Times New Roman" panose="02020603050405020304" charset="0"/>
                <a:ea typeface="微软雅黑" panose="020B0503020204020204" pitchFamily="34" charset="-122"/>
              </a:endParaRPr>
            </a:p>
          </p:txBody>
        </p:sp>
        <p:graphicFrame>
          <p:nvGraphicFramePr>
            <p:cNvPr id="121862" name="对象 23557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1245" y="1657"/>
            <a:ext cx="1971" cy="65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7" r:id="rId3" imgW="534035" imgH="177800" progId="Equation.3">
                    <p:embed/>
                  </p:oleObj>
                </mc:Choice>
                <mc:Fallback>
                  <p:oleObj r:id="rId3" imgW="534035" imgH="177800" progId="Equation.3">
                    <p:embed/>
                    <p:pic>
                      <p:nvPicPr>
                        <p:cNvPr id="0" name="图片 3080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1245" y="1657"/>
                          <a:ext cx="1971" cy="65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1863" name="对象 23558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6267" y="1581"/>
            <a:ext cx="3040" cy="60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8" r:id="rId5" imgW="889635" imgH="177800" progId="Equation.3">
                    <p:embed/>
                  </p:oleObj>
                </mc:Choice>
                <mc:Fallback>
                  <p:oleObj r:id="rId5" imgW="889635" imgH="177800" progId="Equation.3">
                    <p:embed/>
                    <p:pic>
                      <p:nvPicPr>
                        <p:cNvPr id="0" name="图片 3076"/>
                        <p:cNvPicPr/>
                        <p:nvPr/>
                      </p:nvPicPr>
                      <p:blipFill>
                        <a:blip r:embed="rId6"/>
                        <a:stretch>
                          <a:fillRect/>
                        </a:stretch>
                      </p:blipFill>
                      <p:spPr>
                        <a:xfrm>
                          <a:off x="6267" y="1581"/>
                          <a:ext cx="3040" cy="607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1864" name="对象 23559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1322" y="2595"/>
            <a:ext cx="2745" cy="139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29" r:id="rId7" imgW="774700" imgH="393700" progId="Equation.3">
                    <p:embed/>
                  </p:oleObj>
                </mc:Choice>
                <mc:Fallback>
                  <p:oleObj r:id="rId7" imgW="774700" imgH="393700" progId="Equation.3">
                    <p:embed/>
                    <p:pic>
                      <p:nvPicPr>
                        <p:cNvPr id="0" name="图片 3075"/>
                        <p:cNvPicPr/>
                        <p:nvPr/>
                      </p:nvPicPr>
                      <p:blipFill>
                        <a:blip r:embed="rId8"/>
                        <a:stretch>
                          <a:fillRect/>
                        </a:stretch>
                      </p:blipFill>
                      <p:spPr>
                        <a:xfrm>
                          <a:off x="1322" y="2595"/>
                          <a:ext cx="2745" cy="1395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21865" name="对象 23560">
              <a:hlinkClick r:id="" action="ppaction://ole?verb=0"/>
            </p:cNvPr>
            <p:cNvGraphicFramePr>
              <a:graphicFrameLocks noChangeAspect="1"/>
            </p:cNvGraphicFramePr>
            <p:nvPr/>
          </p:nvGraphicFramePr>
          <p:xfrm>
            <a:off x="6267" y="2838"/>
            <a:ext cx="3262" cy="68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330" r:id="rId9" imgW="851535" imgH="177800" progId="Equation.3">
                    <p:embed/>
                  </p:oleObj>
                </mc:Choice>
                <mc:Fallback>
                  <p:oleObj r:id="rId9" imgW="851535" imgH="177800" progId="Equation.3">
                    <p:embed/>
                    <p:pic>
                      <p:nvPicPr>
                        <p:cNvPr id="0" name="图片 3081"/>
                        <p:cNvPicPr/>
                        <p:nvPr/>
                      </p:nvPicPr>
                      <p:blipFill>
                        <a:blip r:embed="rId10"/>
                        <a:stretch>
                          <a:fillRect/>
                        </a:stretch>
                      </p:blipFill>
                      <p:spPr>
                        <a:xfrm>
                          <a:off x="6267" y="2838"/>
                          <a:ext cx="3262" cy="680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3562" name="文本框 5"/>
          <p:cNvSpPr txBox="1"/>
          <p:nvPr/>
        </p:nvSpPr>
        <p:spPr>
          <a:xfrm>
            <a:off x="4799780" y="1542813"/>
            <a:ext cx="528638" cy="39171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x-none" sz="2100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B</a:t>
            </a:r>
          </a:p>
        </p:txBody>
      </p:sp>
      <p:sp>
        <p:nvSpPr>
          <p:cNvPr id="23555" name="文本框 25602"/>
          <p:cNvSpPr txBox="1"/>
          <p:nvPr/>
        </p:nvSpPr>
        <p:spPr>
          <a:xfrm>
            <a:off x="1061323" y="3472679"/>
            <a:ext cx="7102963" cy="1037749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2. 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若</a:t>
            </a:r>
            <a:r>
              <a:rPr lang="zh-CN" altLang="en-US" sz="2100" b="1" dirty="0">
                <a:latin typeface="Times New Roman" panose="02020603050405020304" charset="0"/>
                <a:ea typeface="微软雅黑" panose="020B0503020204020204" pitchFamily="34" charset="-122"/>
              </a:rPr>
              <a:t> </a:t>
            </a:r>
            <a:r>
              <a:rPr lang="en-US" altLang="zh-CN" sz="2100" b="1" i="1" dirty="0">
                <a:latin typeface="Times New Roman" panose="02020603050405020304" charset="0"/>
                <a:ea typeface="微软雅黑" panose="020B0503020204020204" pitchFamily="34" charset="-122"/>
              </a:rPr>
              <a:t>x </a:t>
            </a:r>
            <a:r>
              <a:rPr lang="en-US" altLang="zh-CN" sz="2100" b="1" dirty="0">
                <a:latin typeface="Times New Roman" panose="02020603050405020304" charset="0"/>
                <a:ea typeface="微软雅黑" panose="020B0503020204020204" pitchFamily="34" charset="-122"/>
              </a:rPr>
              <a:t>=1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是方程</a:t>
            </a:r>
            <a:r>
              <a:rPr lang="en-US" altLang="zh-CN" sz="2100" b="1" i="1" dirty="0">
                <a:latin typeface="Times New Roman" panose="02020603050405020304" charset="0"/>
                <a:ea typeface="微软雅黑" panose="020B0503020204020204" pitchFamily="34" charset="-122"/>
              </a:rPr>
              <a:t>x</a:t>
            </a:r>
            <a:r>
              <a:rPr lang="en-US" altLang="zh-CN" sz="2100" b="1" baseline="30000" dirty="0">
                <a:latin typeface="Times New Roman" panose="02020603050405020304" charset="0"/>
                <a:ea typeface="微软雅黑" panose="020B0503020204020204" pitchFamily="34" charset="-122"/>
              </a:rPr>
              <a:t>2 </a:t>
            </a:r>
            <a:r>
              <a:rPr lang="zh-CN" altLang="en-US" sz="2100" b="1" dirty="0">
                <a:latin typeface="Times New Roman" panose="02020603050405020304" charset="0"/>
                <a:ea typeface="微软雅黑" panose="020B0503020204020204" pitchFamily="34" charset="-122"/>
              </a:rPr>
              <a:t>－</a:t>
            </a:r>
            <a:r>
              <a:rPr lang="en-US" altLang="zh-CN" sz="2100" b="1" dirty="0">
                <a:latin typeface="Times New Roman" panose="02020603050405020304" charset="0"/>
                <a:ea typeface="微软雅黑" panose="020B0503020204020204" pitchFamily="34" charset="-122"/>
              </a:rPr>
              <a:t>2</a:t>
            </a:r>
            <a:r>
              <a:rPr lang="en-US" altLang="zh-CN" sz="2100" b="1" i="1" dirty="0">
                <a:latin typeface="Times New Roman" panose="02020603050405020304" charset="0"/>
                <a:ea typeface="微软雅黑" panose="020B0503020204020204" pitchFamily="34" charset="-122"/>
              </a:rPr>
              <a:t>mx </a:t>
            </a:r>
            <a:r>
              <a:rPr lang="en-US" altLang="zh-CN" sz="2100" b="1" dirty="0">
                <a:latin typeface="Times New Roman" panose="02020603050405020304" charset="0"/>
                <a:ea typeface="微软雅黑" panose="020B0503020204020204" pitchFamily="34" charset="-122"/>
              </a:rPr>
              <a:t>+1=0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的一个解，则</a:t>
            </a:r>
            <a:r>
              <a:rPr lang="en-US" altLang="zh-CN" sz="2100" b="1" i="1" dirty="0">
                <a:latin typeface="Times New Roman" panose="02020603050405020304" charset="0"/>
                <a:ea typeface="微软雅黑" panose="020B0503020204020204" pitchFamily="34" charset="-122"/>
              </a:rPr>
              <a:t>m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的值为</a:t>
            </a:r>
            <a:r>
              <a:rPr lang="zh-CN" altLang="en-US" sz="2100" b="1" dirty="0">
                <a:latin typeface="Times New Roman" panose="02020603050405020304" charset="0"/>
                <a:ea typeface="微软雅黑" panose="020B0503020204020204" pitchFamily="34" charset="-122"/>
              </a:rPr>
              <a:t>（    ）</a:t>
            </a:r>
          </a:p>
          <a:p>
            <a:pPr>
              <a:buFont typeface="Arial" panose="020B0604020202020204" pitchFamily="34" charset="0"/>
              <a:buNone/>
            </a:pPr>
            <a:endParaRPr lang="en-US" altLang="x-none" sz="2100" b="1" dirty="0">
              <a:latin typeface="Times New Roman" panose="02020603050405020304" charset="0"/>
              <a:ea typeface="微软雅黑" panose="020B0503020204020204" pitchFamily="34" charset="-12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    A. 0            B. 2              C. 1             D. -1</a:t>
            </a:r>
            <a:endParaRPr lang="zh-CN" altLang="en-US" sz="2100" b="1" dirty="0">
              <a:latin typeface="Times New Roman" panose="02020603050405020304" charset="0"/>
              <a:ea typeface="微软雅黑" panose="020B0503020204020204" pitchFamily="34" charset="-122"/>
            </a:endParaRPr>
          </a:p>
        </p:txBody>
      </p:sp>
      <p:sp>
        <p:nvSpPr>
          <p:cNvPr id="23563" name="文本框 6"/>
          <p:cNvSpPr txBox="1"/>
          <p:nvPr/>
        </p:nvSpPr>
        <p:spPr>
          <a:xfrm>
            <a:off x="7513456" y="3472679"/>
            <a:ext cx="373244" cy="391716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x-none" sz="2100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C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3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2" grpId="0"/>
      <p:bldP spid="23555" grpId="0"/>
      <p:bldP spid="2356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文本框 1"/>
          <p:cNvSpPr txBox="1"/>
          <p:nvPr/>
        </p:nvSpPr>
        <p:spPr>
          <a:xfrm>
            <a:off x="905764" y="1126136"/>
            <a:ext cx="7296197" cy="81304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0">
              <a:lnSpc>
                <a:spcPts val="2850"/>
              </a:lnSpc>
              <a:tabLst>
                <a:tab pos="1280795" algn="l"/>
              </a:tabLst>
            </a:pPr>
            <a:r>
              <a:rPr lang="en-US" altLang="zh-CN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3.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 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根据下列问题，找出等量关系，设未知数列出方程，并指出其是不是一元一次方程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。</a:t>
            </a:r>
          </a:p>
        </p:txBody>
      </p:sp>
      <p:sp>
        <p:nvSpPr>
          <p:cNvPr id="25603" name="文本框 1"/>
          <p:cNvSpPr txBox="1"/>
          <p:nvPr/>
        </p:nvSpPr>
        <p:spPr>
          <a:xfrm>
            <a:off x="535224" y="2124867"/>
            <a:ext cx="8037275" cy="39241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（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1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）环形跑道一周长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400m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，沿跑道跑多少周，可以跑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3000m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？</a:t>
            </a:r>
          </a:p>
        </p:txBody>
      </p:sp>
      <p:sp>
        <p:nvSpPr>
          <p:cNvPr id="25605" name="Text Box 7"/>
          <p:cNvSpPr txBox="1"/>
          <p:nvPr/>
        </p:nvSpPr>
        <p:spPr>
          <a:xfrm>
            <a:off x="1210730" y="3309351"/>
            <a:ext cx="2811015" cy="39241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解：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设沿跑道跑</a:t>
            </a:r>
            <a:r>
              <a:rPr lang="en-US" altLang="x-none" sz="2100" b="1" i="1" dirty="0">
                <a:latin typeface="Times New Roman" panose="02020603050405020304" charset="0"/>
                <a:ea typeface="微软雅黑" panose="020B0503020204020204" pitchFamily="34" charset="-122"/>
                <a:sym typeface="Wingdings" panose="05000000000000000000" pitchFamily="2" charset="2"/>
              </a:rPr>
              <a:t>x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周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。</a:t>
            </a:r>
          </a:p>
        </p:txBody>
      </p:sp>
      <p:sp>
        <p:nvSpPr>
          <p:cNvPr id="25606" name="Text Box 21"/>
          <p:cNvSpPr txBox="1"/>
          <p:nvPr/>
        </p:nvSpPr>
        <p:spPr>
          <a:xfrm>
            <a:off x="1701323" y="3897974"/>
            <a:ext cx="4118328" cy="39241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x-none" sz="2100" b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400</a:t>
            </a:r>
            <a:r>
              <a:rPr lang="en-US" altLang="x-none" sz="2100" b="1" i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x</a:t>
            </a:r>
            <a:r>
              <a:rPr lang="en-US" altLang="x-none" sz="2100" b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=3000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，</a:t>
            </a:r>
            <a:r>
              <a:rPr lang="en-US" altLang="x-none" sz="2100" b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   </a:t>
            </a: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是一元一次方程</a:t>
            </a:r>
            <a:r>
              <a:rPr lang="en-US" altLang="x-none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2509033" y="2720728"/>
            <a:ext cx="2895724" cy="3924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一周长</a:t>
            </a:r>
            <a:r>
              <a:rPr lang="en-US" altLang="zh-CN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x</a:t>
            </a: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周数</a:t>
            </a:r>
            <a:r>
              <a:rPr lang="en-US" altLang="zh-CN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总路程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56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4" dur="500"/>
                                        <p:tgtEl>
                                          <p:spTgt spid="256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/>
      <p:bldP spid="25605" grpId="0"/>
      <p:bldP spid="25606" grpId="0"/>
      <p:bldP spid="2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文本框 2"/>
          <p:cNvSpPr txBox="1"/>
          <p:nvPr/>
        </p:nvSpPr>
        <p:spPr>
          <a:xfrm>
            <a:off x="861666" y="1098076"/>
            <a:ext cx="7274243" cy="90948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 defTabSz="0">
              <a:lnSpc>
                <a:spcPct val="130000"/>
              </a:lnSpc>
              <a:tabLst>
                <a:tab pos="1280795" algn="l"/>
              </a:tabLst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（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2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）甲种铅笔每支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0.3 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元，乙种铅笔每支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0.6 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元，用 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9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元钱  </a:t>
            </a:r>
            <a:endParaRPr lang="en-US" altLang="zh-CN" sz="2100" b="1" dirty="0">
              <a:latin typeface="微软雅黑" panose="020B0503020204020204" pitchFamily="34" charset="-122"/>
              <a:ea typeface="微软雅黑" panose="020B0503020204020204" pitchFamily="34" charset="-122"/>
              <a:sym typeface="Arial" panose="020B0604020202020204" pitchFamily="34" charset="0"/>
            </a:endParaRPr>
          </a:p>
          <a:p>
            <a:pPr defTabSz="0">
              <a:lnSpc>
                <a:spcPct val="130000"/>
              </a:lnSpc>
              <a:tabLst>
                <a:tab pos="1280795" algn="l"/>
              </a:tabLst>
            </a:pPr>
            <a:r>
              <a:rPr lang="en-US" altLang="zh-CN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         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买了两种铅笔共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20 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支，两种铅笔各买了多少支？</a:t>
            </a:r>
          </a:p>
        </p:txBody>
      </p:sp>
      <p:graphicFrame>
        <p:nvGraphicFramePr>
          <p:cNvPr id="124931" name="对象 26626"/>
          <p:cNvGraphicFramePr>
            <a:graphicFrameLocks noChangeAspect="1"/>
          </p:cNvGraphicFramePr>
          <p:nvPr/>
        </p:nvGraphicFramePr>
        <p:xfrm>
          <a:off x="2163138" y="2184754"/>
          <a:ext cx="4861084" cy="353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5" name="公式" r:id="rId3" imgW="79857600" imgH="5791200" progId="Equation.3">
                  <p:embed/>
                </p:oleObj>
              </mc:Choice>
              <mc:Fallback>
                <p:oleObj name="公式" r:id="rId3" imgW="79857600" imgH="5791200" progId="Equation.3">
                  <p:embed/>
                  <p:pic>
                    <p:nvPicPr>
                      <p:cNvPr id="0" name="图片 3098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63138" y="2184754"/>
                        <a:ext cx="4861084" cy="353378"/>
                      </a:xfrm>
                      <a:prstGeom prst="rect">
                        <a:avLst/>
                      </a:prstGeom>
                      <a:solidFill>
                        <a:srgbClr val="FFFFC8"/>
                      </a:solidFill>
                      <a:ln w="12700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4932" name="对象 26627"/>
          <p:cNvGraphicFramePr>
            <a:graphicFrameLocks noChangeAspect="1"/>
          </p:cNvGraphicFramePr>
          <p:nvPr/>
        </p:nvGraphicFramePr>
        <p:xfrm>
          <a:off x="2977883" y="2729109"/>
          <a:ext cx="3041809" cy="3205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46" r:id="rId5" imgW="54864000" imgH="5791200" progId="Equation.3">
                  <p:embed/>
                </p:oleObj>
              </mc:Choice>
              <mc:Fallback>
                <p:oleObj r:id="rId5" imgW="54864000" imgH="5791200" progId="Equation.3">
                  <p:embed/>
                  <p:pic>
                    <p:nvPicPr>
                      <p:cNvPr id="0" name="图片 309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977883" y="2729109"/>
                        <a:ext cx="3041809" cy="320516"/>
                      </a:xfrm>
                      <a:prstGeom prst="rect">
                        <a:avLst/>
                      </a:prstGeom>
                      <a:solidFill>
                        <a:srgbClr val="FFFFC8"/>
                      </a:solidFill>
                      <a:ln w="12700" cap="flat" cmpd="sng">
                        <a:solidFill>
                          <a:schemeClr val="tx1"/>
                        </a:solidFill>
                        <a:prstDash val="solid"/>
                        <a:miter/>
                        <a:headEnd type="none" w="med" len="med"/>
                        <a:tailEnd type="none" w="med" len="med"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6629" name="Text Box 8"/>
          <p:cNvSpPr txBox="1"/>
          <p:nvPr/>
        </p:nvSpPr>
        <p:spPr>
          <a:xfrm>
            <a:off x="1326010" y="3240601"/>
            <a:ext cx="6535341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解：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设甲种铅笔买了</a:t>
            </a:r>
            <a:r>
              <a:rPr lang="en-US" altLang="x-none" sz="2100" b="1" i="1" dirty="0">
                <a:latin typeface="Times New Roman" panose="02020603050405020304" charset="0"/>
                <a:ea typeface="微软雅黑" panose="020B0503020204020204" pitchFamily="34" charset="-122"/>
                <a:sym typeface="Wingdings" panose="05000000000000000000" pitchFamily="2" charset="2"/>
              </a:rPr>
              <a:t>x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支，乙种铅笔买了</a:t>
            </a: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  <a:sym typeface="Wingdings" panose="05000000000000000000" pitchFamily="2" charset="2"/>
              </a:rPr>
              <a:t>(20-</a:t>
            </a:r>
            <a:r>
              <a:rPr lang="en-US" altLang="x-none" sz="2100" b="1" i="1" dirty="0">
                <a:latin typeface="Times New Roman" panose="02020603050405020304" charset="0"/>
                <a:ea typeface="微软雅黑" panose="020B0503020204020204" pitchFamily="34" charset="-122"/>
                <a:sym typeface="Wingdings" panose="05000000000000000000" pitchFamily="2" charset="2"/>
              </a:rPr>
              <a:t>x</a:t>
            </a: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  <a:sym typeface="Wingdings" panose="05000000000000000000" pitchFamily="2" charset="2"/>
              </a:rPr>
              <a:t>)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支</a:t>
            </a: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  <a:sym typeface="Wingdings" panose="05000000000000000000" pitchFamily="2" charset="2"/>
              </a:rPr>
              <a:t>。</a:t>
            </a:r>
            <a:endParaRPr lang="zh-CN" altLang="en-US" b="1" dirty="0">
              <a:latin typeface="Times New Roman" panose="02020603050405020304" charset="0"/>
              <a:ea typeface="微软雅黑" panose="020B0503020204020204" pitchFamily="34" charset="-122"/>
              <a:sym typeface="Wingdings" panose="05000000000000000000" pitchFamily="2" charset="2"/>
            </a:endParaRPr>
          </a:p>
        </p:txBody>
      </p:sp>
      <p:sp>
        <p:nvSpPr>
          <p:cNvPr id="26630" name="Text Box 22"/>
          <p:cNvSpPr txBox="1"/>
          <p:nvPr/>
        </p:nvSpPr>
        <p:spPr>
          <a:xfrm>
            <a:off x="1837026" y="3824245"/>
            <a:ext cx="5325774" cy="39241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x-none" sz="2100" b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0.3</a:t>
            </a:r>
            <a:r>
              <a:rPr lang="en-US" altLang="x-none" sz="2100" b="1" i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x</a:t>
            </a:r>
            <a:r>
              <a:rPr lang="en-US" altLang="x-none" sz="2100" b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+0.6(20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－</a:t>
            </a:r>
            <a:r>
              <a:rPr lang="en-US" altLang="x-none" sz="2100" b="1" i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x</a:t>
            </a:r>
            <a:r>
              <a:rPr lang="en-US" altLang="x-none" sz="2100" b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)=9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，</a:t>
            </a:r>
            <a:r>
              <a:rPr lang="en-US" altLang="x-none" sz="2100" b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   </a:t>
            </a: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是一元一次方程</a:t>
            </a:r>
            <a:r>
              <a:rPr lang="en-US" altLang="x-none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124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124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3" dur="500"/>
                                        <p:tgtEl>
                                          <p:spTgt spid="26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  <p:bldP spid="2663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文本框 1"/>
          <p:cNvSpPr txBox="1"/>
          <p:nvPr/>
        </p:nvSpPr>
        <p:spPr>
          <a:xfrm>
            <a:off x="1109186" y="1141008"/>
            <a:ext cx="6362700" cy="813043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 defTabSz="0">
              <a:lnSpc>
                <a:spcPts val="2850"/>
              </a:lnSpc>
              <a:tabLst>
                <a:tab pos="1280795" algn="l"/>
              </a:tabLst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（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3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）一个梯形的下底比上底多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2cm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，高是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5cm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，面</a:t>
            </a:r>
          </a:p>
          <a:p>
            <a:pPr defTabSz="0">
              <a:lnSpc>
                <a:spcPts val="2850"/>
              </a:lnSpc>
              <a:tabLst>
                <a:tab pos="1280795" algn="l"/>
              </a:tabLst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     积是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40cm</a:t>
            </a:r>
            <a:r>
              <a:rPr lang="en-US" altLang="x-none" sz="2100" b="1" baseline="30000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2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，求上底。</a:t>
            </a:r>
          </a:p>
        </p:txBody>
      </p:sp>
      <p:grpSp>
        <p:nvGrpSpPr>
          <p:cNvPr id="28677" name="组合 27653"/>
          <p:cNvGrpSpPr/>
          <p:nvPr/>
        </p:nvGrpSpPr>
        <p:grpSpPr>
          <a:xfrm>
            <a:off x="2376851" y="2089936"/>
            <a:ext cx="3866896" cy="737474"/>
            <a:chOff x="0" y="0"/>
            <a:chExt cx="8120" cy="1549"/>
          </a:xfrm>
        </p:grpSpPr>
        <p:graphicFrame>
          <p:nvGraphicFramePr>
            <p:cNvPr id="125959" name="对象 27654"/>
            <p:cNvGraphicFramePr>
              <a:graphicFrameLocks noChangeAspect="1"/>
            </p:cNvGraphicFramePr>
            <p:nvPr/>
          </p:nvGraphicFramePr>
          <p:xfrm>
            <a:off x="0" y="0"/>
            <a:ext cx="691" cy="154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4367" name="Equation" r:id="rId3" imgW="152400" imgH="394335" progId="Equation.DSMT4">
                    <p:embed/>
                  </p:oleObj>
                </mc:Choice>
                <mc:Fallback>
                  <p:oleObj name="Equation" r:id="rId3" imgW="152400" imgH="394335" progId="Equation.DSMT4">
                    <p:embed/>
                    <p:pic>
                      <p:nvPicPr>
                        <p:cNvPr id="0" name="图片 3097"/>
                        <p:cNvPicPr/>
                        <p:nvPr/>
                      </p:nvPicPr>
                      <p:blipFill>
                        <a:blip r:embed="rId4"/>
                        <a:stretch>
                          <a:fillRect/>
                        </a:stretch>
                      </p:blipFill>
                      <p:spPr>
                        <a:xfrm>
                          <a:off x="0" y="0"/>
                          <a:ext cx="691" cy="1549"/>
                        </a:xfrm>
                        <a:prstGeom prst="rect">
                          <a:avLst/>
                        </a:prstGeom>
                        <a:noFill/>
                        <a:ln w="3175" cap="flat" cmpd="sng">
                          <a:solidFill>
                            <a:schemeClr val="bg1"/>
                          </a:solidFill>
                          <a:prstDash val="solid"/>
                          <a:miter/>
                          <a:headEnd type="none" w="med" len="med"/>
                          <a:tailEnd type="none" w="med" len="med"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25960" name="文本框 27655"/>
            <p:cNvSpPr txBox="1"/>
            <p:nvPr/>
          </p:nvSpPr>
          <p:spPr>
            <a:xfrm>
              <a:off x="566" y="434"/>
              <a:ext cx="7554" cy="873"/>
            </a:xfrm>
            <a:prstGeom prst="rect">
              <a:avLst/>
            </a:prstGeom>
            <a:noFill/>
            <a:ln w="9525" cap="flat" cmpd="sng">
              <a:solidFill>
                <a:schemeClr val="bg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b="1" dirty="0">
                  <a:solidFill>
                    <a:srgbClr val="0000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(</a:t>
              </a:r>
              <a:r>
                <a:rPr lang="zh-CN" altLang="en-US" sz="2100" b="1" dirty="0">
                  <a:solidFill>
                    <a:srgbClr val="0000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上底</a:t>
              </a:r>
              <a:r>
                <a:rPr lang="en-US" altLang="zh-CN" sz="2100" b="1" dirty="0">
                  <a:solidFill>
                    <a:srgbClr val="0000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+</a:t>
              </a:r>
              <a:r>
                <a:rPr lang="zh-CN" altLang="en-US" sz="2100" b="1" dirty="0">
                  <a:solidFill>
                    <a:srgbClr val="0000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下底）</a:t>
              </a:r>
              <a:r>
                <a:rPr lang="en-US" altLang="zh-CN" sz="2100" b="1" dirty="0">
                  <a:solidFill>
                    <a:srgbClr val="0000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×</a:t>
              </a:r>
              <a:r>
                <a:rPr lang="zh-CN" altLang="en-US" sz="2100" b="1" dirty="0">
                  <a:solidFill>
                    <a:srgbClr val="0000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高</a:t>
              </a:r>
              <a:r>
                <a:rPr lang="en-US" altLang="zh-CN" sz="2100" b="1" dirty="0">
                  <a:solidFill>
                    <a:srgbClr val="0000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=</a:t>
              </a:r>
              <a:r>
                <a:rPr lang="zh-CN" altLang="en-US" sz="2100" b="1" dirty="0">
                  <a:solidFill>
                    <a:srgbClr val="0000FF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  <a:sym typeface="Arial" panose="020B0604020202020204" pitchFamily="34" charset="0"/>
                </a:rPr>
                <a:t>梯形面积</a:t>
              </a:r>
            </a:p>
          </p:txBody>
        </p:sp>
      </p:grpSp>
      <p:sp>
        <p:nvSpPr>
          <p:cNvPr id="27651" name="Text Box 7"/>
          <p:cNvSpPr txBox="1"/>
          <p:nvPr/>
        </p:nvSpPr>
        <p:spPr>
          <a:xfrm>
            <a:off x="1610202" y="3048152"/>
            <a:ext cx="4904899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解：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设上底为</a:t>
            </a:r>
            <a:r>
              <a:rPr lang="en-US" altLang="x-none" sz="2100" b="1" i="1" dirty="0">
                <a:latin typeface="Times New Roman" panose="02020603050405020304" charset="0"/>
                <a:ea typeface="微软雅黑" panose="020B0503020204020204" pitchFamily="34" charset="-122"/>
                <a:sym typeface="Wingdings" panose="05000000000000000000" pitchFamily="2" charset="2"/>
              </a:rPr>
              <a:t>x</a:t>
            </a: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  <a:sym typeface="Wingdings" panose="05000000000000000000" pitchFamily="2" charset="2"/>
              </a:rPr>
              <a:t> cm</a:t>
            </a:r>
            <a:r>
              <a:rPr lang="zh-CN" altLang="en-US" sz="2100" b="1" dirty="0">
                <a:latin typeface="Times New Roman" panose="02020603050405020304" charset="0"/>
                <a:ea typeface="微软雅黑" panose="020B0503020204020204" pitchFamily="34" charset="-122"/>
                <a:sym typeface="Wingdings" panose="05000000000000000000" pitchFamily="2" charset="2"/>
              </a:rPr>
              <a:t>，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  <a:sym typeface="Wingdings" panose="05000000000000000000" pitchFamily="2" charset="2"/>
              </a:rPr>
              <a:t>则下底为</a:t>
            </a:r>
            <a:r>
              <a:rPr lang="en-US" altLang="zh-CN" sz="2100" b="1" dirty="0">
                <a:latin typeface="Times New Roman" panose="02020603050405020304" charset="0"/>
                <a:ea typeface="微软雅黑" panose="020B0503020204020204" pitchFamily="34" charset="-122"/>
                <a:sym typeface="Wingdings" panose="05000000000000000000" pitchFamily="2" charset="2"/>
              </a:rPr>
              <a:t>(</a:t>
            </a:r>
            <a:r>
              <a:rPr lang="en-US" altLang="zh-CN" sz="2100" b="1" i="1" dirty="0">
                <a:latin typeface="Times New Roman" panose="02020603050405020304" charset="0"/>
                <a:ea typeface="微软雅黑" panose="020B0503020204020204" pitchFamily="34" charset="-122"/>
                <a:sym typeface="Wingdings" panose="05000000000000000000" pitchFamily="2" charset="2"/>
              </a:rPr>
              <a:t>x</a:t>
            </a:r>
            <a:r>
              <a:rPr lang="en-US" altLang="zh-CN" sz="2100" b="1" dirty="0">
                <a:latin typeface="Times New Roman" panose="02020603050405020304" charset="0"/>
                <a:ea typeface="微软雅黑" panose="020B0503020204020204" pitchFamily="34" charset="-122"/>
                <a:sym typeface="Wingdings" panose="05000000000000000000" pitchFamily="2" charset="2"/>
              </a:rPr>
              <a:t>+2)cm</a:t>
            </a: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  <a:sym typeface="Wingdings" panose="05000000000000000000" pitchFamily="2" charset="2"/>
              </a:rPr>
              <a:t>。</a:t>
            </a:r>
            <a:r>
              <a:rPr lang="en-US" altLang="zh-CN" sz="2100" b="1" dirty="0">
                <a:latin typeface="Times New Roman" panose="02020603050405020304" charset="0"/>
                <a:ea typeface="微软雅黑" panose="020B0503020204020204" pitchFamily="34" charset="-122"/>
                <a:sym typeface="Wingdings" panose="05000000000000000000" pitchFamily="2" charset="2"/>
              </a:rPr>
              <a:t>  </a:t>
            </a:r>
            <a:r>
              <a:rPr lang="en-US" altLang="zh-CN" b="1" dirty="0">
                <a:latin typeface="Times New Roman" panose="02020603050405020304" charset="0"/>
                <a:ea typeface="微软雅黑" panose="020B0503020204020204" pitchFamily="34" charset="-122"/>
                <a:sym typeface="Wingdings" panose="05000000000000000000" pitchFamily="2" charset="2"/>
              </a:rPr>
              <a:t>             </a:t>
            </a:r>
            <a:r>
              <a:rPr lang="en-US" altLang="x-none" b="1" dirty="0">
                <a:latin typeface="Times New Roman" panose="02020603050405020304" charset="0"/>
                <a:ea typeface="微软雅黑" panose="020B0503020204020204" pitchFamily="34" charset="-122"/>
                <a:sym typeface="Wingdings" panose="05000000000000000000" pitchFamily="2" charset="2"/>
              </a:rPr>
              <a:t>    </a:t>
            </a:r>
          </a:p>
        </p:txBody>
      </p:sp>
      <p:graphicFrame>
        <p:nvGraphicFramePr>
          <p:cNvPr id="125957" name="对象 27652"/>
          <p:cNvGraphicFramePr>
            <a:graphicFrameLocks noChangeAspect="1"/>
          </p:cNvGraphicFramePr>
          <p:nvPr/>
        </p:nvGraphicFramePr>
        <p:xfrm>
          <a:off x="1891665" y="3627272"/>
          <a:ext cx="2169319" cy="690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8" r:id="rId5" imgW="1270635" imgH="393700" progId="Equation.DSMT4">
                  <p:embed/>
                </p:oleObj>
              </mc:Choice>
              <mc:Fallback>
                <p:oleObj r:id="rId5" imgW="1270635" imgH="393700" progId="Equation.DSMT4">
                  <p:embed/>
                  <p:pic>
                    <p:nvPicPr>
                      <p:cNvPr id="0" name="图片 309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891665" y="3627272"/>
                        <a:ext cx="2169319" cy="69056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2" name="Text Box 38"/>
          <p:cNvSpPr txBox="1"/>
          <p:nvPr/>
        </p:nvSpPr>
        <p:spPr>
          <a:xfrm>
            <a:off x="4060984" y="3777052"/>
            <a:ext cx="3336131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zh-CN" altLang="en-US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</a:t>
            </a: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是一元一次方程</a:t>
            </a:r>
            <a:r>
              <a:rPr lang="en-US" altLang="x-none" sz="2100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x-none" sz="2100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sym typeface="Wingdings" panose="05000000000000000000" pitchFamily="2" charset="2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59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/>
      <p:bldP spid="2765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文本框 27649"/>
          <p:cNvSpPr txBox="1"/>
          <p:nvPr/>
        </p:nvSpPr>
        <p:spPr>
          <a:xfrm>
            <a:off x="1073207" y="1251895"/>
            <a:ext cx="6866573" cy="81304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ts val="2850"/>
              </a:lnSpc>
            </a:pPr>
            <a:r>
              <a:rPr lang="en-US" altLang="zh-CN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4.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已知方程                                   是关于</a:t>
            </a:r>
            <a:r>
              <a:rPr lang="en-US" altLang="zh-CN" sz="2100" b="1" i="1" dirty="0">
                <a:latin typeface="Times New Roman" panose="02020603050405020304" charset="0"/>
                <a:ea typeface="微软雅黑" panose="020B0503020204020204" pitchFamily="34" charset="-122"/>
              </a:rPr>
              <a:t>x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的一元一次方程，求</a:t>
            </a:r>
            <a:r>
              <a:rPr lang="en-US" altLang="zh-CN" sz="2100" b="1" i="1" dirty="0">
                <a:latin typeface="Times New Roman" panose="02020603050405020304" charset="0"/>
                <a:ea typeface="微软雅黑" panose="020B0503020204020204" pitchFamily="34" charset="-122"/>
              </a:rPr>
              <a:t>m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的值，并写出其方程。</a:t>
            </a:r>
          </a:p>
        </p:txBody>
      </p:sp>
      <p:graphicFrame>
        <p:nvGraphicFramePr>
          <p:cNvPr id="126979" name="对象 2867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711679" y="1228797"/>
          <a:ext cx="2495550" cy="422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1" r:id="rId3" imgW="1499235" imgH="254000" progId="Equation.3">
                  <p:embed/>
                </p:oleObj>
              </mc:Choice>
              <mc:Fallback>
                <p:oleObj r:id="rId3" imgW="1499235" imgH="254000" progId="Equation.3">
                  <p:embed/>
                  <p:pic>
                    <p:nvPicPr>
                      <p:cNvPr id="0" name="图片 3101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711679" y="1228797"/>
                        <a:ext cx="2495550" cy="42267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676" name="文本框 2"/>
          <p:cNvSpPr txBox="1"/>
          <p:nvPr/>
        </p:nvSpPr>
        <p:spPr>
          <a:xfrm>
            <a:off x="852772" y="2572856"/>
            <a:ext cx="7540115" cy="140423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ts val="2850"/>
              </a:lnSpc>
            </a:pP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解：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因为方程                                 是关于</a:t>
            </a:r>
            <a:r>
              <a:rPr lang="en-US" altLang="x-none" sz="2100" b="1" i="1" dirty="0">
                <a:latin typeface="Times New Roman" panose="02020603050405020304" charset="0"/>
                <a:ea typeface="微软雅黑" panose="020B0503020204020204" pitchFamily="34" charset="-122"/>
              </a:rPr>
              <a:t>x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的一元一次方程，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所以</a:t>
            </a: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|</a:t>
            </a:r>
            <a:r>
              <a:rPr lang="en-US" altLang="x-none" sz="2100" b="1" i="1" dirty="0">
                <a:latin typeface="Times New Roman" panose="02020603050405020304" charset="0"/>
                <a:ea typeface="微软雅黑" panose="020B0503020204020204" pitchFamily="34" charset="-122"/>
              </a:rPr>
              <a:t>m</a:t>
            </a: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|</a:t>
            </a:r>
            <a:r>
              <a:rPr lang="zh-CN" altLang="en-US" sz="2100" b="1" dirty="0">
                <a:latin typeface="Times New Roman" panose="02020603050405020304" charset="0"/>
                <a:ea typeface="微软雅黑" panose="020B0503020204020204" pitchFamily="34" charset="-122"/>
              </a:rPr>
              <a:t>－</a:t>
            </a: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1 = 1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，且</a:t>
            </a:r>
            <a:r>
              <a:rPr lang="en-US" altLang="x-none" sz="2100" b="1" i="1" dirty="0">
                <a:latin typeface="Times New Roman" panose="02020603050405020304" charset="0"/>
                <a:ea typeface="微软雅黑" panose="020B0503020204020204" pitchFamily="34" charset="-122"/>
              </a:rPr>
              <a:t>m</a:t>
            </a:r>
            <a:r>
              <a:rPr lang="zh-CN" altLang="en-US" sz="2100" b="1" i="1" dirty="0">
                <a:latin typeface="Times New Roman" panose="02020603050405020304" charset="0"/>
                <a:ea typeface="微软雅黑" panose="020B0503020204020204" pitchFamily="34" charset="-122"/>
              </a:rPr>
              <a:t>－</a:t>
            </a: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2≠0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，得</a:t>
            </a:r>
            <a:r>
              <a:rPr lang="en-US" altLang="x-none" sz="2100" b="1" i="1" dirty="0">
                <a:latin typeface="Times New Roman" panose="02020603050405020304" charset="0"/>
                <a:ea typeface="微软雅黑" panose="020B0503020204020204" pitchFamily="34" charset="-122"/>
              </a:rPr>
              <a:t>m </a:t>
            </a: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= </a:t>
            </a:r>
            <a:r>
              <a:rPr lang="zh-CN" altLang="en-US" sz="2100" b="1" dirty="0">
                <a:latin typeface="Times New Roman" panose="02020603050405020304" charset="0"/>
                <a:ea typeface="微软雅黑" panose="020B0503020204020204" pitchFamily="34" charset="-122"/>
              </a:rPr>
              <a:t>－</a:t>
            </a: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2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 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所以原方程为</a:t>
            </a:r>
            <a:r>
              <a:rPr lang="zh-CN" altLang="en-US" sz="2100" b="1" dirty="0">
                <a:latin typeface="Times New Roman" panose="02020603050405020304" charset="0"/>
                <a:ea typeface="微软雅黑" panose="020B0503020204020204" pitchFamily="34" charset="-122"/>
              </a:rPr>
              <a:t>－</a:t>
            </a: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4</a:t>
            </a:r>
            <a:r>
              <a:rPr lang="en-US" altLang="x-none" sz="2100" b="1" i="1" dirty="0">
                <a:latin typeface="Times New Roman" panose="02020603050405020304" charset="0"/>
                <a:ea typeface="微软雅黑" panose="020B0503020204020204" pitchFamily="34" charset="-122"/>
              </a:rPr>
              <a:t>x</a:t>
            </a: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+3 = </a:t>
            </a:r>
            <a:r>
              <a:rPr lang="zh-CN" altLang="en-US" sz="2100" b="1" dirty="0">
                <a:latin typeface="Times New Roman" panose="02020603050405020304" charset="0"/>
                <a:ea typeface="微软雅黑" panose="020B0503020204020204" pitchFamily="34" charset="-122"/>
              </a:rPr>
              <a:t>－</a:t>
            </a: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7。</a:t>
            </a:r>
          </a:p>
        </p:txBody>
      </p:sp>
      <p:graphicFrame>
        <p:nvGraphicFramePr>
          <p:cNvPr id="126981" name="对象 28676"/>
          <p:cNvGraphicFramePr>
            <a:graphicFrameLocks noChangeAspect="1"/>
          </p:cNvGraphicFramePr>
          <p:nvPr/>
        </p:nvGraphicFramePr>
        <p:xfrm>
          <a:off x="2568349" y="2532971"/>
          <a:ext cx="2536031" cy="422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92" name="Equation" r:id="rId5" imgW="35661600" imgH="5791200" progId="Equation.DSMT4">
                  <p:embed/>
                </p:oleObj>
              </mc:Choice>
              <mc:Fallback>
                <p:oleObj name="Equation" r:id="rId5" imgW="35661600" imgH="5791200" progId="Equation.DSMT4">
                  <p:embed/>
                  <p:pic>
                    <p:nvPicPr>
                      <p:cNvPr id="0" name="图片 310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568349" y="2532971"/>
                        <a:ext cx="2536031" cy="422672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69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269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86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867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extBox 3"/>
          <p:cNvSpPr txBox="1"/>
          <p:nvPr/>
        </p:nvSpPr>
        <p:spPr>
          <a:xfrm>
            <a:off x="1266801" y="1768412"/>
            <a:ext cx="6927056" cy="256224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x-none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 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一元一次方程的概念：</a:t>
            </a:r>
            <a:endParaRPr lang="en-US" altLang="x-none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只含有一个未知数，未知数的次数是</a:t>
            </a:r>
            <a:r>
              <a:rPr lang="en-US" altLang="x-none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，等号两边都是整式，这样的方程叫做一元一次方程</a:t>
            </a:r>
            <a:r>
              <a:rPr lang="en-US" altLang="x-none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x-none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 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方程的解：</a:t>
            </a:r>
            <a:endParaRPr lang="en-US" altLang="x-none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     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解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方程就是求出使方程中等号两边相等的未知数的值，这个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Arial" panose="020B0604020202020204" pitchFamily="34" charset="0"/>
              </a:rPr>
              <a:t>值</a:t>
            </a: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就是方程的解</a:t>
            </a:r>
            <a:r>
              <a:rPr lang="en-US" altLang="x-none" b="1" dirty="0" smtClean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。  </a:t>
            </a:r>
            <a:endParaRPr lang="zh-CN" altLang="en-US" b="1" dirty="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03384" y="1063228"/>
            <a:ext cx="1898333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zh-CN" sz="27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charRg st="14" end="4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29699">
                                            <p:txEl>
                                              <p:charRg st="14" end="4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charRg st="41" end="6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29699">
                                            <p:txEl>
                                              <p:charRg st="41" end="6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charRg st="66" end="7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9699">
                                            <p:txEl>
                                              <p:charRg st="66" end="7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charRg st="75" end="10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2000"/>
                                        <p:tgtEl>
                                          <p:spTgt spid="29699">
                                            <p:txEl>
                                              <p:charRg st="75" end="10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charRg st="100" end="1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000"/>
                                        <p:tgtEl>
                                          <p:spTgt spid="29699">
                                            <p:txEl>
                                              <p:charRg st="100" end="1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420767" y="887805"/>
            <a:ext cx="1523494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eaLnBrk="1" hangingPunct="1">
              <a:defRPr/>
            </a:pPr>
            <a:r>
              <a:rPr lang="zh-CN" altLang="en-US" sz="27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情境引入</a:t>
            </a:r>
          </a:p>
        </p:txBody>
      </p:sp>
      <p:grpSp>
        <p:nvGrpSpPr>
          <p:cNvPr id="8" name="组合 7"/>
          <p:cNvGrpSpPr/>
          <p:nvPr/>
        </p:nvGrpSpPr>
        <p:grpSpPr>
          <a:xfrm>
            <a:off x="1003935" y="1177767"/>
            <a:ext cx="2853214" cy="3417094"/>
            <a:chOff x="4502" y="849"/>
            <a:chExt cx="5991" cy="7175"/>
          </a:xfrm>
          <a:solidFill>
            <a:schemeClr val="accent2">
              <a:lumMod val="20000"/>
              <a:lumOff val="80000"/>
            </a:schemeClr>
          </a:solidFill>
        </p:grpSpPr>
        <p:sp>
          <p:nvSpPr>
            <p:cNvPr id="3" name="横卷形 2"/>
            <p:cNvSpPr/>
            <p:nvPr/>
          </p:nvSpPr>
          <p:spPr>
            <a:xfrm>
              <a:off x="4502" y="849"/>
              <a:ext cx="5991" cy="7175"/>
            </a:xfrm>
            <a:prstGeom prst="horizontalScroll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>
                <a:solidFill>
                  <a:schemeClr val="tx1"/>
                </a:solidFill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4" name="文本框 3"/>
            <p:cNvSpPr txBox="1"/>
            <p:nvPr/>
          </p:nvSpPr>
          <p:spPr>
            <a:xfrm>
              <a:off x="9314" y="2122"/>
              <a:ext cx="846" cy="494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l" fontAlgn="base"/>
              <a:r>
                <a:rPr lang="zh-CN" altLang="en-US" sz="2100" b="1" noProof="1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ea"/>
                </a:rPr>
                <a:t>今有雉兔同笼</a:t>
              </a:r>
              <a:endParaRPr lang="zh-CN" altLang="en-US" sz="2100" b="1" noProof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  <a:p>
              <a:pPr algn="l" fontAlgn="base"/>
              <a:r>
                <a:rPr lang="zh-CN" altLang="en-US" sz="2100" b="1" noProof="1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ea"/>
                </a:rPr>
                <a:t>，</a:t>
              </a:r>
              <a:endParaRPr lang="zh-CN" altLang="en-US" sz="2100" b="1" noProof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5" name="文本框 4"/>
            <p:cNvSpPr txBox="1"/>
            <p:nvPr/>
          </p:nvSpPr>
          <p:spPr>
            <a:xfrm>
              <a:off x="8289" y="2150"/>
              <a:ext cx="994" cy="494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l" fontAlgn="base"/>
              <a:r>
                <a:rPr lang="zh-CN" altLang="en-US" sz="2100" b="1" noProof="1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ea"/>
                </a:rPr>
                <a:t>上有三十五头</a:t>
              </a:r>
              <a:endParaRPr lang="zh-CN" altLang="en-US" sz="2100" b="1" noProof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  <a:p>
              <a:pPr algn="l" fontAlgn="base"/>
              <a:r>
                <a:rPr lang="zh-CN" altLang="en-US" sz="2100" b="1" noProof="1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ea"/>
                </a:rPr>
                <a:t>，</a:t>
              </a:r>
              <a:endParaRPr lang="zh-CN" altLang="en-US" sz="2100" b="1" noProof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7074" y="2182"/>
              <a:ext cx="1042" cy="494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l" fontAlgn="base"/>
              <a:r>
                <a:rPr lang="zh-CN" altLang="en-US" sz="2100" b="1" noProof="1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ea"/>
                </a:rPr>
                <a:t>下有九十四足</a:t>
              </a:r>
              <a:endParaRPr lang="zh-CN" altLang="en-US" sz="2100" b="1" noProof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  <a:p>
              <a:pPr algn="l" fontAlgn="base"/>
              <a:r>
                <a:rPr lang="zh-CN" altLang="en-US" sz="2100" b="1" noProof="1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ea"/>
                </a:rPr>
                <a:t>，</a:t>
              </a:r>
              <a:endParaRPr lang="zh-CN" altLang="en-US" sz="2100" b="1" noProof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  <p:sp>
          <p:nvSpPr>
            <p:cNvPr id="7" name="文本框 6"/>
            <p:cNvSpPr txBox="1"/>
            <p:nvPr/>
          </p:nvSpPr>
          <p:spPr>
            <a:xfrm>
              <a:off x="5795" y="2194"/>
              <a:ext cx="826" cy="4944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l" fontAlgn="base"/>
              <a:r>
                <a:rPr lang="zh-CN" altLang="en-US" sz="2100" b="1" noProof="1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ea"/>
                </a:rPr>
                <a:t>问雉兔各几何</a:t>
              </a:r>
              <a:endParaRPr lang="zh-CN" altLang="en-US" sz="2100" b="1" noProof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  <a:p>
              <a:pPr algn="l" fontAlgn="base"/>
              <a:r>
                <a:rPr lang="zh-CN" altLang="en-US" sz="2100" b="1" noProof="1">
                  <a:latin typeface="微软雅黑" panose="020B0503020204020204" pitchFamily="34" charset="-122"/>
                  <a:ea typeface="微软雅黑" panose="020B0503020204020204" pitchFamily="34" charset="-122"/>
                  <a:cs typeface="+mn-ea"/>
                  <a:sym typeface="+mn-ea"/>
                </a:rPr>
                <a:t>？</a:t>
              </a:r>
              <a:endParaRPr lang="zh-CN" altLang="en-US" sz="2100" b="1" noProof="1"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endParaRPr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4440318" y="812483"/>
            <a:ext cx="2268140" cy="1674019"/>
            <a:chOff x="7407" y="1106"/>
            <a:chExt cx="4762" cy="3514"/>
          </a:xfrm>
        </p:grpSpPr>
        <p:sp>
          <p:nvSpPr>
            <p:cNvPr id="10" name="云形标注 9"/>
            <p:cNvSpPr/>
            <p:nvPr/>
          </p:nvSpPr>
          <p:spPr>
            <a:xfrm>
              <a:off x="7407" y="1106"/>
              <a:ext cx="4762" cy="3514"/>
            </a:xfrm>
            <a:prstGeom prst="cloudCallout">
              <a:avLst>
                <a:gd name="adj1" fmla="val 43658"/>
                <a:gd name="adj2" fmla="val 93739"/>
              </a:avLst>
            </a:prstGeom>
            <a:solidFill>
              <a:schemeClr val="accent1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fontAlgn="base"/>
              <a:endParaRPr lang="zh-CN" altLang="en-US" strike="noStrike" noProof="1">
                <a:ea typeface="微软雅黑" panose="020B0503020204020204" pitchFamily="34" charset="-122"/>
              </a:endParaRPr>
            </a:p>
          </p:txBody>
        </p:sp>
        <p:sp>
          <p:nvSpPr>
            <p:cNvPr id="99334" name="文本框 10"/>
            <p:cNvSpPr txBox="1"/>
            <p:nvPr/>
          </p:nvSpPr>
          <p:spPr>
            <a:xfrm>
              <a:off x="7998" y="1658"/>
              <a:ext cx="3864" cy="2462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9525">
              <a:noFill/>
            </a:ln>
          </p:spPr>
          <p:txBody>
            <a:bodyPr>
              <a:spAutoFit/>
            </a:bodyPr>
            <a:lstStyle/>
            <a:p>
              <a:pPr>
                <a:lnSpc>
                  <a:spcPct val="130000"/>
                </a:lnSpc>
                <a:buFont typeface="Arial" panose="020B0604020202020204" pitchFamily="34" charset="0"/>
                <a:buNone/>
              </a:pPr>
              <a:r>
                <a:rPr lang="zh-CN" altLang="en-US" b="1" dirty="0">
                  <a:latin typeface="微软雅黑" panose="020B0503020204020204" pitchFamily="34" charset="-122"/>
                  <a:ea typeface="微软雅黑" panose="020B0503020204020204" pitchFamily="34" charset="-122"/>
                  <a:sym typeface="宋体" panose="02010600030101010101" pitchFamily="2" charset="-122"/>
                </a:rPr>
                <a:t>你有哪些方法解决这道经典有趣的数学题？</a:t>
              </a:r>
            </a:p>
          </p:txBody>
        </p:sp>
      </p:grpSp>
      <p:pic>
        <p:nvPicPr>
          <p:cNvPr id="12290" name="图片 17" descr="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8220" y="2979659"/>
            <a:ext cx="1560909" cy="2083594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2395795" y="2359480"/>
            <a:ext cx="3504806" cy="392415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pPr algn="ctr" defTabSz="0">
              <a:tabLst>
                <a:tab pos="1280795" algn="l"/>
              </a:tabLst>
            </a:pP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教科书第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84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页第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1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、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5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、</a:t>
            </a:r>
            <a:r>
              <a:rPr lang="en-US" altLang="zh-CN" sz="2100" b="1" dirty="0">
                <a:solidFill>
                  <a:srgbClr val="00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6</a:t>
            </a:r>
            <a:r>
              <a:rPr lang="zh-CN" altLang="en-US" sz="2100" b="1" dirty="0">
                <a:solidFill>
                  <a:srgbClr val="00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题。</a:t>
            </a:r>
          </a:p>
        </p:txBody>
      </p:sp>
      <p:sp>
        <p:nvSpPr>
          <p:cNvPr id="3" name="矩形 2"/>
          <p:cNvSpPr/>
          <p:nvPr/>
        </p:nvSpPr>
        <p:spPr>
          <a:xfrm>
            <a:off x="1731150" y="1395829"/>
            <a:ext cx="1177245" cy="484748"/>
          </a:xfrm>
          <a:prstGeom prst="rect">
            <a:avLst/>
          </a:prstGeom>
        </p:spPr>
        <p:txBody>
          <a:bodyPr wrap="none" lIns="68580" tIns="34290" rIns="68580" bIns="34290">
            <a:spAutoFit/>
          </a:bodyPr>
          <a:lstStyle/>
          <a:p>
            <a:r>
              <a:rPr lang="zh-CN" altLang="en-US" sz="2700" b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作业：</a:t>
            </a:r>
            <a:endParaRPr lang="zh-CN" altLang="en-US" sz="2700" dirty="0"/>
          </a:p>
        </p:txBody>
      </p:sp>
    </p:spTree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72079" y="788231"/>
            <a:ext cx="1684292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温故知新</a:t>
            </a:r>
            <a:endParaRPr lang="zh-CN" altLang="en-US" sz="2700" dirty="0">
              <a:solidFill>
                <a:srgbClr val="FF0000"/>
              </a:solidFill>
              <a:ea typeface="微软雅黑" panose="020B0503020204020204" pitchFamily="34" charset="-122"/>
            </a:endParaRPr>
          </a:p>
        </p:txBody>
      </p:sp>
      <p:sp>
        <p:nvSpPr>
          <p:cNvPr id="100355" name="文本框 2"/>
          <p:cNvSpPr txBox="1"/>
          <p:nvPr/>
        </p:nvSpPr>
        <p:spPr>
          <a:xfrm>
            <a:off x="589422" y="1399549"/>
            <a:ext cx="7254989" cy="453971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ts val="3000"/>
              </a:lnSpc>
            </a:pPr>
            <a:r>
              <a:rPr lang="en-US" altLang="x-none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小学我们已经学过简易方程，你能判断出下列各式哪些是方程吗？</a:t>
            </a:r>
          </a:p>
        </p:txBody>
      </p:sp>
      <p:sp>
        <p:nvSpPr>
          <p:cNvPr id="100356" name="Text Box 2"/>
          <p:cNvSpPr txBox="1"/>
          <p:nvPr/>
        </p:nvSpPr>
        <p:spPr>
          <a:xfrm>
            <a:off x="1023598" y="1980091"/>
            <a:ext cx="6895760" cy="2838450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x-none" sz="2400" dirty="0">
                <a:latin typeface="Times New Roman" panose="02020603050405020304" charset="0"/>
                <a:ea typeface="微软雅黑" panose="020B0503020204020204" pitchFamily="34" charset="-122"/>
              </a:rPr>
              <a:t>(</a:t>
            </a:r>
            <a:r>
              <a:rPr lang="en-US" altLang="x-none" sz="2400" b="1" dirty="0">
                <a:latin typeface="Times New Roman" panose="02020603050405020304" charset="0"/>
                <a:ea typeface="微软雅黑" panose="020B0503020204020204" pitchFamily="34" charset="-122"/>
              </a:rPr>
              <a:t>1</a:t>
            </a:r>
            <a:r>
              <a:rPr lang="en-US" altLang="x-none" sz="2400" dirty="0">
                <a:latin typeface="Times New Roman" panose="02020603050405020304" charset="0"/>
                <a:ea typeface="微软雅黑" panose="020B0503020204020204" pitchFamily="34" charset="-122"/>
              </a:rPr>
              <a:t>)                   (      )          (</a:t>
            </a:r>
            <a:r>
              <a:rPr lang="en-US" altLang="x-none" sz="2400" b="1" dirty="0">
                <a:latin typeface="Times New Roman" panose="02020603050405020304" charset="0"/>
                <a:ea typeface="微软雅黑" panose="020B0503020204020204" pitchFamily="34" charset="-122"/>
              </a:rPr>
              <a:t>2</a:t>
            </a:r>
            <a:r>
              <a:rPr lang="en-US" altLang="x-none" sz="2400" dirty="0">
                <a:latin typeface="Times New Roman" panose="02020603050405020304" charset="0"/>
                <a:ea typeface="微软雅黑" panose="020B0503020204020204" pitchFamily="34" charset="-122"/>
              </a:rPr>
              <a:t>)                             (      )     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x-none" sz="2400" dirty="0">
                <a:latin typeface="Times New Roman" panose="02020603050405020304" charset="0"/>
                <a:ea typeface="微软雅黑" panose="020B0503020204020204" pitchFamily="34" charset="-122"/>
              </a:rPr>
              <a:t>(</a:t>
            </a:r>
            <a:r>
              <a:rPr lang="en-US" altLang="x-none" sz="2400" b="1" dirty="0">
                <a:latin typeface="Times New Roman" panose="02020603050405020304" charset="0"/>
                <a:ea typeface="微软雅黑" panose="020B0503020204020204" pitchFamily="34" charset="-122"/>
              </a:rPr>
              <a:t>3</a:t>
            </a:r>
            <a:r>
              <a:rPr lang="en-US" altLang="x-none" sz="2400" dirty="0">
                <a:latin typeface="Times New Roman" panose="02020603050405020304" charset="0"/>
                <a:ea typeface="微软雅黑" panose="020B0503020204020204" pitchFamily="34" charset="-122"/>
              </a:rPr>
              <a:t>)                   (      )          (</a:t>
            </a:r>
            <a:r>
              <a:rPr lang="en-US" altLang="x-none" sz="2400" b="1" dirty="0">
                <a:latin typeface="Times New Roman" panose="02020603050405020304" charset="0"/>
                <a:ea typeface="微软雅黑" panose="020B0503020204020204" pitchFamily="34" charset="-122"/>
              </a:rPr>
              <a:t>4</a:t>
            </a:r>
            <a:r>
              <a:rPr lang="en-US" altLang="x-none" sz="2400" dirty="0">
                <a:latin typeface="Times New Roman" panose="02020603050405020304" charset="0"/>
                <a:ea typeface="微软雅黑" panose="020B0503020204020204" pitchFamily="34" charset="-122"/>
              </a:rPr>
              <a:t>)                             (      )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x-none" sz="2400" dirty="0">
                <a:latin typeface="Times New Roman" panose="02020603050405020304" charset="0"/>
                <a:ea typeface="微软雅黑" panose="020B0503020204020204" pitchFamily="34" charset="-122"/>
              </a:rPr>
              <a:t>(</a:t>
            </a:r>
            <a:r>
              <a:rPr lang="en-US" altLang="x-none" sz="2400" b="1" dirty="0">
                <a:latin typeface="Times New Roman" panose="02020603050405020304" charset="0"/>
                <a:ea typeface="微软雅黑" panose="020B0503020204020204" pitchFamily="34" charset="-122"/>
              </a:rPr>
              <a:t>5</a:t>
            </a:r>
            <a:r>
              <a:rPr lang="en-US" altLang="x-none" sz="2400" dirty="0">
                <a:latin typeface="Times New Roman" panose="02020603050405020304" charset="0"/>
                <a:ea typeface="微软雅黑" panose="020B0503020204020204" pitchFamily="34" charset="-122"/>
              </a:rPr>
              <a:t>)                   (      )          (</a:t>
            </a:r>
            <a:r>
              <a:rPr lang="en-US" altLang="x-none" sz="2400" b="1" dirty="0">
                <a:latin typeface="Times New Roman" panose="02020603050405020304" charset="0"/>
                <a:ea typeface="微软雅黑" panose="020B0503020204020204" pitchFamily="34" charset="-122"/>
              </a:rPr>
              <a:t>6</a:t>
            </a:r>
            <a:r>
              <a:rPr lang="en-US" altLang="x-none" sz="2400" dirty="0">
                <a:latin typeface="Times New Roman" panose="02020603050405020304" charset="0"/>
                <a:ea typeface="微软雅黑" panose="020B0503020204020204" pitchFamily="34" charset="-122"/>
              </a:rPr>
              <a:t>)                             (      )</a:t>
            </a:r>
          </a:p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x-none" sz="2400" dirty="0">
                <a:latin typeface="Times New Roman" panose="02020603050405020304" charset="0"/>
                <a:ea typeface="微软雅黑" panose="020B0503020204020204" pitchFamily="34" charset="-122"/>
              </a:rPr>
              <a:t>               </a:t>
            </a:r>
            <a:endParaRPr lang="en-US" altLang="zh-CN" sz="2400" dirty="0">
              <a:latin typeface="Times New Roman" panose="02020603050405020304" charset="0"/>
              <a:ea typeface="微软雅黑" panose="020B0503020204020204" pitchFamily="34" charset="-122"/>
            </a:endParaRPr>
          </a:p>
        </p:txBody>
      </p:sp>
      <p:graphicFrame>
        <p:nvGraphicFramePr>
          <p:cNvPr id="100368" name="对象 513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545806" y="2179878"/>
          <a:ext cx="1407557" cy="3780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5" r:id="rId4" imgW="661035" imgH="177800" progId="Equation.3">
                  <p:embed/>
                </p:oleObj>
              </mc:Choice>
              <mc:Fallback>
                <p:oleObj r:id="rId4" imgW="661035" imgH="177800" progId="Equation.3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45806" y="2179878"/>
                        <a:ext cx="1407557" cy="37800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3" name="对象 513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844789" y="2179878"/>
          <a:ext cx="1300563" cy="3780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6" r:id="rId6" imgW="610235" imgH="177800" progId="Equation.3">
                  <p:embed/>
                </p:oleObj>
              </mc:Choice>
              <mc:Fallback>
                <p:oleObj r:id="rId6" imgW="610235" imgH="177800" progId="Equation.3">
                  <p:embed/>
                  <p:pic>
                    <p:nvPicPr>
                      <p:cNvPr id="0" name="图片 3080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844789" y="2179878"/>
                        <a:ext cx="1300563" cy="37800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4" name="对象 513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545805" y="2906159"/>
          <a:ext cx="890798" cy="3780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7" r:id="rId8" imgW="419735" imgH="177800" progId="Equation.3">
                  <p:embed/>
                </p:oleObj>
              </mc:Choice>
              <mc:Fallback>
                <p:oleObj r:id="rId8" imgW="419735" imgH="177800" progId="Equation.3">
                  <p:embed/>
                  <p:pic>
                    <p:nvPicPr>
                      <p:cNvPr id="0" name="图片 3081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545805" y="2906159"/>
                        <a:ext cx="890798" cy="37800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5" name="对象 513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844790" y="2906159"/>
          <a:ext cx="732563" cy="3780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8" r:id="rId10" imgW="343535" imgH="177800" progId="Equation.3">
                  <p:embed/>
                </p:oleObj>
              </mc:Choice>
              <mc:Fallback>
                <p:oleObj r:id="rId10" imgW="343535" imgH="177800" progId="Equation.3">
                  <p:embed/>
                  <p:pic>
                    <p:nvPicPr>
                      <p:cNvPr id="0" name="图片 3079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4844790" y="2906159"/>
                        <a:ext cx="732563" cy="37800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6" name="对象 5134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545806" y="3654586"/>
          <a:ext cx="1062974" cy="3780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9" r:id="rId12" imgW="571500" imgH="203200" progId="Equation.3">
                  <p:embed/>
                </p:oleObj>
              </mc:Choice>
              <mc:Fallback>
                <p:oleObj r:id="rId12" imgW="571500" imgH="203200" progId="Equation.3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1545806" y="3654586"/>
                        <a:ext cx="1062974" cy="37800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0367" name="对象 5135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844790" y="3654586"/>
          <a:ext cx="1796147" cy="3780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0" r:id="rId14" imgW="965835" imgH="203200" progId="Equation.3">
                  <p:embed/>
                </p:oleObj>
              </mc:Choice>
              <mc:Fallback>
                <p:oleObj r:id="rId14" imgW="965835" imgH="203200" progId="Equation.3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4844790" y="3654586"/>
                        <a:ext cx="1796147" cy="378003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7" name="Text Box 4"/>
          <p:cNvSpPr txBox="1"/>
          <p:nvPr/>
        </p:nvSpPr>
        <p:spPr>
          <a:xfrm>
            <a:off x="3027693" y="2058911"/>
            <a:ext cx="594122" cy="55245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  <a:sym typeface="Arial" panose="020B0604020202020204" pitchFamily="34" charset="0"/>
              </a:rPr>
              <a:t>×</a:t>
            </a:r>
          </a:p>
        </p:txBody>
      </p:sp>
      <p:sp>
        <p:nvSpPr>
          <p:cNvPr id="5126" name="Text Box 3"/>
          <p:cNvSpPr txBox="1"/>
          <p:nvPr/>
        </p:nvSpPr>
        <p:spPr>
          <a:xfrm>
            <a:off x="7029281" y="2058911"/>
            <a:ext cx="404813" cy="5488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√</a:t>
            </a:r>
          </a:p>
        </p:txBody>
      </p:sp>
      <p:sp>
        <p:nvSpPr>
          <p:cNvPr id="5131" name="Text Box 9"/>
          <p:cNvSpPr txBox="1"/>
          <p:nvPr/>
        </p:nvSpPr>
        <p:spPr>
          <a:xfrm>
            <a:off x="3044021" y="2777775"/>
            <a:ext cx="400050" cy="548640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spcBef>
                <a:spcPct val="50000"/>
              </a:spcBef>
              <a:buFont typeface="Arial" panose="020B0604020202020204" pitchFamily="34" charset="0"/>
              <a:buNone/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  <a:sym typeface="Arial" panose="020B0604020202020204" pitchFamily="34" charset="0"/>
              </a:rPr>
              <a:t>×</a:t>
            </a:r>
          </a:p>
        </p:txBody>
      </p:sp>
      <p:sp>
        <p:nvSpPr>
          <p:cNvPr id="5129" name="Text Box 6"/>
          <p:cNvSpPr txBox="1"/>
          <p:nvPr/>
        </p:nvSpPr>
        <p:spPr>
          <a:xfrm>
            <a:off x="7037445" y="2791961"/>
            <a:ext cx="344085" cy="55399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  <a:sym typeface="Arial" panose="020B0604020202020204" pitchFamily="34" charset="0"/>
              </a:rPr>
              <a:t>×</a:t>
            </a:r>
          </a:p>
        </p:txBody>
      </p:sp>
      <p:sp>
        <p:nvSpPr>
          <p:cNvPr id="5130" name="Text Box 8"/>
          <p:cNvSpPr txBox="1"/>
          <p:nvPr/>
        </p:nvSpPr>
        <p:spPr>
          <a:xfrm>
            <a:off x="3076679" y="3558146"/>
            <a:ext cx="286377" cy="55399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√</a:t>
            </a:r>
          </a:p>
        </p:txBody>
      </p:sp>
      <p:sp>
        <p:nvSpPr>
          <p:cNvPr id="5128" name="Text Box 5"/>
          <p:cNvSpPr txBox="1"/>
          <p:nvPr/>
        </p:nvSpPr>
        <p:spPr>
          <a:xfrm>
            <a:off x="7061936" y="3532937"/>
            <a:ext cx="286377" cy="55399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zh-CN" sz="2100" b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√</a:t>
            </a:r>
          </a:p>
        </p:txBody>
      </p:sp>
      <p:sp>
        <p:nvSpPr>
          <p:cNvPr id="5138" name="Rectangle 12"/>
          <p:cNvSpPr/>
          <p:nvPr/>
        </p:nvSpPr>
        <p:spPr>
          <a:xfrm>
            <a:off x="938212" y="4112144"/>
            <a:ext cx="3763566" cy="55399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含有未知数的等式叫做</a:t>
            </a: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方程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</a:p>
        </p:txBody>
      </p:sp>
      <p:sp>
        <p:nvSpPr>
          <p:cNvPr id="5141" name="直接连接符 9224"/>
          <p:cNvSpPr/>
          <p:nvPr/>
        </p:nvSpPr>
        <p:spPr>
          <a:xfrm>
            <a:off x="937974" y="4660070"/>
            <a:ext cx="1295400" cy="1190"/>
          </a:xfrm>
          <a:prstGeom prst="line">
            <a:avLst/>
          </a:prstGeom>
          <a:ln w="508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140" name="Line 15"/>
          <p:cNvSpPr/>
          <p:nvPr/>
        </p:nvSpPr>
        <p:spPr>
          <a:xfrm flipV="1">
            <a:off x="2651522" y="4651973"/>
            <a:ext cx="485775" cy="8334"/>
          </a:xfrm>
          <a:prstGeom prst="line">
            <a:avLst/>
          </a:prstGeom>
          <a:ln w="50800" cap="flat" cmpd="sng">
            <a:solidFill>
              <a:srgbClr val="FF0000"/>
            </a:solidFill>
            <a:prstDash val="solid"/>
            <a:headEnd type="none" w="med" len="med"/>
            <a:tailEnd type="none" w="med" len="med"/>
          </a:ln>
        </p:spPr>
        <p:txBody>
          <a:bodyPr lIns="68580" tIns="34290" rIns="68580" bIns="34290"/>
          <a:lstStyle/>
          <a:p>
            <a:pPr>
              <a:buFont typeface="Arial" panose="020B0604020202020204" pitchFamily="34" charset="0"/>
              <a:buNone/>
            </a:pPr>
            <a:endParaRPr dirty="0">
              <a:latin typeface="Arial" panose="020B0604020202020204" pitchFamily="34" charset="0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51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5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2000"/>
                            </p:stCondLst>
                            <p:childTnLst>
                              <p:par>
                                <p:cTn id="6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51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5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bldLvl="0"/>
      <p:bldP spid="5126" grpId="0" bldLvl="0"/>
      <p:bldP spid="5131" grpId="0" bldLvl="0"/>
      <p:bldP spid="5129" grpId="0" bldLvl="0"/>
      <p:bldP spid="5130" grpId="0" bldLvl="0"/>
      <p:bldP spid="5128" grpId="0"/>
      <p:bldP spid="5138" grpId="0" bldLvl="0"/>
      <p:bldP spid="5140" grpId="0" bldLvl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96469" y="944611"/>
            <a:ext cx="1561828" cy="484748"/>
          </a:xfrm>
          <a:prstGeom prst="rect">
            <a:avLst/>
          </a:prstGeom>
          <a:noFill/>
        </p:spPr>
        <p:txBody>
          <a:bodyPr wrap="square" lIns="68580" tIns="34290" rIns="68580" bIns="34290" rtlCol="0">
            <a:spAutoFit/>
          </a:bodyPr>
          <a:lstStyle/>
          <a:p>
            <a:r>
              <a:rPr lang="zh-CN" altLang="en-US" sz="27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新知探究</a:t>
            </a:r>
          </a:p>
        </p:txBody>
      </p:sp>
      <p:sp>
        <p:nvSpPr>
          <p:cNvPr id="6146" name="Text Box 3"/>
          <p:cNvSpPr txBox="1"/>
          <p:nvPr/>
        </p:nvSpPr>
        <p:spPr>
          <a:xfrm>
            <a:off x="910050" y="1532437"/>
            <a:ext cx="7404532" cy="1501616"/>
          </a:xfrm>
          <a:prstGeom prst="rect">
            <a:avLst/>
          </a:prstGeom>
          <a:noFill/>
          <a:ln w="9525">
            <a:noFill/>
          </a:ln>
        </p:spPr>
        <p:txBody>
          <a:bodyPr lIns="0" tIns="34290" rIns="0" bIns="34290"/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en-US" altLang="x-none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一辆快车和一辆慢车同时从</a:t>
            </a:r>
            <a:r>
              <a:rPr lang="en-US" altLang="x-none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地出发沿同一公路同方向行驶，快车的行驶速度是</a:t>
            </a:r>
            <a:r>
              <a:rPr lang="en-US" altLang="x-none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70 km/h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，慢车的行驶速度是</a:t>
            </a:r>
            <a:r>
              <a:rPr lang="en-US" altLang="x-none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60 km/h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快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车比慢车早</a:t>
            </a:r>
            <a:r>
              <a:rPr lang="en-US" altLang="x-none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 h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经过</a:t>
            </a:r>
            <a:r>
              <a:rPr lang="en-US" altLang="x-none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地，</a:t>
            </a:r>
            <a:r>
              <a:rPr lang="en-US" altLang="x-none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A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，</a:t>
            </a:r>
            <a:r>
              <a:rPr lang="en-US" altLang="x-none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两地间的路程是多少？</a:t>
            </a:r>
          </a:p>
        </p:txBody>
      </p:sp>
      <p:pic>
        <p:nvPicPr>
          <p:cNvPr id="7" name="图片 6" descr="公路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789" y="3789385"/>
            <a:ext cx="7785055" cy="85344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" name="图片 7" descr="大客车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355562" y="3725567"/>
            <a:ext cx="832485" cy="416243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9" name="图片 8" descr="轿车"/>
          <p:cNvPicPr>
            <a:picLocks noChangeAspect="1"/>
          </p:cNvPicPr>
          <p:nvPr/>
        </p:nvPicPr>
        <p:blipFill>
          <a:blip r:embed="rId4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39558" y="4234217"/>
            <a:ext cx="813911" cy="268605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10" name="矩形 9"/>
          <p:cNvSpPr/>
          <p:nvPr/>
        </p:nvSpPr>
        <p:spPr>
          <a:xfrm>
            <a:off x="3295079" y="3380049"/>
            <a:ext cx="892969" cy="3452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60 km/h</a:t>
            </a:r>
            <a:endParaRPr lang="en-US" altLang="zh-CN" dirty="0">
              <a:solidFill>
                <a:srgbClr val="000000"/>
              </a:solidFill>
              <a:latin typeface="Times New Roman" panose="02020603050405020304" charset="0"/>
              <a:ea typeface="Times New Roman" panose="02020603050405020304" charset="0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6360501" y="4540186"/>
            <a:ext cx="892969" cy="3452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solidFill>
                  <a:srgbClr val="00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70 km/h</a:t>
            </a:r>
            <a:endParaRPr lang="en-US" altLang="zh-CN" dirty="0">
              <a:solidFill>
                <a:srgbClr val="000000"/>
              </a:solidFill>
              <a:latin typeface="Times New Roman" panose="02020603050405020304" charset="0"/>
              <a:ea typeface="Times New Roman" panose="02020603050405020304" charset="0"/>
            </a:endParaRPr>
          </a:p>
        </p:txBody>
      </p:sp>
      <p:sp>
        <p:nvSpPr>
          <p:cNvPr id="12" name="直接连接符 11"/>
          <p:cNvSpPr/>
          <p:nvPr/>
        </p:nvSpPr>
        <p:spPr>
          <a:xfrm>
            <a:off x="4188047" y="2981189"/>
            <a:ext cx="0" cy="1143000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none" w="med" len="med"/>
            <a:tailEnd type="non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3" name="直接连接符 12"/>
          <p:cNvSpPr/>
          <p:nvPr/>
        </p:nvSpPr>
        <p:spPr>
          <a:xfrm>
            <a:off x="4188047" y="3379810"/>
            <a:ext cx="2254568" cy="953"/>
          </a:xfrm>
          <a:prstGeom prst="line">
            <a:avLst/>
          </a:prstGeom>
          <a:ln w="28575" cap="flat" cmpd="sng">
            <a:solidFill>
              <a:schemeClr val="tx1"/>
            </a:solidFill>
            <a:prstDash val="solid"/>
            <a:headEnd type="triangle" w="med" len="med"/>
            <a:tailEnd type="triangle" w="med" len="med"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4" name="文本框 13"/>
          <p:cNvSpPr txBox="1"/>
          <p:nvPr/>
        </p:nvSpPr>
        <p:spPr>
          <a:xfrm>
            <a:off x="5004816" y="3034768"/>
            <a:ext cx="366713" cy="34528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zh-CN" dirty="0">
                <a:latin typeface="Times New Roman" panose="02020603050405020304" charset="0"/>
                <a:ea typeface="微软雅黑" panose="020B0503020204020204" pitchFamily="34" charset="-122"/>
              </a:rPr>
              <a:t>1h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500"/>
                            </p:stCondLst>
                            <p:childTnLst>
                              <p:par>
                                <p:cTn id="2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4000"/>
                            </p:stCondLst>
                            <p:childTnLst>
                              <p:par>
                                <p:cTn id="27" presetID="1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Top)">
                                      <p:cBhvr>
                                        <p:cTn id="2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500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0"/>
                            </p:stCondLst>
                            <p:childTnLst>
                              <p:par>
                                <p:cTn id="3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500"/>
                            </p:stCondLst>
                            <p:childTnLst>
                              <p:par>
                                <p:cTn id="39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3841 -0.01712 L 0.33372 -0.00439 " pathEditMode="relative" rAng="0" ptsTypes="AA">
                                      <p:cBhvr>
                                        <p:cTn id="44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766" y="62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0" presetClass="path" presetSubtype="0" accel="50000" decel="50000" fill="hold" nodeType="clickPar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1042 0.01435 L 0.30417 0.01551 " pathEditMode="relative" rAng="0" ptsTypes="AA">
                                      <p:cBhvr>
                                        <p:cTn id="4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4687" y="4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  <p:bldP spid="10" grpId="0" build="allAtOnce" bldLvl="0"/>
      <p:bldP spid="11" grpId="0"/>
      <p:bldP spid="1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Text Box 38"/>
          <p:cNvSpPr txBox="1"/>
          <p:nvPr/>
        </p:nvSpPr>
        <p:spPr>
          <a:xfrm>
            <a:off x="373381" y="944524"/>
            <a:ext cx="4517231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  </a:t>
            </a:r>
            <a:r>
              <a:rPr lang="en-US" altLang="x-none" sz="2100" dirty="0">
                <a:latin typeface="Times New Roman" panose="02020603050405020304" charset="0"/>
                <a:ea typeface="微软雅黑" panose="020B0503020204020204" pitchFamily="34" charset="-122"/>
              </a:rPr>
              <a:t>(</a:t>
            </a: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1</a:t>
            </a:r>
            <a:r>
              <a:rPr lang="en-US" altLang="x-none" sz="2100" dirty="0">
                <a:latin typeface="Times New Roman" panose="02020603050405020304" charset="0"/>
                <a:ea typeface="微软雅黑" panose="020B0503020204020204" pitchFamily="34" charset="-122"/>
              </a:rPr>
              <a:t>)</a:t>
            </a: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 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上述问题中涉及到了哪些量？</a:t>
            </a:r>
          </a:p>
        </p:txBody>
      </p:sp>
      <p:sp>
        <p:nvSpPr>
          <p:cNvPr id="6161" name="矩形 6160"/>
          <p:cNvSpPr/>
          <p:nvPr/>
        </p:nvSpPr>
        <p:spPr>
          <a:xfrm>
            <a:off x="673894" y="1480661"/>
            <a:ext cx="941546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路程：</a:t>
            </a:r>
          </a:p>
        </p:txBody>
      </p:sp>
      <p:sp>
        <p:nvSpPr>
          <p:cNvPr id="6159" name="矩形 6158"/>
          <p:cNvSpPr/>
          <p:nvPr/>
        </p:nvSpPr>
        <p:spPr>
          <a:xfrm>
            <a:off x="673894" y="2020729"/>
            <a:ext cx="941546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速度：</a:t>
            </a:r>
          </a:p>
        </p:txBody>
      </p:sp>
      <p:sp>
        <p:nvSpPr>
          <p:cNvPr id="6160" name="矩形 6159"/>
          <p:cNvSpPr/>
          <p:nvPr/>
        </p:nvSpPr>
        <p:spPr>
          <a:xfrm>
            <a:off x="673894" y="2560796"/>
            <a:ext cx="941546" cy="39147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时间：</a:t>
            </a:r>
          </a:p>
        </p:txBody>
      </p:sp>
      <p:sp>
        <p:nvSpPr>
          <p:cNvPr id="6158" name="Text Box 38"/>
          <p:cNvSpPr txBox="1"/>
          <p:nvPr/>
        </p:nvSpPr>
        <p:spPr>
          <a:xfrm>
            <a:off x="1532573" y="1480423"/>
            <a:ext cx="1954972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en-US" altLang="x-none" sz="2100" dirty="0">
                <a:latin typeface="Times New Roman" panose="02020603050405020304" charset="0"/>
                <a:ea typeface="微软雅黑" panose="020B0503020204020204" pitchFamily="34" charset="-122"/>
              </a:rPr>
              <a:t>AB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之间的路程</a:t>
            </a:r>
          </a:p>
        </p:txBody>
      </p:sp>
      <p:sp>
        <p:nvSpPr>
          <p:cNvPr id="6156" name="Text Box 38"/>
          <p:cNvSpPr txBox="1"/>
          <p:nvPr/>
        </p:nvSpPr>
        <p:spPr>
          <a:xfrm>
            <a:off x="1532573" y="2020491"/>
            <a:ext cx="3544020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快车</a:t>
            </a: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70 km/h</a:t>
            </a:r>
            <a:r>
              <a:rPr lang="zh-CN" altLang="en-US" sz="2100" dirty="0">
                <a:latin typeface="Times New Roman" panose="02020603050405020304" charset="0"/>
                <a:ea typeface="微软雅黑" panose="020B0503020204020204" pitchFamily="34" charset="-122"/>
              </a:rPr>
              <a:t>，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慢车</a:t>
            </a: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60 km/h</a:t>
            </a:r>
            <a:endParaRPr lang="zh-CN" altLang="en-US" sz="2100" b="1" dirty="0">
              <a:latin typeface="Times New Roman" panose="02020603050405020304" charset="0"/>
              <a:ea typeface="微软雅黑" panose="020B0503020204020204" pitchFamily="34" charset="-122"/>
            </a:endParaRPr>
          </a:p>
        </p:txBody>
      </p:sp>
      <p:sp>
        <p:nvSpPr>
          <p:cNvPr id="6157" name="Text Box 38"/>
          <p:cNvSpPr txBox="1"/>
          <p:nvPr/>
        </p:nvSpPr>
        <p:spPr>
          <a:xfrm>
            <a:off x="1532573" y="2560559"/>
            <a:ext cx="3219450" cy="392415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快车比慢车早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1h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经过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B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地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418624" y="3346132"/>
            <a:ext cx="4896326" cy="1497250"/>
            <a:chOff x="1632" y="5287"/>
            <a:chExt cx="9641" cy="2974"/>
          </a:xfrm>
        </p:grpSpPr>
        <p:cxnSp>
          <p:nvCxnSpPr>
            <p:cNvPr id="3" name="直接连接符 2"/>
            <p:cNvCxnSpPr/>
            <p:nvPr/>
          </p:nvCxnSpPr>
          <p:spPr>
            <a:xfrm>
              <a:off x="2324" y="6874"/>
              <a:ext cx="8277" cy="0"/>
            </a:xfrm>
            <a:prstGeom prst="line">
              <a:avLst/>
            </a:prstGeom>
            <a:ln w="25400">
              <a:solidFill>
                <a:srgbClr val="7EBD3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 flipH="1">
              <a:off x="2284" y="5450"/>
              <a:ext cx="4" cy="2105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 flipH="1">
              <a:off x="10597" y="5499"/>
              <a:ext cx="4" cy="2105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 flipH="1">
              <a:off x="8645" y="5400"/>
              <a:ext cx="29" cy="1394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2288" y="5945"/>
              <a:ext cx="6386" cy="22"/>
            </a:xfrm>
            <a:prstGeom prst="line">
              <a:avLst/>
            </a:prstGeom>
            <a:ln w="25400">
              <a:solidFill>
                <a:srgbClr val="0000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8674" y="5967"/>
              <a:ext cx="1927" cy="0"/>
            </a:xfrm>
            <a:prstGeom prst="line">
              <a:avLst/>
            </a:prstGeom>
            <a:ln w="2540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2416" name="文本框 8"/>
            <p:cNvSpPr txBox="1"/>
            <p:nvPr/>
          </p:nvSpPr>
          <p:spPr>
            <a:xfrm>
              <a:off x="1632" y="6463"/>
              <a:ext cx="692" cy="8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x-none" sz="2100" dirty="0">
                  <a:solidFill>
                    <a:srgbClr val="FF0000"/>
                  </a:solidFill>
                  <a:latin typeface="Times New Roman" panose="02020603050405020304" charset="0"/>
                  <a:ea typeface="微软雅黑" panose="020B0503020204020204" pitchFamily="34" charset="-122"/>
                </a:rPr>
                <a:t>A</a:t>
              </a:r>
              <a:endParaRPr lang="en-US" altLang="zh-CN" sz="2100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endParaRPr>
            </a:p>
          </p:txBody>
        </p:sp>
        <p:sp>
          <p:nvSpPr>
            <p:cNvPr id="102417" name="文本框 9"/>
            <p:cNvSpPr txBox="1"/>
            <p:nvPr/>
          </p:nvSpPr>
          <p:spPr>
            <a:xfrm>
              <a:off x="10611" y="6585"/>
              <a:ext cx="662" cy="82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dirty="0">
                  <a:solidFill>
                    <a:srgbClr val="FF0000"/>
                  </a:solidFill>
                  <a:latin typeface="Times New Roman" panose="02020603050405020304" charset="0"/>
                  <a:ea typeface="微软雅黑" panose="020B0503020204020204" pitchFamily="34" charset="-122"/>
                </a:rPr>
                <a:t>B</a:t>
              </a:r>
            </a:p>
          </p:txBody>
        </p:sp>
        <p:sp>
          <p:nvSpPr>
            <p:cNvPr id="102418" name="文本框 10"/>
            <p:cNvSpPr txBox="1"/>
            <p:nvPr/>
          </p:nvSpPr>
          <p:spPr>
            <a:xfrm>
              <a:off x="9137" y="6794"/>
              <a:ext cx="1408" cy="146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100" dirty="0">
                  <a:latin typeface="Times New Roman" panose="02020603050405020304" charset="0"/>
                  <a:ea typeface="微软雅黑" panose="020B0503020204020204" pitchFamily="34" charset="-122"/>
                </a:rPr>
                <a:t>快车</a:t>
              </a:r>
            </a:p>
          </p:txBody>
        </p:sp>
        <p:sp>
          <p:nvSpPr>
            <p:cNvPr id="102419" name="文本框 11"/>
            <p:cNvSpPr txBox="1"/>
            <p:nvPr/>
          </p:nvSpPr>
          <p:spPr>
            <a:xfrm>
              <a:off x="7143" y="5287"/>
              <a:ext cx="1408" cy="146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100" dirty="0">
                  <a:latin typeface="Times New Roman" panose="02020603050405020304" charset="0"/>
                  <a:ea typeface="微软雅黑" panose="020B0503020204020204" pitchFamily="34" charset="-122"/>
                </a:rPr>
                <a:t>慢车</a:t>
              </a:r>
            </a:p>
          </p:txBody>
        </p:sp>
        <p:sp>
          <p:nvSpPr>
            <p:cNvPr id="102420" name="文本框 12"/>
            <p:cNvSpPr txBox="1"/>
            <p:nvPr/>
          </p:nvSpPr>
          <p:spPr>
            <a:xfrm>
              <a:off x="8952" y="5287"/>
              <a:ext cx="848" cy="1467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en-US" sz="2100" dirty="0">
                  <a:solidFill>
                    <a:srgbClr val="FF0000"/>
                  </a:solidFill>
                  <a:latin typeface="Times New Roman" panose="02020603050405020304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1h</a:t>
              </a:r>
              <a:endParaRPr lang="en-US" altLang="en-US" sz="2100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102421" name="文本框 14"/>
          <p:cNvSpPr txBox="1"/>
          <p:nvPr/>
        </p:nvSpPr>
        <p:spPr>
          <a:xfrm>
            <a:off x="5779533" y="1397794"/>
            <a:ext cx="1927553" cy="62324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快车每小时比慢车多走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10km</a:t>
            </a:r>
          </a:p>
        </p:txBody>
      </p:sp>
      <p:sp>
        <p:nvSpPr>
          <p:cNvPr id="102422" name="矩形 15"/>
          <p:cNvSpPr/>
          <p:nvPr/>
        </p:nvSpPr>
        <p:spPr>
          <a:xfrm>
            <a:off x="4077415" y="3057288"/>
            <a:ext cx="813197" cy="378619"/>
          </a:xfrm>
          <a:prstGeom prst="rect">
            <a:avLst/>
          </a:prstGeom>
          <a:gradFill>
            <a:gsLst>
              <a:gs pos="0">
                <a:srgbClr val="9EE256"/>
              </a:gs>
              <a:gs pos="100000">
                <a:srgbClr val="52762D"/>
              </a:gs>
            </a:gsLst>
            <a:lin ang="5400000" scaled="0"/>
          </a:gradFill>
          <a:ln w="12700">
            <a:noFill/>
          </a:ln>
        </p:spPr>
        <p:txBody>
          <a:bodyPr lIns="68580" tIns="34290" rIns="68580" bIns="34290" anchor="ctr"/>
          <a:lstStyle/>
          <a:p>
            <a:pPr algn="ctr">
              <a:buFont typeface="Arial" panose="020B0604020202020204" pitchFamily="34" charset="0"/>
              <a:buNone/>
            </a:pPr>
            <a:r>
              <a:rPr lang="en-US" altLang="zh-CN" sz="2100" dirty="0">
                <a:latin typeface="Times New Roman" panose="02020603050405020304" charset="0"/>
                <a:ea typeface="微软雅黑" panose="020B0503020204020204" pitchFamily="34" charset="-122"/>
              </a:rPr>
              <a:t>60km</a:t>
            </a:r>
          </a:p>
        </p:txBody>
      </p:sp>
      <p:sp>
        <p:nvSpPr>
          <p:cNvPr id="102423" name="文本框 16"/>
          <p:cNvSpPr txBox="1"/>
          <p:nvPr/>
        </p:nvSpPr>
        <p:spPr>
          <a:xfrm>
            <a:off x="5779533" y="2261235"/>
            <a:ext cx="2032397" cy="62245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相同的时间，快车比慢车多走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60km</a:t>
            </a:r>
          </a:p>
        </p:txBody>
      </p:sp>
      <p:sp>
        <p:nvSpPr>
          <p:cNvPr id="102424" name="文本框 18"/>
          <p:cNvSpPr txBox="1"/>
          <p:nvPr/>
        </p:nvSpPr>
        <p:spPr>
          <a:xfrm>
            <a:off x="5779533" y="3090863"/>
            <a:ext cx="1359694" cy="345281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快车走了</a:t>
            </a:r>
            <a:r>
              <a:rPr lang="en-US" altLang="zh-CN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6h</a:t>
            </a:r>
          </a:p>
        </p:txBody>
      </p:sp>
      <p:sp>
        <p:nvSpPr>
          <p:cNvPr id="102425" name="文本框 21"/>
          <p:cNvSpPr txBox="1"/>
          <p:nvPr/>
        </p:nvSpPr>
        <p:spPr>
          <a:xfrm>
            <a:off x="920353" y="4561761"/>
            <a:ext cx="4233371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1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算式：</a:t>
            </a:r>
            <a:r>
              <a:rPr lang="en-US" altLang="x-none" sz="21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60 </a:t>
            </a:r>
            <a:r>
              <a:rPr lang="en-US" altLang="zh-CN" sz="21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÷</a:t>
            </a:r>
            <a:r>
              <a:rPr lang="en-US" altLang="zh-CN" sz="21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(</a:t>
            </a:r>
            <a:r>
              <a:rPr lang="en-US" altLang="zh-CN" sz="21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70-60</a:t>
            </a:r>
            <a:r>
              <a:rPr lang="en-US" altLang="zh-CN" sz="21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宋体" panose="02010600030101010101" pitchFamily="2" charset="-122"/>
              </a:rPr>
              <a:t>)</a:t>
            </a:r>
            <a:r>
              <a:rPr lang="en-US" altLang="zh-CN" sz="2100" dirty="0">
                <a:solidFill>
                  <a:srgbClr val="0000FF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×70=420(km)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6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6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02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02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102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02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102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4" grpId="0" bldLvl="0"/>
      <p:bldP spid="6161" grpId="0"/>
      <p:bldP spid="6159" grpId="0"/>
      <p:bldP spid="6160" grpId="0"/>
      <p:bldP spid="6158" grpId="0" bldLvl="0"/>
      <p:bldP spid="6156" grpId="0" bldLvl="0"/>
      <p:bldP spid="6157" grpId="0" bldLvl="0"/>
      <p:bldP spid="102421" grpId="0"/>
      <p:bldP spid="102422" grpId="0" bldLvl="0" animBg="1"/>
      <p:bldP spid="102423" grpId="0"/>
      <p:bldP spid="102424" grpId="0" bldLvl="0"/>
      <p:bldP spid="1024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85" name="Text Box 26"/>
          <p:cNvSpPr txBox="1"/>
          <p:nvPr/>
        </p:nvSpPr>
        <p:spPr>
          <a:xfrm>
            <a:off x="350419" y="894187"/>
            <a:ext cx="6803912" cy="780214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2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）如果将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AB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之间的路程用</a:t>
            </a:r>
            <a:r>
              <a:rPr lang="en-US" altLang="x-none" sz="2100" b="1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x 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表示，用含</a:t>
            </a:r>
            <a:r>
              <a:rPr lang="en-US" altLang="x-none" sz="2100" b="1" i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x 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的式子表示</a:t>
            </a:r>
          </a:p>
          <a:p>
            <a:pPr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   下列时间关系：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3088551" y="1412082"/>
            <a:ext cx="4640099" cy="1133486"/>
            <a:chOff x="1632" y="5287"/>
            <a:chExt cx="9744" cy="2379"/>
          </a:xfrm>
        </p:grpSpPr>
        <p:cxnSp>
          <p:nvCxnSpPr>
            <p:cNvPr id="3" name="直接连接符 2"/>
            <p:cNvCxnSpPr/>
            <p:nvPr/>
          </p:nvCxnSpPr>
          <p:spPr>
            <a:xfrm>
              <a:off x="2324" y="6874"/>
              <a:ext cx="8277" cy="0"/>
            </a:xfrm>
            <a:prstGeom prst="line">
              <a:avLst/>
            </a:prstGeom>
            <a:ln w="25400">
              <a:solidFill>
                <a:srgbClr val="7EBD3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 flipH="1">
              <a:off x="2284" y="5450"/>
              <a:ext cx="4" cy="2105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 flipH="1">
              <a:off x="10597" y="5499"/>
              <a:ext cx="4" cy="2105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 flipH="1">
              <a:off x="8645" y="5400"/>
              <a:ext cx="29" cy="1394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2288" y="5945"/>
              <a:ext cx="6386" cy="22"/>
            </a:xfrm>
            <a:prstGeom prst="line">
              <a:avLst/>
            </a:prstGeom>
            <a:ln w="25400">
              <a:solidFill>
                <a:srgbClr val="0000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8674" y="5967"/>
              <a:ext cx="1927" cy="0"/>
            </a:xfrm>
            <a:prstGeom prst="line">
              <a:avLst/>
            </a:prstGeom>
            <a:ln w="2540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448" name="文本框 8"/>
            <p:cNvSpPr txBox="1"/>
            <p:nvPr/>
          </p:nvSpPr>
          <p:spPr>
            <a:xfrm>
              <a:off x="1632" y="6463"/>
              <a:ext cx="795" cy="87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x-none" sz="2100" dirty="0">
                  <a:solidFill>
                    <a:srgbClr val="FF0000"/>
                  </a:solidFill>
                  <a:latin typeface="Times New Roman" panose="02020603050405020304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A</a:t>
              </a:r>
              <a:endParaRPr lang="en-US" altLang="zh-CN" sz="2100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endParaRPr>
            </a:p>
          </p:txBody>
        </p:sp>
        <p:sp>
          <p:nvSpPr>
            <p:cNvPr id="103449" name="文本框 9"/>
            <p:cNvSpPr txBox="1"/>
            <p:nvPr/>
          </p:nvSpPr>
          <p:spPr>
            <a:xfrm>
              <a:off x="10611" y="6585"/>
              <a:ext cx="765" cy="87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dirty="0">
                  <a:solidFill>
                    <a:srgbClr val="FF0000"/>
                  </a:solidFill>
                  <a:latin typeface="Times New Roman" panose="02020603050405020304" charset="0"/>
                  <a:ea typeface="微软雅黑" panose="020B0503020204020204" pitchFamily="34" charset="-122"/>
                </a:rPr>
                <a:t>B</a:t>
              </a:r>
            </a:p>
          </p:txBody>
        </p:sp>
        <p:sp>
          <p:nvSpPr>
            <p:cNvPr id="103450" name="文本框 10"/>
            <p:cNvSpPr txBox="1"/>
            <p:nvPr/>
          </p:nvSpPr>
          <p:spPr>
            <a:xfrm>
              <a:off x="9137" y="6794"/>
              <a:ext cx="1519" cy="87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1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快车</a:t>
              </a:r>
            </a:p>
          </p:txBody>
        </p:sp>
        <p:sp>
          <p:nvSpPr>
            <p:cNvPr id="103451" name="文本框 11"/>
            <p:cNvSpPr txBox="1"/>
            <p:nvPr/>
          </p:nvSpPr>
          <p:spPr>
            <a:xfrm>
              <a:off x="7143" y="5287"/>
              <a:ext cx="1519" cy="87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1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慢车</a:t>
              </a:r>
            </a:p>
          </p:txBody>
        </p:sp>
        <p:sp>
          <p:nvSpPr>
            <p:cNvPr id="103452" name="文本框 12"/>
            <p:cNvSpPr txBox="1"/>
            <p:nvPr/>
          </p:nvSpPr>
          <p:spPr>
            <a:xfrm>
              <a:off x="8952" y="5287"/>
              <a:ext cx="953" cy="87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non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en-US" sz="2100" dirty="0">
                  <a:solidFill>
                    <a:srgbClr val="FF0000"/>
                  </a:solidFill>
                  <a:latin typeface="Times New Roman" panose="02020603050405020304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1h</a:t>
              </a:r>
              <a:endParaRPr lang="en-US" altLang="en-US" sz="2100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7187" name="Text Box 29"/>
          <p:cNvSpPr txBox="1"/>
          <p:nvPr/>
        </p:nvSpPr>
        <p:spPr>
          <a:xfrm>
            <a:off x="949510" y="2736056"/>
            <a:ext cx="3495188" cy="392415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快车行完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AB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全程所用时间：</a:t>
            </a:r>
          </a:p>
        </p:txBody>
      </p:sp>
      <p:graphicFrame>
        <p:nvGraphicFramePr>
          <p:cNvPr id="103432" name="对象 7188"/>
          <p:cNvGraphicFramePr>
            <a:graphicFrameLocks noChangeAspect="1"/>
          </p:cNvGraphicFramePr>
          <p:nvPr/>
        </p:nvGraphicFramePr>
        <p:xfrm>
          <a:off x="4302425" y="2634461"/>
          <a:ext cx="483394" cy="5607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r:id="rId3" imgW="344170" imgH="407670" progId="Equation.DSMT4">
                  <p:embed/>
                </p:oleObj>
              </mc:Choice>
              <mc:Fallback>
                <p:oleObj r:id="rId3" imgW="344170" imgH="407670" progId="Equation.DSMT4">
                  <p:embed/>
                  <p:pic>
                    <p:nvPicPr>
                      <p:cNvPr id="0" name="图片 3077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302425" y="2634461"/>
                        <a:ext cx="483394" cy="560784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8" name="Text Box 30"/>
          <p:cNvSpPr txBox="1"/>
          <p:nvPr/>
        </p:nvSpPr>
        <p:spPr>
          <a:xfrm>
            <a:off x="949510" y="3296603"/>
            <a:ext cx="3456384" cy="392415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慢车行完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AB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全程所用时间：</a:t>
            </a:r>
          </a:p>
        </p:txBody>
      </p:sp>
      <p:graphicFrame>
        <p:nvGraphicFramePr>
          <p:cNvPr id="103433" name="对象 7189"/>
          <p:cNvGraphicFramePr>
            <a:graphicFrameLocks noChangeAspect="1"/>
          </p:cNvGraphicFramePr>
          <p:nvPr/>
        </p:nvGraphicFramePr>
        <p:xfrm>
          <a:off x="4302425" y="3149918"/>
          <a:ext cx="488156" cy="581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r:id="rId5" imgW="344170" imgH="407670" progId="Equation.DSMT4">
                  <p:embed/>
                </p:oleObj>
              </mc:Choice>
              <mc:Fallback>
                <p:oleObj r:id="rId5" imgW="344170" imgH="407670" progId="Equation.DSMT4">
                  <p:embed/>
                  <p:pic>
                    <p:nvPicPr>
                      <p:cNvPr id="0" name="图片 3078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4302425" y="3149918"/>
                        <a:ext cx="488156" cy="581025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91" name="Text Box 33"/>
          <p:cNvSpPr txBox="1"/>
          <p:nvPr/>
        </p:nvSpPr>
        <p:spPr>
          <a:xfrm>
            <a:off x="949510" y="3757851"/>
            <a:ext cx="5326218" cy="812531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两车所用的时间关系为：快车比慢车早到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1h</a:t>
            </a:r>
          </a:p>
          <a:p>
            <a:pPr>
              <a:buFont typeface="Arial" panose="020B0604020202020204" pitchFamily="34" charset="0"/>
              <a:buNone/>
            </a:pPr>
            <a:endParaRPr lang="en-US" altLang="x-none" sz="2100" b="1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192" name="Text Box 35"/>
          <p:cNvSpPr txBox="1"/>
          <p:nvPr/>
        </p:nvSpPr>
        <p:spPr>
          <a:xfrm>
            <a:off x="949510" y="4321016"/>
            <a:ext cx="4814480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即：（               ）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- 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               ）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=1</a:t>
            </a:r>
          </a:p>
        </p:txBody>
      </p:sp>
      <p:sp>
        <p:nvSpPr>
          <p:cNvPr id="7196" name="Text Box 39"/>
          <p:cNvSpPr txBox="1"/>
          <p:nvPr/>
        </p:nvSpPr>
        <p:spPr>
          <a:xfrm>
            <a:off x="1857957" y="4320778"/>
            <a:ext cx="1295400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慢车用时</a:t>
            </a:r>
            <a:r>
              <a:rPr lang="zh-CN" altLang="en-US" sz="15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        </a:t>
            </a:r>
          </a:p>
        </p:txBody>
      </p:sp>
      <p:sp>
        <p:nvSpPr>
          <p:cNvPr id="7197" name="Text Box 40"/>
          <p:cNvSpPr txBox="1"/>
          <p:nvPr/>
        </p:nvSpPr>
        <p:spPr>
          <a:xfrm>
            <a:off x="3728761" y="4320778"/>
            <a:ext cx="1554956" cy="39147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快车用时</a:t>
            </a:r>
          </a:p>
        </p:txBody>
      </p:sp>
      <p:graphicFrame>
        <p:nvGraphicFramePr>
          <p:cNvPr id="103437" name="对象 7194"/>
          <p:cNvGraphicFramePr>
            <a:graphicFrameLocks noChangeAspect="1"/>
          </p:cNvGraphicFramePr>
          <p:nvPr/>
        </p:nvGraphicFramePr>
        <p:xfrm>
          <a:off x="5766435" y="2736057"/>
          <a:ext cx="1585436" cy="848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r:id="rId7" imgW="750570" imgH="407035" progId="Equation.DSMT4">
                  <p:embed/>
                </p:oleObj>
              </mc:Choice>
              <mc:Fallback>
                <p:oleObj r:id="rId7" imgW="750570" imgH="407035" progId="Equation.DSMT4">
                  <p:embed/>
                  <p:pic>
                    <p:nvPicPr>
                      <p:cNvPr id="0" name="图片 307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766435" y="2736057"/>
                        <a:ext cx="1585436" cy="848201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440" name="云形标注 37"/>
          <p:cNvSpPr/>
          <p:nvPr/>
        </p:nvSpPr>
        <p:spPr>
          <a:xfrm>
            <a:off x="7182327" y="3440430"/>
            <a:ext cx="1903571" cy="1272064"/>
          </a:xfrm>
          <a:prstGeom prst="cloudCallout">
            <a:avLst>
              <a:gd name="adj1" fmla="val -71097"/>
              <a:gd name="adj2" fmla="val -33644"/>
            </a:avLst>
          </a:prstGeom>
          <a:solidFill>
            <a:schemeClr val="accent1">
              <a:lumMod val="20000"/>
              <a:lumOff val="80000"/>
            </a:schemeClr>
          </a:solidFill>
          <a:ln w="9525">
            <a:noFill/>
          </a:ln>
        </p:spPr>
        <p:txBody>
          <a:bodyPr lIns="68580" tIns="34290" rIns="68580" bIns="34290"/>
          <a:lstStyle/>
          <a:p>
            <a:pPr>
              <a:buFont typeface="Arial" panose="020B0604020202020204" pitchFamily="34" charset="0"/>
              <a:buNone/>
            </a:pPr>
            <a:r>
              <a:rPr lang="en-US" altLang="zh-CN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zh-CN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   </a:t>
            </a: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方程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03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8" dur="5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3" dur="500"/>
                                        <p:tgtEl>
                                          <p:spTgt spid="103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7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71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0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55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60" dur="500"/>
                                        <p:tgtEl>
                                          <p:spTgt spid="103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5" grpId="0" bldLvl="0"/>
      <p:bldP spid="7187" grpId="0" bldLvl="0"/>
      <p:bldP spid="7188" grpId="0" bldLvl="0"/>
      <p:bldP spid="7191" grpId="0" bldLvl="0"/>
      <p:bldP spid="7192" grpId="0" bldLvl="0"/>
      <p:bldP spid="7196" grpId="0" bldLvl="0"/>
      <p:bldP spid="7197" grpId="0" bldLvl="0"/>
      <p:bldP spid="103440" grpId="0" bldLvl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0" name="Text Box 20"/>
          <p:cNvSpPr txBox="1"/>
          <p:nvPr/>
        </p:nvSpPr>
        <p:spPr>
          <a:xfrm>
            <a:off x="919986" y="1002636"/>
            <a:ext cx="7050881" cy="813043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ts val="2850"/>
              </a:lnSpc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3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）如果用</a:t>
            </a:r>
            <a:r>
              <a:rPr lang="en-US" altLang="x-none" sz="2100" b="1" i="1" dirty="0">
                <a:latin typeface="Times New Roman" panose="02020603050405020304" charset="0"/>
                <a:ea typeface="微软雅黑" panose="020B0503020204020204" pitchFamily="34" charset="-122"/>
              </a:rPr>
              <a:t>y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表示快车行完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AB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的总时间，你能从快车</a:t>
            </a:r>
          </a:p>
          <a:p>
            <a:pPr>
              <a:lnSpc>
                <a:spcPts val="2850"/>
              </a:lnSpc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与慢车的路程关系中找到等量关系，从而列出方程吗？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1677699" y="2103726"/>
            <a:ext cx="4845844" cy="1500299"/>
            <a:chOff x="1632" y="5287"/>
            <a:chExt cx="9641" cy="2968"/>
          </a:xfrm>
        </p:grpSpPr>
        <p:cxnSp>
          <p:nvCxnSpPr>
            <p:cNvPr id="3" name="直接连接符 2"/>
            <p:cNvCxnSpPr/>
            <p:nvPr/>
          </p:nvCxnSpPr>
          <p:spPr>
            <a:xfrm>
              <a:off x="2324" y="6874"/>
              <a:ext cx="8277" cy="0"/>
            </a:xfrm>
            <a:prstGeom prst="line">
              <a:avLst/>
            </a:prstGeom>
            <a:ln w="25400">
              <a:solidFill>
                <a:srgbClr val="7EBD3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 flipH="1">
              <a:off x="2284" y="5450"/>
              <a:ext cx="4" cy="2105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 flipH="1">
              <a:off x="10597" y="5499"/>
              <a:ext cx="4" cy="2105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 flipH="1">
              <a:off x="8645" y="5400"/>
              <a:ext cx="29" cy="1394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2288" y="5945"/>
              <a:ext cx="6386" cy="22"/>
            </a:xfrm>
            <a:prstGeom prst="line">
              <a:avLst/>
            </a:prstGeom>
            <a:ln w="25400">
              <a:solidFill>
                <a:srgbClr val="0000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8674" y="5967"/>
              <a:ext cx="1927" cy="0"/>
            </a:xfrm>
            <a:prstGeom prst="line">
              <a:avLst/>
            </a:prstGeom>
            <a:ln w="2540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4461" name="文本框 8"/>
            <p:cNvSpPr txBox="1"/>
            <p:nvPr/>
          </p:nvSpPr>
          <p:spPr>
            <a:xfrm>
              <a:off x="1632" y="6463"/>
              <a:ext cx="692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x-none" sz="2100" dirty="0">
                  <a:solidFill>
                    <a:srgbClr val="FF0000"/>
                  </a:solidFill>
                  <a:latin typeface="Times New Roman" panose="02020603050405020304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A</a:t>
              </a:r>
              <a:endParaRPr lang="en-US" altLang="zh-CN" sz="2100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endParaRPr>
            </a:p>
          </p:txBody>
        </p:sp>
        <p:sp>
          <p:nvSpPr>
            <p:cNvPr id="104462" name="文本框 9"/>
            <p:cNvSpPr txBox="1"/>
            <p:nvPr/>
          </p:nvSpPr>
          <p:spPr>
            <a:xfrm>
              <a:off x="10611" y="6585"/>
              <a:ext cx="662" cy="822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dirty="0">
                  <a:solidFill>
                    <a:srgbClr val="FF0000"/>
                  </a:solidFill>
                  <a:latin typeface="Times New Roman" panose="02020603050405020304" charset="0"/>
                  <a:ea typeface="微软雅黑" panose="020B0503020204020204" pitchFamily="34" charset="-122"/>
                </a:rPr>
                <a:t>B</a:t>
              </a:r>
            </a:p>
          </p:txBody>
        </p:sp>
        <p:sp>
          <p:nvSpPr>
            <p:cNvPr id="104463" name="文本框 10"/>
            <p:cNvSpPr txBox="1"/>
            <p:nvPr/>
          </p:nvSpPr>
          <p:spPr>
            <a:xfrm>
              <a:off x="9137" y="6794"/>
              <a:ext cx="1408" cy="146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1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快车</a:t>
              </a:r>
            </a:p>
          </p:txBody>
        </p:sp>
        <p:sp>
          <p:nvSpPr>
            <p:cNvPr id="104464" name="文本框 11"/>
            <p:cNvSpPr txBox="1"/>
            <p:nvPr/>
          </p:nvSpPr>
          <p:spPr>
            <a:xfrm>
              <a:off x="7143" y="5287"/>
              <a:ext cx="1408" cy="146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1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慢车</a:t>
              </a:r>
            </a:p>
          </p:txBody>
        </p:sp>
        <p:sp>
          <p:nvSpPr>
            <p:cNvPr id="104465" name="文本框 12"/>
            <p:cNvSpPr txBox="1"/>
            <p:nvPr/>
          </p:nvSpPr>
          <p:spPr>
            <a:xfrm>
              <a:off x="8952" y="5287"/>
              <a:ext cx="848" cy="146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en-US" sz="2100" dirty="0">
                  <a:solidFill>
                    <a:srgbClr val="FF0000"/>
                  </a:solidFill>
                  <a:latin typeface="Times New Roman" panose="02020603050405020304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1h</a:t>
              </a:r>
              <a:endParaRPr lang="en-US" altLang="en-US" sz="2100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8212" name="Text Box 37"/>
          <p:cNvSpPr txBox="1"/>
          <p:nvPr/>
        </p:nvSpPr>
        <p:spPr>
          <a:xfrm>
            <a:off x="1227201" y="3484904"/>
            <a:ext cx="6172200" cy="553998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等量关系：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快车</a:t>
            </a:r>
            <a:r>
              <a:rPr lang="en-US" altLang="x-none" sz="2100" b="1" i="1" dirty="0">
                <a:latin typeface="Times New Roman" panose="02020603050405020304" charset="0"/>
                <a:ea typeface="微软雅黑" panose="020B0503020204020204" pitchFamily="34" charset="-122"/>
              </a:rPr>
              <a:t>y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小时路程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慢车（</a:t>
            </a:r>
            <a:r>
              <a:rPr lang="en-US" altLang="x-none" sz="2100" b="1" i="1" dirty="0">
                <a:latin typeface="Times New Roman" panose="02020603050405020304" charset="0"/>
                <a:ea typeface="微软雅黑" panose="020B0503020204020204" pitchFamily="34" charset="-122"/>
              </a:rPr>
              <a:t>y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+1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）小时路程</a:t>
            </a:r>
          </a:p>
        </p:txBody>
      </p:sp>
      <p:sp>
        <p:nvSpPr>
          <p:cNvPr id="8211" name="Text Box 35"/>
          <p:cNvSpPr txBox="1"/>
          <p:nvPr/>
        </p:nvSpPr>
        <p:spPr>
          <a:xfrm>
            <a:off x="2304445" y="4247566"/>
            <a:ext cx="3288092" cy="39147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buFont typeface="Arial" panose="020B0604020202020204" pitchFamily="34" charset="0"/>
              <a:buNone/>
            </a:pP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   程：  </a:t>
            </a:r>
            <a:r>
              <a:rPr lang="en-US" altLang="x-none" sz="2100" b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70 </a:t>
            </a:r>
            <a:r>
              <a:rPr lang="en-US" altLang="x-none" sz="2100" b="1" i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y =</a:t>
            </a:r>
            <a:r>
              <a:rPr lang="en-US" altLang="x-none" sz="2100" b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60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（</a:t>
            </a:r>
            <a:r>
              <a:rPr lang="en-US" altLang="x-none" sz="2100" b="1" i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y</a:t>
            </a:r>
            <a:r>
              <a:rPr lang="en-US" altLang="x-none" sz="2100" b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+1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）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82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10" grpId="0" bldLvl="0"/>
      <p:bldP spid="8212" grpId="0" bldLvl="0"/>
      <p:bldP spid="8211" grpId="0" bldLvl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7"/>
          <p:cNvSpPr txBox="1"/>
          <p:nvPr/>
        </p:nvSpPr>
        <p:spPr>
          <a:xfrm>
            <a:off x="1328977" y="1050846"/>
            <a:ext cx="5765006" cy="908209"/>
          </a:xfrm>
          <a:prstGeom prst="rect">
            <a:avLst/>
          </a:prstGeom>
          <a:noFill/>
          <a:ln w="9525">
            <a:noFill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（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4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）如果用</a:t>
            </a: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z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表示慢车行完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AB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的总时间，你能 </a:t>
            </a:r>
          </a:p>
          <a:p>
            <a:pPr>
              <a:lnSpc>
                <a:spcPct val="130000"/>
              </a:lnSpc>
              <a:buFont typeface="Arial" panose="020B0604020202020204" pitchFamily="34" charset="0"/>
              <a:buNone/>
            </a:pP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     找到等量关系列出方程吗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?</a:t>
            </a:r>
          </a:p>
        </p:txBody>
      </p:sp>
      <p:grpSp>
        <p:nvGrpSpPr>
          <p:cNvPr id="14" name="组合 13"/>
          <p:cNvGrpSpPr/>
          <p:nvPr/>
        </p:nvGrpSpPr>
        <p:grpSpPr>
          <a:xfrm>
            <a:off x="1894999" y="2253140"/>
            <a:ext cx="4828699" cy="1438680"/>
            <a:chOff x="1632" y="5287"/>
            <a:chExt cx="9641" cy="3098"/>
          </a:xfrm>
        </p:grpSpPr>
        <p:cxnSp>
          <p:nvCxnSpPr>
            <p:cNvPr id="3" name="直接连接符 2"/>
            <p:cNvCxnSpPr/>
            <p:nvPr/>
          </p:nvCxnSpPr>
          <p:spPr>
            <a:xfrm>
              <a:off x="2324" y="6874"/>
              <a:ext cx="8277" cy="0"/>
            </a:xfrm>
            <a:prstGeom prst="line">
              <a:avLst/>
            </a:prstGeom>
            <a:ln w="25400">
              <a:solidFill>
                <a:srgbClr val="7EBD33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直接连接符 3"/>
            <p:cNvCxnSpPr/>
            <p:nvPr/>
          </p:nvCxnSpPr>
          <p:spPr>
            <a:xfrm flipH="1">
              <a:off x="2284" y="5450"/>
              <a:ext cx="4" cy="2105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直接连接符 4"/>
            <p:cNvCxnSpPr/>
            <p:nvPr/>
          </p:nvCxnSpPr>
          <p:spPr>
            <a:xfrm flipH="1">
              <a:off x="10597" y="5499"/>
              <a:ext cx="4" cy="2105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直接连接符 5"/>
            <p:cNvCxnSpPr/>
            <p:nvPr/>
          </p:nvCxnSpPr>
          <p:spPr>
            <a:xfrm flipH="1">
              <a:off x="8645" y="5400"/>
              <a:ext cx="29" cy="1394"/>
            </a:xfrm>
            <a:prstGeom prst="line">
              <a:avLst/>
            </a:prstGeom>
            <a:ln w="2540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接连接符 6"/>
            <p:cNvCxnSpPr/>
            <p:nvPr/>
          </p:nvCxnSpPr>
          <p:spPr>
            <a:xfrm>
              <a:off x="2288" y="5945"/>
              <a:ext cx="6386" cy="22"/>
            </a:xfrm>
            <a:prstGeom prst="line">
              <a:avLst/>
            </a:prstGeom>
            <a:ln w="25400">
              <a:solidFill>
                <a:srgbClr val="00009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接连接符 7"/>
            <p:cNvCxnSpPr/>
            <p:nvPr/>
          </p:nvCxnSpPr>
          <p:spPr>
            <a:xfrm>
              <a:off x="8674" y="5967"/>
              <a:ext cx="1927" cy="0"/>
            </a:xfrm>
            <a:prstGeom prst="line">
              <a:avLst/>
            </a:prstGeom>
            <a:ln w="25400">
              <a:solidFill>
                <a:srgbClr val="FF0000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485" name="文本框 8"/>
            <p:cNvSpPr txBox="1"/>
            <p:nvPr/>
          </p:nvSpPr>
          <p:spPr>
            <a:xfrm>
              <a:off x="1632" y="6463"/>
              <a:ext cx="692" cy="89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x-none" sz="2100" dirty="0">
                  <a:solidFill>
                    <a:srgbClr val="FF0000"/>
                  </a:solidFill>
                  <a:latin typeface="Times New Roman" panose="02020603050405020304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A</a:t>
              </a:r>
              <a:endParaRPr lang="en-US" altLang="zh-CN" sz="2100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endParaRPr>
            </a:p>
          </p:txBody>
        </p:sp>
        <p:sp>
          <p:nvSpPr>
            <p:cNvPr id="105486" name="文本框 9"/>
            <p:cNvSpPr txBox="1"/>
            <p:nvPr/>
          </p:nvSpPr>
          <p:spPr>
            <a:xfrm>
              <a:off x="10611" y="6585"/>
              <a:ext cx="662" cy="895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zh-CN" sz="2100" dirty="0">
                  <a:solidFill>
                    <a:srgbClr val="FF0000"/>
                  </a:solidFill>
                  <a:latin typeface="Times New Roman" panose="02020603050405020304" charset="0"/>
                  <a:ea typeface="微软雅黑" panose="020B0503020204020204" pitchFamily="34" charset="-122"/>
                </a:rPr>
                <a:t>B</a:t>
              </a:r>
            </a:p>
          </p:txBody>
        </p:sp>
        <p:sp>
          <p:nvSpPr>
            <p:cNvPr id="105487" name="文本框 10"/>
            <p:cNvSpPr txBox="1"/>
            <p:nvPr/>
          </p:nvSpPr>
          <p:spPr>
            <a:xfrm>
              <a:off x="9137" y="6794"/>
              <a:ext cx="1414" cy="15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1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快车</a:t>
              </a:r>
            </a:p>
          </p:txBody>
        </p:sp>
        <p:sp>
          <p:nvSpPr>
            <p:cNvPr id="105488" name="文本框 11"/>
            <p:cNvSpPr txBox="1"/>
            <p:nvPr/>
          </p:nvSpPr>
          <p:spPr>
            <a:xfrm>
              <a:off x="7143" y="5287"/>
              <a:ext cx="1414" cy="15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zh-CN" altLang="en-US" sz="21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慢车</a:t>
              </a:r>
            </a:p>
          </p:txBody>
        </p:sp>
        <p:sp>
          <p:nvSpPr>
            <p:cNvPr id="105489" name="文本框 12"/>
            <p:cNvSpPr txBox="1"/>
            <p:nvPr/>
          </p:nvSpPr>
          <p:spPr>
            <a:xfrm>
              <a:off x="8952" y="5287"/>
              <a:ext cx="848" cy="1591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>
              <a:spAutoFit/>
            </a:bodyPr>
            <a:lstStyle/>
            <a:p>
              <a:pPr>
                <a:buFont typeface="Arial" panose="020B0604020202020204" pitchFamily="34" charset="0"/>
                <a:buNone/>
              </a:pPr>
              <a:r>
                <a:rPr lang="en-US" altLang="en-US" sz="2100" dirty="0">
                  <a:solidFill>
                    <a:srgbClr val="FF0000"/>
                  </a:solidFill>
                  <a:latin typeface="Times New Roman" panose="02020603050405020304" charset="0"/>
                  <a:ea typeface="微软雅黑" panose="020B0503020204020204" pitchFamily="34" charset="-122"/>
                  <a:sym typeface="宋体" panose="02010600030101010101" pitchFamily="2" charset="-122"/>
                </a:rPr>
                <a:t>1h</a:t>
              </a:r>
              <a:endParaRPr lang="en-US" altLang="en-US" sz="2100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endParaRPr>
            </a:p>
          </p:txBody>
        </p:sp>
      </p:grpSp>
      <p:sp>
        <p:nvSpPr>
          <p:cNvPr id="9220" name="Text Box 38"/>
          <p:cNvSpPr txBox="1"/>
          <p:nvPr/>
        </p:nvSpPr>
        <p:spPr>
          <a:xfrm>
            <a:off x="1444234" y="3333750"/>
            <a:ext cx="6286016" cy="553998"/>
          </a:xfrm>
          <a:prstGeom prst="rect">
            <a:avLst/>
          </a:prstGeom>
          <a:noFill/>
          <a:ln w="9525">
            <a:noFill/>
          </a:ln>
        </p:spPr>
        <p:txBody>
          <a:bodyPr wrap="none" lIns="68580" tIns="34290" rIns="68580" bIns="34290">
            <a:spAutoFit/>
          </a:bodyPr>
          <a:lstStyle/>
          <a:p>
            <a:pPr algn="ctr"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等量关系：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慢车</a:t>
            </a:r>
            <a:r>
              <a:rPr lang="en-US" altLang="x-none" sz="2100" b="1" dirty="0">
                <a:latin typeface="Times New Roman" panose="02020603050405020304" charset="0"/>
                <a:ea typeface="微软雅黑" panose="020B0503020204020204" pitchFamily="34" charset="-122"/>
              </a:rPr>
              <a:t>z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小时路程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=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快车提前</a:t>
            </a:r>
            <a:r>
              <a:rPr lang="en-US" altLang="x-none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1</a:t>
            </a:r>
            <a:r>
              <a:rPr lang="zh-CN" altLang="en-US" sz="2100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小时走的路程</a:t>
            </a:r>
          </a:p>
        </p:txBody>
      </p:sp>
      <p:sp>
        <p:nvSpPr>
          <p:cNvPr id="9219" name="Text Box 36"/>
          <p:cNvSpPr txBox="1"/>
          <p:nvPr/>
        </p:nvSpPr>
        <p:spPr>
          <a:xfrm>
            <a:off x="2581275" y="4107419"/>
            <a:ext cx="2979949" cy="553998"/>
          </a:xfrm>
          <a:prstGeom prst="rect">
            <a:avLst/>
          </a:prstGeom>
          <a:noFill/>
          <a:ln w="9525">
            <a:noFill/>
          </a:ln>
        </p:spPr>
        <p:txBody>
          <a:bodyPr wrap="square" lIns="68580" tIns="34290" rIns="68580" bIns="34290">
            <a:spAutoFit/>
          </a:bodyPr>
          <a:lstStyle/>
          <a:p>
            <a:pPr>
              <a:lnSpc>
                <a:spcPct val="150000"/>
              </a:lnSpc>
              <a:buFont typeface="Arial" panose="020B0604020202020204" pitchFamily="34" charset="0"/>
              <a:buNone/>
            </a:pPr>
            <a:r>
              <a:rPr lang="zh-CN" altLang="en-US" sz="2100" b="1" dirty="0">
                <a:solidFill>
                  <a:srgbClr val="FF00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方  程：</a:t>
            </a:r>
            <a:r>
              <a:rPr lang="en-US" altLang="x-none" sz="2100" b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70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（</a:t>
            </a:r>
            <a:r>
              <a:rPr lang="en-US" altLang="x-none" sz="2100" b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z-1</a:t>
            </a:r>
            <a:r>
              <a:rPr lang="zh-CN" altLang="en-US" sz="2100" b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）</a:t>
            </a:r>
            <a:r>
              <a:rPr lang="en-US" altLang="x-none" sz="2100" b="1" dirty="0">
                <a:solidFill>
                  <a:srgbClr val="FF0000"/>
                </a:solidFill>
                <a:latin typeface="Times New Roman" panose="02020603050405020304" charset="0"/>
                <a:ea typeface="微软雅黑" panose="020B0503020204020204" pitchFamily="34" charset="-122"/>
              </a:rPr>
              <a:t>=60z</a:t>
            </a:r>
          </a:p>
        </p:txBody>
      </p:sp>
    </p:spTree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bldLvl="0"/>
      <p:bldP spid="9220" grpId="0" bldLvl="0"/>
      <p:bldP spid="9219" grpId="0" bldLvl="0"/>
    </p:bldLst>
  </p:timing>
</p:sld>
</file>

<file path=ppt/theme/theme1.xml><?xml version="1.0" encoding="utf-8"?>
<a:theme xmlns:a="http://schemas.openxmlformats.org/drawingml/2006/main" name="WWW.2PPT.COM&#10;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WWW.2PPT.COM&#10; 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FFFFFF"/>
      </a:accent3>
      <a:accent4>
        <a:srgbClr val="000000"/>
      </a:accent4>
      <a:accent5>
        <a:srgbClr val="B5CBE7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 主题">
      <a:majorFont>
        <a:latin typeface="Calibri Light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1776</Words>
  <Application>Microsoft Office PowerPoint</Application>
  <PresentationFormat>全屏显示(16:9)</PresentationFormat>
  <Paragraphs>226</Paragraphs>
  <Slides>30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2</vt:i4>
      </vt:variant>
      <vt:variant>
        <vt:lpstr>嵌入 OLE 服务器</vt:lpstr>
      </vt:variant>
      <vt:variant>
        <vt:i4>4</vt:i4>
      </vt:variant>
      <vt:variant>
        <vt:lpstr>幻灯片标题</vt:lpstr>
      </vt:variant>
      <vt:variant>
        <vt:i4>30</vt:i4>
      </vt:variant>
    </vt:vector>
  </HeadingPairs>
  <TitlesOfParts>
    <vt:vector size="43" baseType="lpstr">
      <vt:lpstr>宋体</vt:lpstr>
      <vt:lpstr>微软雅黑</vt:lpstr>
      <vt:lpstr>Arial</vt:lpstr>
      <vt:lpstr>Calibri</vt:lpstr>
      <vt:lpstr>Calibri Light</vt:lpstr>
      <vt:lpstr>Times New Roman</vt:lpstr>
      <vt:lpstr>Wingdings</vt:lpstr>
      <vt:lpstr>WWW.2PPT.COM
</vt:lpstr>
      <vt:lpstr>WWW.2PPT.COM
 </vt:lpstr>
      <vt:lpstr>Equation.3</vt:lpstr>
      <vt:lpstr>Equation.DSMT4</vt:lpstr>
      <vt:lpstr>公式</vt:lpstr>
      <vt:lpstr>Equation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2013-07-01T03:05:00Z</dcterms:created>
  <dcterms:modified xsi:type="dcterms:W3CDTF">2023-01-17T02:04:24Z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B8147478B5BA45B7B2395C491B8EA860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