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8" r:id="rId2"/>
    <p:sldId id="627" r:id="rId3"/>
    <p:sldId id="593" r:id="rId4"/>
    <p:sldId id="628" r:id="rId5"/>
    <p:sldId id="630" r:id="rId6"/>
    <p:sldId id="629" r:id="rId7"/>
    <p:sldId id="633" r:id="rId8"/>
    <p:sldId id="634" r:id="rId9"/>
    <p:sldId id="635" r:id="rId10"/>
    <p:sldId id="632" r:id="rId11"/>
    <p:sldId id="626" r:id="rId12"/>
    <p:sldId id="567" r:id="rId13"/>
    <p:sldId id="345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C34C5"/>
    <a:srgbClr val="B10FA9"/>
    <a:srgbClr val="B6470A"/>
    <a:srgbClr val="FF3300"/>
    <a:srgbClr val="FF0000"/>
    <a:srgbClr val="03075D"/>
    <a:srgbClr val="49D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2089" autoAdjust="0"/>
  </p:normalViewPr>
  <p:slideViewPr>
    <p:cSldViewPr>
      <p:cViewPr>
        <p:scale>
          <a:sx n="98" d="100"/>
          <a:sy n="98" d="100"/>
        </p:scale>
        <p:origin x="-3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5D06F14-0C91-4B0F-92A1-D8EE179DDCC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72D5CBC-EA98-4E38-8096-388E76961F7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13FB981-C0FA-4FF0-BE5B-F60B516E9F1E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9242684-CD84-4B33-B2AA-7EC6A0702A11}" type="slidenum">
              <a:rPr lang="zh-CN" altLang="en-US">
                <a:latin typeface="Calibri" panose="020F0502020204030204" pitchFamily="34" charset="0"/>
              </a:rPr>
              <a:t>10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E43730E-B44D-4EC5-A10A-59DF8A436ED9}" type="slidenum">
              <a:rPr lang="zh-CN" altLang="en-US">
                <a:latin typeface="Calibri" panose="020F0502020204030204" pitchFamily="34" charset="0"/>
              </a:rPr>
              <a:t>12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90CB960-E898-481B-A8EA-95A5A0DE761F}" type="slidenum">
              <a:rPr lang="zh-CN" altLang="en-US">
                <a:latin typeface="Calibri" panose="020F0502020204030204" pitchFamily="34" charset="0"/>
              </a:rPr>
              <a:t>13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7A0ED9F-E23D-4BB1-83D3-1D4B5229B3A9}" type="slidenum">
              <a:rPr lang="zh-CN" altLang="en-US">
                <a:latin typeface="Calibri" panose="020F0502020204030204" pitchFamily="34" charset="0"/>
              </a:rPr>
              <a:t>2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11ECE96-7D9F-45FD-B7EE-388FE54C04BA}" type="slidenum">
              <a:rPr lang="zh-CN" altLang="en-US">
                <a:latin typeface="Calibri" panose="020F0502020204030204" pitchFamily="34" charset="0"/>
              </a:rPr>
              <a:t>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A3ABB33-C6F2-4AFA-B308-89D9D65469EE}" type="slidenum">
              <a:rPr lang="zh-CN" altLang="en-US">
                <a:latin typeface="Calibri" panose="020F0502020204030204" pitchFamily="34" charset="0"/>
              </a:rPr>
              <a:t>4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CE8F169-9BB0-4A97-90F8-076C3916E4E3}" type="slidenum">
              <a:rPr lang="zh-CN" altLang="en-US">
                <a:latin typeface="Calibri" panose="020F0502020204030204" pitchFamily="34" charset="0"/>
              </a:rPr>
              <a:t>5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78DE0CA-49D3-4419-9AAF-4317F69CE71E}" type="slidenum">
              <a:rPr lang="zh-CN" altLang="en-US">
                <a:latin typeface="Calibri" panose="020F0502020204030204" pitchFamily="34" charset="0"/>
              </a:rPr>
              <a:t>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6A34BF9-C978-47CF-8663-51BA14A24E9D}" type="slidenum">
              <a:rPr lang="zh-CN" altLang="en-US">
                <a:latin typeface="Calibri" panose="020F0502020204030204" pitchFamily="34" charset="0"/>
              </a:rPr>
              <a:t>7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3086CEB-BBC4-4D7B-B7F9-4FA06D80C4F1}" type="slidenum">
              <a:rPr lang="zh-CN" altLang="en-US">
                <a:latin typeface="Calibri" panose="020F0502020204030204" pitchFamily="34" charset="0"/>
              </a:rPr>
              <a:t>8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E5F92B4-31FC-4AA8-935A-F8B297989613}" type="slidenum">
              <a:rPr lang="zh-CN" altLang="en-US">
                <a:latin typeface="Calibri" panose="020F0502020204030204" pitchFamily="34" charset="0"/>
              </a:rPr>
              <a:t>9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gray">
          <a:xfrm>
            <a:off x="-12700" y="2348880"/>
            <a:ext cx="9156700" cy="3660775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rgbClr val="EC34C5">
              <a:alpha val="3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Freeform 3"/>
          <p:cNvSpPr/>
          <p:nvPr/>
        </p:nvSpPr>
        <p:spPr bwMode="gray">
          <a:xfrm>
            <a:off x="-4763" y="2666380"/>
            <a:ext cx="9153526" cy="3025775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rgbClr val="EC3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395536" y="3344698"/>
            <a:ext cx="6696744" cy="172007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75BF-3D7C-47A6-A197-48054E864E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1FAA-8525-4F97-821E-AF9D981C1C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82B050-6131-4B64-836E-E59F54B5F0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8778-56AF-49E7-9CD4-C4B387B3FF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"/>
          <p:cNvSpPr txBox="1"/>
          <p:nvPr userDrawn="1"/>
        </p:nvSpPr>
        <p:spPr bwMode="auto">
          <a:xfrm>
            <a:off x="539750" y="836613"/>
            <a:ext cx="5903913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74DE-FB76-4DE5-BDE7-EA9B2690F1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49926-24C1-4380-B08D-4305EF03F1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"/>
          <p:cNvSpPr txBox="1"/>
          <p:nvPr userDrawn="1"/>
        </p:nvSpPr>
        <p:spPr bwMode="auto">
          <a:xfrm>
            <a:off x="539750" y="836613"/>
            <a:ext cx="5903913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图片 1"/>
          <p:cNvSpPr>
            <a:spLocks noChangeAspect="1"/>
          </p:cNvSpPr>
          <p:nvPr userDrawn="1"/>
        </p:nvSpPr>
        <p:spPr bwMode="auto">
          <a:xfrm>
            <a:off x="142875" y="4786313"/>
            <a:ext cx="30289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27" name="任意多边形 15"/>
          <p:cNvSpPr/>
          <p:nvPr/>
        </p:nvSpPr>
        <p:spPr bwMode="gray">
          <a:xfrm>
            <a:off x="0" y="-100013"/>
            <a:ext cx="9164638" cy="1216026"/>
          </a:xfrm>
          <a:custGeom>
            <a:avLst/>
            <a:gdLst>
              <a:gd name="T0" fmla="*/ 9171220 w 9164371"/>
              <a:gd name="T1" fmla="*/ 3 h 1402412"/>
              <a:gd name="T2" fmla="*/ 9180758 w 9164371"/>
              <a:gd name="T3" fmla="*/ 3 h 1402412"/>
              <a:gd name="T4" fmla="*/ 9165429 w 9164371"/>
              <a:gd name="T5" fmla="*/ 3 h 1402412"/>
              <a:gd name="T6" fmla="*/ 6516290 w 9164371"/>
              <a:gd name="T7" fmla="*/ 3 h 1402412"/>
              <a:gd name="T8" fmla="*/ 3122074 w 9164371"/>
              <a:gd name="T9" fmla="*/ 3 h 1402412"/>
              <a:gd name="T10" fmla="*/ 8750 w 9164371"/>
              <a:gd name="T11" fmla="*/ 3 h 1402412"/>
              <a:gd name="T12" fmla="*/ 0 w 9164371"/>
              <a:gd name="T13" fmla="*/ 3 h 1402412"/>
              <a:gd name="T14" fmla="*/ 0 w 9164371"/>
              <a:gd name="T15" fmla="*/ 3 h 1402412"/>
              <a:gd name="T16" fmla="*/ 6435 w 9164371"/>
              <a:gd name="T17" fmla="*/ 3 h 1402412"/>
              <a:gd name="T18" fmla="*/ 2213518 w 9164371"/>
              <a:gd name="T19" fmla="*/ 3 h 1402412"/>
              <a:gd name="T20" fmla="*/ 6462460 w 9164371"/>
              <a:gd name="T21" fmla="*/ 3 h 1402412"/>
              <a:gd name="T22" fmla="*/ 9191642 w 9164371"/>
              <a:gd name="T23" fmla="*/ 0 h 1402412"/>
              <a:gd name="T24" fmla="*/ 9171220 w 9164371"/>
              <a:gd name="T25" fmla="*/ 3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rgbClr val="B10FA9">
              <a:alpha val="4039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任意多边形 13"/>
          <p:cNvSpPr/>
          <p:nvPr/>
        </p:nvSpPr>
        <p:spPr bwMode="gray">
          <a:xfrm>
            <a:off x="0" y="115888"/>
            <a:ext cx="9144000" cy="731837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2 h 965363"/>
              <a:gd name="T4" fmla="*/ 8995103 w 9144000"/>
              <a:gd name="T5" fmla="*/ 2 h 965363"/>
              <a:gd name="T6" fmla="*/ 9144000 w 9144000"/>
              <a:gd name="T7" fmla="*/ 2 h 965363"/>
              <a:gd name="T8" fmla="*/ 9144000 w 9144000"/>
              <a:gd name="T9" fmla="*/ 2 h 965363"/>
              <a:gd name="T10" fmla="*/ 8848319 w 9144000"/>
              <a:gd name="T11" fmla="*/ 2 h 965363"/>
              <a:gd name="T12" fmla="*/ 6345199 w 9144000"/>
              <a:gd name="T13" fmla="*/ 2 h 965363"/>
              <a:gd name="T14" fmla="*/ 2898982 w 9144000"/>
              <a:gd name="T15" fmla="*/ 2 h 965363"/>
              <a:gd name="T16" fmla="*/ 209006 w 9144000"/>
              <a:gd name="T17" fmla="*/ 2 h 965363"/>
              <a:gd name="T18" fmla="*/ 0 w 9144000"/>
              <a:gd name="T19" fmla="*/ 2 h 965363"/>
              <a:gd name="T20" fmla="*/ 0 w 9144000"/>
              <a:gd name="T21" fmla="*/ 2 h 965363"/>
              <a:gd name="T22" fmla="*/ 102745 w 9144000"/>
              <a:gd name="T23" fmla="*/ 2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rgbClr val="EC3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E82B050-6131-4B64-836E-E59F54B5F0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fld id="{F9AC8778-56AF-49E7-9CD4-C4B387B3FFD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audio" Target="file:///D:\&#29579;&#25991;&#21375;\2017&#19978;&#21322;&#24180;&#36164;&#28304;&#24314;&#35774;\&#35838;&#20214;\&#35838;&#20214;&#36164;&#28304;&#24314;&#35774;\5&#19979;\Unit4%20He%20Lives%20in%20a%20Village%20&#31532;4&#35838;&#26102;&#25945;&#23398;&#35838;&#20214;\Unit4_PartB_Let&#8217;s_chant&#35838;&#25991;&#24405;&#38899;_128k.mp3" TargetMode="External"/><Relationship Id="rId1" Type="http://schemas.microsoft.com/office/2007/relationships/media" Target="file:///D:\&#29579;&#25991;&#21375;\2017&#19978;&#21322;&#24180;&#36164;&#28304;&#24314;&#35774;\&#35838;&#20214;\&#35838;&#20214;&#36164;&#28304;&#24314;&#35774;\5&#19979;\Unit4%20He%20Lives%20in%20a%20Village%20&#31532;4&#35838;&#26102;&#25945;&#23398;&#35838;&#20214;\Unit4_PartB_Let&#8217;s_chant&#35838;&#25991;&#24405;&#38899;_128k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85151" y="411078"/>
            <a:ext cx="396671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395288" y="765175"/>
            <a:ext cx="7848600" cy="5472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0" y="3554983"/>
            <a:ext cx="9144000" cy="810121"/>
          </a:xfrm>
        </p:spPr>
        <p:txBody>
          <a:bodyPr/>
          <a:lstStyle/>
          <a:p>
            <a:pPr>
              <a:defRPr/>
            </a:pPr>
            <a:r>
              <a:rPr lang="en-US" altLang="zh-CN" sz="4400" b="1" dirty="0" smtClean="0"/>
              <a:t>Unit4 He Lives in a Village</a:t>
            </a:r>
            <a:endParaRPr lang="zh-CN" altLang="en-US" sz="4400" b="1" dirty="0"/>
          </a:p>
        </p:txBody>
      </p:sp>
      <p:sp>
        <p:nvSpPr>
          <p:cNvPr id="9" name="标题 1"/>
          <p:cNvSpPr txBox="1"/>
          <p:nvPr/>
        </p:nvSpPr>
        <p:spPr bwMode="auto">
          <a:xfrm>
            <a:off x="539750" y="695325"/>
            <a:ext cx="331152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陕旅版</a:t>
            </a:r>
            <a:endParaRPr lang="en-US" altLang="zh-CN" sz="4000" dirty="0" smtClean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r>
              <a:rPr lang="zh-CN" altLang="en-US" sz="40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年级下册</a:t>
            </a:r>
          </a:p>
        </p:txBody>
      </p:sp>
      <p:sp>
        <p:nvSpPr>
          <p:cNvPr id="11270" name="TextBox 10"/>
          <p:cNvSpPr>
            <a:spLocks noChangeArrowheads="1"/>
          </p:cNvSpPr>
          <p:nvPr/>
        </p:nvSpPr>
        <p:spPr bwMode="auto">
          <a:xfrm>
            <a:off x="5724128" y="4657566"/>
            <a:ext cx="29572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200" dirty="0" smtClean="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rPr>
              <a:t>第四课时</a:t>
            </a:r>
            <a:endParaRPr lang="zh-CN" altLang="en-US" sz="3200" dirty="0">
              <a:solidFill>
                <a:srgbClr val="000000"/>
              </a:solidFill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576038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2"/>
          <p:cNvSpPr txBox="1"/>
          <p:nvPr/>
        </p:nvSpPr>
        <p:spPr bwMode="auto">
          <a:xfrm>
            <a:off x="323850" y="260350"/>
            <a:ext cx="32893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611188" y="1439863"/>
            <a:ext cx="23764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占位符 2"/>
          <p:cNvSpPr txBox="1"/>
          <p:nvPr/>
        </p:nvSpPr>
        <p:spPr bwMode="auto">
          <a:xfrm>
            <a:off x="468313" y="920750"/>
            <a:ext cx="37211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and say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3238" y="1655763"/>
            <a:ext cx="813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en-US" altLang="zh-CN" sz="2800" dirty="0" err="1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Lida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______ (plant) tree and flower on the farm.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03238" y="2603500"/>
            <a:ext cx="7250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2. Amy ______ (grow) vegetables and </a:t>
            </a:r>
            <a:r>
              <a:rPr lang="en-US" altLang="zh-CN" sz="2800" dirty="0" err="1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potatos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03238" y="3452813"/>
            <a:ext cx="7248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Mr. Smith ______ (live) happily there.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03238" y="4264025"/>
            <a:ext cx="7248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4. The mouse _____ (cut) the rope with his teeth.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68313" y="5211763"/>
            <a:ext cx="72501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A little tiger ______ (go) out to play.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692275" y="1633538"/>
            <a:ext cx="113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plants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08150" y="2579688"/>
            <a:ext cx="113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grows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627313" y="3451225"/>
            <a:ext cx="1139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lives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627313" y="4244975"/>
            <a:ext cx="1139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cuts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805113" y="5173663"/>
            <a:ext cx="113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2"/>
          <p:cNvSpPr txBox="1"/>
          <p:nvPr/>
        </p:nvSpPr>
        <p:spPr bwMode="auto">
          <a:xfrm>
            <a:off x="323850" y="260350"/>
            <a:ext cx="32893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406400" y="884238"/>
            <a:ext cx="83312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number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581025" y="1403350"/>
            <a:ext cx="3127375" cy="26988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19100" y="1468438"/>
            <a:ext cx="87137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1.  A: Can you see the birds?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B: No. They are singing in the tree. But I can’t see them.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0375" y="2463800"/>
            <a:ext cx="691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2. It is near our village. Fish live happily in the water.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0375" y="2955925"/>
            <a:ext cx="6918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A: What is your father?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B: He is a farmer. He plants potatoes, tomatoes and     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   many fruits with my mother.</a:t>
            </a:r>
          </a:p>
        </p:txBody>
      </p:sp>
      <p:sp>
        <p:nvSpPr>
          <p:cNvPr id="9" name="椭圆 8"/>
          <p:cNvSpPr/>
          <p:nvPr/>
        </p:nvSpPr>
        <p:spPr>
          <a:xfrm>
            <a:off x="1000125" y="5946775"/>
            <a:ext cx="576263" cy="503238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044950" y="6021388"/>
            <a:ext cx="576263" cy="503237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378700" y="6040438"/>
            <a:ext cx="576263" cy="504825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31755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2775" y="4422775"/>
            <a:ext cx="1125538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图片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0525" y="4629150"/>
            <a:ext cx="183673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1063" y="4581525"/>
            <a:ext cx="1897062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117975" y="5938838"/>
            <a:ext cx="5032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7451725" y="5910263"/>
            <a:ext cx="5032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1089025" y="5832475"/>
            <a:ext cx="5048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3"/>
          <p:cNvSpPr>
            <a:spLocks noGrp="1"/>
          </p:cNvSpPr>
          <p:nvPr>
            <p:ph type="title" idx="4294967295"/>
          </p:nvPr>
        </p:nvSpPr>
        <p:spPr bwMode="auto">
          <a:xfrm>
            <a:off x="419100" y="207963"/>
            <a:ext cx="8291513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400" i="1" dirty="0" smtClean="0"/>
              <a:t>&gt;&gt;Summary</a:t>
            </a:r>
            <a:endParaRPr lang="zh-CN" altLang="en-US" sz="2400" i="1" dirty="0" smtClean="0"/>
          </a:p>
        </p:txBody>
      </p:sp>
      <p:sp>
        <p:nvSpPr>
          <p:cNvPr id="9" name="圆角矩形 8"/>
          <p:cNvSpPr/>
          <p:nvPr/>
        </p:nvSpPr>
        <p:spPr>
          <a:xfrm>
            <a:off x="827088" y="1700213"/>
            <a:ext cx="7691437" cy="3889375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" y="711200"/>
            <a:ext cx="2124075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矩形 17"/>
          <p:cNvSpPr/>
          <p:nvPr/>
        </p:nvSpPr>
        <p:spPr>
          <a:xfrm>
            <a:off x="1285875" y="1985963"/>
            <a:ext cx="5827713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说出下列单词的单数第三人称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25" name="五角星 24"/>
          <p:cNvSpPr/>
          <p:nvPr/>
        </p:nvSpPr>
        <p:spPr>
          <a:xfrm>
            <a:off x="889000" y="2057400"/>
            <a:ext cx="492125" cy="396875"/>
          </a:xfrm>
          <a:prstGeom prst="star5">
            <a:avLst/>
          </a:prstGeom>
          <a:solidFill>
            <a:srgbClr val="DC5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00150" y="2770188"/>
            <a:ext cx="7088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play- plays        want-wants        work-works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200150" y="3533775"/>
            <a:ext cx="7088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teach-teaches    brush-brushes    go-goes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285875" y="4300538"/>
            <a:ext cx="7088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study-studies     cry-cries        worry-worries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9675" y="4846638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圆角矩形 16">
            <a:hlinkClick r:id="" action="ppaction://hlinkshowjump?jump=endshow"/>
          </p:cNvPr>
          <p:cNvSpPr/>
          <p:nvPr/>
        </p:nvSpPr>
        <p:spPr>
          <a:xfrm>
            <a:off x="6516216" y="5743081"/>
            <a:ext cx="1223963" cy="5043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endParaRPr lang="zh-CN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2" name="标题 1"/>
          <p:cNvSpPr>
            <a:spLocks noGrp="1"/>
          </p:cNvSpPr>
          <p:nvPr>
            <p:ph type="title" idx="4294967295"/>
          </p:nvPr>
        </p:nvSpPr>
        <p:spPr bwMode="auto">
          <a:xfrm>
            <a:off x="419100" y="207963"/>
            <a:ext cx="8291513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400" i="1" dirty="0" smtClean="0"/>
              <a:t>&gt;&gt;Homework</a:t>
            </a:r>
            <a:endParaRPr lang="zh-CN" altLang="en-US" sz="2400" i="1" dirty="0" smtClean="0"/>
          </a:p>
        </p:txBody>
      </p:sp>
      <p:sp>
        <p:nvSpPr>
          <p:cNvPr id="16" name="圆角矩形 15"/>
          <p:cNvSpPr/>
          <p:nvPr/>
        </p:nvSpPr>
        <p:spPr>
          <a:xfrm>
            <a:off x="869950" y="1425575"/>
            <a:ext cx="7404100" cy="4271963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171394">
            <a:off x="296863" y="525463"/>
            <a:ext cx="2185987" cy="141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1563688" y="1724025"/>
            <a:ext cx="6911975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听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课文录音并跟读，按照正确的语音、语调朗读并表演课文对话。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学唱歌曲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chant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并给家人演唱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400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习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Unit5 A Let’s learn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1285875" y="2019300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五角星 11"/>
          <p:cNvSpPr/>
          <p:nvPr/>
        </p:nvSpPr>
        <p:spPr>
          <a:xfrm>
            <a:off x="955675" y="3562350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5" name="五角星 14"/>
          <p:cNvSpPr/>
          <p:nvPr/>
        </p:nvSpPr>
        <p:spPr>
          <a:xfrm>
            <a:off x="1281113" y="4332288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9" name="五角星 18"/>
          <p:cNvSpPr/>
          <p:nvPr/>
        </p:nvSpPr>
        <p:spPr>
          <a:xfrm>
            <a:off x="1285875" y="3562350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0" name="五角星 19"/>
          <p:cNvSpPr/>
          <p:nvPr/>
        </p:nvSpPr>
        <p:spPr>
          <a:xfrm>
            <a:off x="925513" y="4332288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1" name="五角星 20"/>
          <p:cNvSpPr/>
          <p:nvPr/>
        </p:nvSpPr>
        <p:spPr>
          <a:xfrm>
            <a:off x="1112838" y="4621213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2"/>
          <p:cNvSpPr txBox="1"/>
          <p:nvPr/>
        </p:nvSpPr>
        <p:spPr bwMode="auto">
          <a:xfrm>
            <a:off x="395288" y="188913"/>
            <a:ext cx="32893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&gt;&gt;Review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468313" y="871538"/>
            <a:ext cx="31432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 and say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11188" y="1435100"/>
            <a:ext cx="23764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2850" y="4741863"/>
            <a:ext cx="1674813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00900" y="4818063"/>
            <a:ext cx="1677988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22550" y="2659712"/>
            <a:ext cx="2067287" cy="1835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65238" y="2763838"/>
            <a:ext cx="1709737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30638" y="2643188"/>
            <a:ext cx="1862137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703513" y="4741863"/>
            <a:ext cx="18161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03225" y="4741863"/>
            <a:ext cx="1839913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849438" y="1477963"/>
            <a:ext cx="4848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Is it a bird/lake/river/…?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849438" y="2063750"/>
            <a:ext cx="4848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Yes, it is./No, it isn’t.</a:t>
            </a:r>
          </a:p>
        </p:txBody>
      </p:sp>
      <p:pic>
        <p:nvPicPr>
          <p:cNvPr id="13326" name="图片 19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379538" y="155098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图片 19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400175" y="213518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8" name="组合 11"/>
          <p:cNvGrpSpPr/>
          <p:nvPr/>
        </p:nvGrpSpPr>
        <p:grpSpPr bwMode="auto">
          <a:xfrm>
            <a:off x="6557963" y="1306513"/>
            <a:ext cx="1785937" cy="571500"/>
            <a:chOff x="5929322" y="500046"/>
            <a:chExt cx="1785950" cy="571500"/>
          </a:xfrm>
        </p:grpSpPr>
        <p:sp>
          <p:nvSpPr>
            <p:cNvPr id="26" name="云形 25"/>
            <p:cNvSpPr/>
            <p:nvPr/>
          </p:nvSpPr>
          <p:spPr bwMode="auto">
            <a:xfrm>
              <a:off x="5929322" y="500046"/>
              <a:ext cx="1785950" cy="571500"/>
            </a:xfrm>
            <a:prstGeom prst="cloud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64999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dirty="0"/>
            </a:p>
          </p:txBody>
        </p:sp>
        <p:sp>
          <p:nvSpPr>
            <p:cNvPr id="13330" name="TextBox 46"/>
            <p:cNvSpPr txBox="1">
              <a:spLocks noChangeArrowheads="1"/>
            </p:cNvSpPr>
            <p:nvPr/>
          </p:nvSpPr>
          <p:spPr bwMode="auto">
            <a:xfrm>
              <a:off x="6068501" y="601584"/>
              <a:ext cx="1489522" cy="452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Times New Roman" panose="02020603050405020304" pitchFamily="18" charset="0"/>
                </a:rPr>
                <a:t>Pair work</a:t>
              </a:r>
              <a:endParaRPr lang="zh-CN" altLang="en-US" sz="2600">
                <a:solidFill>
                  <a:schemeClr val="tx2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1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4625" y="4462463"/>
            <a:ext cx="347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标题 2"/>
          <p:cNvSpPr txBox="1"/>
          <p:nvPr/>
        </p:nvSpPr>
        <p:spPr bwMode="auto">
          <a:xfrm>
            <a:off x="395288" y="188913"/>
            <a:ext cx="32893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&gt;&gt;Warm-up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占位符 2"/>
          <p:cNvSpPr txBox="1"/>
          <p:nvPr/>
        </p:nvSpPr>
        <p:spPr bwMode="auto">
          <a:xfrm>
            <a:off x="541338" y="889000"/>
            <a:ext cx="31432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chant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611188" y="1408113"/>
            <a:ext cx="2089150" cy="20637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41750" y="1343025"/>
            <a:ext cx="1752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Home</a:t>
            </a:r>
          </a:p>
          <a:p>
            <a:pPr>
              <a:spcBef>
                <a:spcPct val="50000"/>
              </a:spcBef>
              <a:defRPr/>
            </a:pPr>
            <a:endParaRPr lang="en-US" altLang="zh-CN" sz="3200" b="1" dirty="0" smtClean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44688" y="1846263"/>
            <a:ext cx="6624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Home is a place with Dad and Mom.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944688" y="2354263"/>
            <a:ext cx="475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Home is a place full of love.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962150" y="2887663"/>
            <a:ext cx="47513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Little birds can grow up there.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944688" y="3376613"/>
            <a:ext cx="4752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Away from storm.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944688" y="3910013"/>
            <a:ext cx="6346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Home is a place with care and warm.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14525" y="4373563"/>
            <a:ext cx="63484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Home is a place full of love.</a:t>
            </a:r>
          </a:p>
        </p:txBody>
      </p:sp>
      <p:pic>
        <p:nvPicPr>
          <p:cNvPr id="15373" name="图片 2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788" y="4535488"/>
            <a:ext cx="2433637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Unit4_PartB_Let’s_chant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323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2"/>
          <p:cNvSpPr txBox="1"/>
          <p:nvPr/>
        </p:nvSpPr>
        <p:spPr bwMode="auto">
          <a:xfrm>
            <a:off x="395288" y="188913"/>
            <a:ext cx="32893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41338" y="889000"/>
            <a:ext cx="31432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Show time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11188" y="1408113"/>
            <a:ext cx="2089150" cy="20637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组合 12"/>
          <p:cNvGrpSpPr/>
          <p:nvPr/>
        </p:nvGrpSpPr>
        <p:grpSpPr bwMode="auto">
          <a:xfrm>
            <a:off x="5508625" y="1268413"/>
            <a:ext cx="3024188" cy="1081087"/>
            <a:chOff x="6854179" y="514768"/>
            <a:chExt cx="3026337" cy="1588754"/>
          </a:xfrm>
        </p:grpSpPr>
        <p:sp>
          <p:nvSpPr>
            <p:cNvPr id="6" name="云形 5"/>
            <p:cNvSpPr/>
            <p:nvPr/>
          </p:nvSpPr>
          <p:spPr>
            <a:xfrm>
              <a:off x="6854179" y="514768"/>
              <a:ext cx="3026337" cy="1588754"/>
            </a:xfrm>
            <a:prstGeom prst="cloud">
              <a:avLst/>
            </a:prstGeom>
            <a:solidFill>
              <a:srgbClr val="FFFFFF"/>
            </a:solidFill>
            <a:ln>
              <a:solidFill>
                <a:schemeClr val="bg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417" name="文本框 19"/>
            <p:cNvSpPr txBox="1">
              <a:spLocks noChangeArrowheads="1"/>
            </p:cNvSpPr>
            <p:nvPr/>
          </p:nvSpPr>
          <p:spPr bwMode="auto">
            <a:xfrm>
              <a:off x="7055132" y="887663"/>
              <a:ext cx="2825384" cy="76960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B0F0"/>
                  </a:solidFill>
                  <a:latin typeface="Comic Sans MS" panose="030F0702030302020204" pitchFamily="66" charset="0"/>
                </a:rPr>
                <a:t>我是小小演唱家</a:t>
              </a:r>
            </a:p>
          </p:txBody>
        </p:sp>
      </p:grpSp>
      <p:pic>
        <p:nvPicPr>
          <p:cNvPr id="17414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0525" y="2852738"/>
            <a:ext cx="81153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71875" y="2349500"/>
            <a:ext cx="40243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6000" b="1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Home</a:t>
            </a:r>
          </a:p>
          <a:p>
            <a:pPr>
              <a:spcBef>
                <a:spcPct val="50000"/>
              </a:spcBef>
              <a:defRPr/>
            </a:pPr>
            <a:endParaRPr lang="en-US" altLang="zh-CN" sz="3200" b="1" dirty="0" smtClean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2"/>
          <p:cNvSpPr txBox="1"/>
          <p:nvPr/>
        </p:nvSpPr>
        <p:spPr bwMode="auto">
          <a:xfrm>
            <a:off x="395288" y="188913"/>
            <a:ext cx="32893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395288" y="889000"/>
            <a:ext cx="7486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 and imagine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88950" y="1484313"/>
            <a:ext cx="3195638" cy="30162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1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" y="1711325"/>
            <a:ext cx="26384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5150" y="1514475"/>
            <a:ext cx="2768600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图片 7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11513" y="3419475"/>
            <a:ext cx="2446337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798253" y="4619432"/>
            <a:ext cx="2615815" cy="199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5" name="图片 10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5150" y="4792663"/>
            <a:ext cx="29495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2"/>
          <p:cNvSpPr txBox="1"/>
          <p:nvPr/>
        </p:nvSpPr>
        <p:spPr bwMode="auto">
          <a:xfrm>
            <a:off x="395288" y="188913"/>
            <a:ext cx="32893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395288" y="889000"/>
            <a:ext cx="7486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 at the pictures and order the story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88950" y="1484313"/>
            <a:ext cx="7058025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9113" y="1539875"/>
            <a:ext cx="6121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     )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 mouse comes out from the grass.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 “What’s the matter, litter Tiger?”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 “Oh, my legs! I cannot move. Help me!”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19113" y="3201988"/>
            <a:ext cx="76533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     )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It is a summer afternoon. A little tiger goes out to play.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He runs in the tall grass.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1188" y="4340225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    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) “Oh, no! Help! Help! Who can help me?” The tiger cries.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96900" y="5092700"/>
            <a:ext cx="81518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     )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“Thank you. Thank you very much!” “You’re welcome.”     They become good friends.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93725" y="6119813"/>
            <a:ext cx="7723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     ) 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The mouse cuts the rope with his teeth. 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Yo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-ho! 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Yo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-ho!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20725" y="1417638"/>
            <a:ext cx="50482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20725" y="3071813"/>
            <a:ext cx="50482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73113" y="4237038"/>
            <a:ext cx="5048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76288" y="4956175"/>
            <a:ext cx="50482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5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38188" y="6010275"/>
            <a:ext cx="503237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4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2"/>
          <p:cNvSpPr txBox="1"/>
          <p:nvPr/>
        </p:nvSpPr>
        <p:spPr bwMode="auto">
          <a:xfrm>
            <a:off x="323850" y="260350"/>
            <a:ext cx="32893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395288" y="889000"/>
            <a:ext cx="7486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42925" y="1408113"/>
            <a:ext cx="1995488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占位符 2"/>
          <p:cNvSpPr txBox="1"/>
          <p:nvPr/>
        </p:nvSpPr>
        <p:spPr bwMode="auto">
          <a:xfrm>
            <a:off x="488950" y="889000"/>
            <a:ext cx="21034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learn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92175" y="1473200"/>
            <a:ext cx="822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一般现在时主语为单三人称的动词变化规则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214313" y="2266950"/>
            <a:ext cx="6086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①  在动词词尾直接加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-s</a:t>
            </a: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1" lang="en-US" altLang="zh-CN" sz="36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4988" y="3121025"/>
            <a:ext cx="82470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play-plays,     want-wants,       work-works,       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know-knows,   help-helps,        get-gets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057275" y="4762500"/>
            <a:ext cx="7202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</a:t>
            </a:r>
            <a:r>
              <a:rPr kumimoji="1"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plays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football game in the gym.</a:t>
            </a:r>
          </a:p>
        </p:txBody>
      </p:sp>
      <p:pic>
        <p:nvPicPr>
          <p:cNvPr id="15" name="图片 1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50" y="4783138"/>
            <a:ext cx="7381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057275" y="5724525"/>
            <a:ext cx="7202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</a:t>
            </a:r>
            <a:r>
              <a:rPr kumimoji="1"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works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in the hospital.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"/>
          <p:cNvSpPr txBox="1"/>
          <p:nvPr/>
        </p:nvSpPr>
        <p:spPr bwMode="auto">
          <a:xfrm>
            <a:off x="323850" y="260350"/>
            <a:ext cx="32893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395288" y="889000"/>
            <a:ext cx="7486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42925" y="1408113"/>
            <a:ext cx="1995488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占位符 2"/>
          <p:cNvSpPr txBox="1"/>
          <p:nvPr/>
        </p:nvSpPr>
        <p:spPr bwMode="auto">
          <a:xfrm>
            <a:off x="488950" y="889000"/>
            <a:ext cx="21034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learn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92175" y="1473200"/>
            <a:ext cx="822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一般现在时主语为单三人称的动词变化规则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214313" y="2266950"/>
            <a:ext cx="8750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② 以字母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s, x, </a:t>
            </a:r>
            <a:r>
              <a:rPr kumimoji="1" lang="en-US" altLang="zh-CN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ch,sh</a:t>
            </a: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结尾的动词加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kumimoji="1" lang="en-US" altLang="zh-CN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es</a:t>
            </a: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4988" y="3121025"/>
            <a:ext cx="82470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teach-teaches,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brush-brushes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go-goes,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   do-does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watch-watches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catch-catches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057275" y="4748213"/>
            <a:ext cx="7202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LiLi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watches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TV in the living room.</a:t>
            </a:r>
          </a:p>
        </p:txBody>
      </p:sp>
      <p:pic>
        <p:nvPicPr>
          <p:cNvPr id="15" name="图片 1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50" y="4783138"/>
            <a:ext cx="7381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187450" y="5516563"/>
            <a:ext cx="540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</a:t>
            </a:r>
            <a:r>
              <a:rPr kumimoji="1"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teaches 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2"/>
          <p:cNvSpPr txBox="1"/>
          <p:nvPr/>
        </p:nvSpPr>
        <p:spPr bwMode="auto">
          <a:xfrm>
            <a:off x="323850" y="260350"/>
            <a:ext cx="32893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395288" y="889000"/>
            <a:ext cx="7486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42925" y="1408113"/>
            <a:ext cx="1995488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占位符 2"/>
          <p:cNvSpPr txBox="1"/>
          <p:nvPr/>
        </p:nvSpPr>
        <p:spPr bwMode="auto">
          <a:xfrm>
            <a:off x="488950" y="889000"/>
            <a:ext cx="210343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learn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92175" y="1473200"/>
            <a:ext cx="822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一般现在时主语为单三人称的动词变化规则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55600" y="2119313"/>
            <a:ext cx="831691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③ 以辅音字母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+y</a:t>
            </a: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结尾的动词，先变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i,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再加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kumimoji="1" lang="en-US" altLang="zh-CN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es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95288" y="3575050"/>
            <a:ext cx="62880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study-studies,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 cay-cries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endParaRPr lang="en-US" altLang="zh-CN" sz="3200" dirty="0" smtClean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 fly-</a:t>
            </a:r>
            <a:r>
              <a:rPr lang="en-US" altLang="zh-CN" sz="3200" dirty="0" err="1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flyies</a:t>
            </a:r>
            <a:r>
              <a:rPr lang="en-US" altLang="zh-CN" sz="32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320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       worry-worries</a:t>
            </a:r>
            <a:endParaRPr lang="en-US" altLang="zh-CN" sz="3200" dirty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84250" y="5229225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 </a:t>
            </a:r>
            <a:r>
              <a:rPr kumimoji="1" lang="en-US" altLang="zh-CN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stuidies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Chinese in the library.</a:t>
            </a:r>
          </a:p>
        </p:txBody>
      </p:sp>
      <p:pic>
        <p:nvPicPr>
          <p:cNvPr id="15" name="图片 1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197475"/>
            <a:ext cx="736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011238" y="6030913"/>
            <a:ext cx="7173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</a:t>
            </a:r>
            <a:r>
              <a:rPr kumimoji="1"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worries</a:t>
            </a:r>
            <a:r>
              <a:rPr kumimoji="1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about his mother’s illness.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5d9bd043f82637ddbc699569e221ec07ef5"/>
  <p:tag name="ISPRING_RESOURCE_PATHS_HASH_PRESENTER" val="8a494b6bf0af80881a36483a8bbb62c834fdbc7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自定义 2">
      <a:majorFont>
        <a:latin typeface="Arial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defRPr sz="4000" b="1" dirty="0" smtClean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53b61e80c50d6</Template>
  <TotalTime>0</TotalTime>
  <Words>616</Words>
  <Application>Microsoft Office PowerPoint</Application>
  <PresentationFormat>全屏显示(4:3)</PresentationFormat>
  <Paragraphs>109</Paragraphs>
  <Slides>13</Slides>
  <Notes>12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黑体</vt:lpstr>
      <vt:lpstr>华文新魏</vt:lpstr>
      <vt:lpstr>宋体</vt:lpstr>
      <vt:lpstr>微软雅黑</vt:lpstr>
      <vt:lpstr>幼圆</vt:lpstr>
      <vt:lpstr>Arial</vt:lpstr>
      <vt:lpstr>Arial Black</vt:lpstr>
      <vt:lpstr>Calibri</vt:lpstr>
      <vt:lpstr>Comic Sans MS</vt:lpstr>
      <vt:lpstr>Times New Roman</vt:lpstr>
      <vt:lpstr>Wingdings</vt:lpstr>
      <vt:lpstr>WWW.2PPT.COM
</vt:lpstr>
      <vt:lpstr>Unit4 He Lives in a Village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2014-11-17T10:58:00Z</dcterms:created>
  <dcterms:modified xsi:type="dcterms:W3CDTF">2023-01-17T02:04:29Z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F278DE88F52040ECBB6991F58816F8EB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