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771" r:id="rId2"/>
    <p:sldId id="788" r:id="rId3"/>
    <p:sldId id="666" r:id="rId4"/>
    <p:sldId id="776" r:id="rId5"/>
    <p:sldId id="773" r:id="rId6"/>
    <p:sldId id="774" r:id="rId7"/>
    <p:sldId id="610" r:id="rId8"/>
    <p:sldId id="775" r:id="rId9"/>
    <p:sldId id="777" r:id="rId10"/>
    <p:sldId id="778" r:id="rId11"/>
    <p:sldId id="779" r:id="rId12"/>
    <p:sldId id="781" r:id="rId13"/>
    <p:sldId id="780" r:id="rId14"/>
    <p:sldId id="782" r:id="rId15"/>
    <p:sldId id="783" r:id="rId16"/>
    <p:sldId id="784" r:id="rId17"/>
    <p:sldId id="785" r:id="rId18"/>
    <p:sldId id="786" r:id="rId19"/>
    <p:sldId id="787" r:id="rId20"/>
    <p:sldId id="772" r:id="rId21"/>
  </p:sldIdLst>
  <p:sldSz cx="9144000" cy="5143500" type="screen16x9"/>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FDF"/>
    <a:srgbClr val="FDF2F1"/>
    <a:srgbClr val="B70F0C"/>
    <a:srgbClr val="C00000"/>
    <a:srgbClr val="BC0000"/>
    <a:srgbClr val="D20000"/>
    <a:srgbClr val="FAB734"/>
    <a:srgbClr val="FFE599"/>
    <a:srgbClr val="971515"/>
    <a:srgbClr val="A51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6314" autoAdjust="0"/>
  </p:normalViewPr>
  <p:slideViewPr>
    <p:cSldViewPr>
      <p:cViewPr varScale="1">
        <p:scale>
          <a:sx n="78" d="100"/>
          <a:sy n="78" d="100"/>
        </p:scale>
        <p:origin x="-102" y="-1470"/>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notesViewPr>
    <p:cSldViewPr>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626C9-0433-45D4-A4B4-A807EC82C24D}"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6D5307-9AB0-4C93-817A-B080F41B1C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FC32E4-2D70-4F33-B037-C4E43AE9183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FC32E4-2D70-4F33-B037-C4E43AE91830}" type="slidenum">
              <a:rPr lang="zh-CN" altLang="en-US" smtClean="0"/>
              <a:t>20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l="-1000" r="-1000"/>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243D47C-A663-4E48-8C72-BA1D6509F2FF}" type="slidenum">
              <a:rPr lang="zh-CN" altLang="en-US" smtClean="0"/>
              <a:t>‹#›</a:t>
            </a:fld>
            <a:endParaRPr lang="zh-CN" altLang="en-US"/>
          </a:p>
        </p:txBody>
      </p:sp>
      <p:sp>
        <p:nvSpPr>
          <p:cNvPr id="11" name="矩形 10"/>
          <p:cNvSpPr/>
          <p:nvPr userDrawn="1"/>
        </p:nvSpPr>
        <p:spPr>
          <a:xfrm>
            <a:off x="6948264" y="3723878"/>
            <a:ext cx="775136" cy="229870"/>
          </a:xfrm>
          <a:prstGeom prst="rect">
            <a:avLst/>
          </a:prstGeom>
        </p:spPr>
        <p:txBody>
          <a:bodyPr wrap="square">
            <a:spAutoFit/>
          </a:bodyPr>
          <a:lstStyle/>
          <a:p>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模板下载：</a:t>
            </a:r>
            <a:r>
              <a:rPr lang="en-US" altLang="zh-CN" sz="100" dirty="0">
                <a:solidFill>
                  <a:prstClr val="white"/>
                </a:solidFill>
                <a:ea typeface="宋体" panose="02010600030101010101" pitchFamily="2" charset="-122"/>
              </a:rPr>
              <a:t> www.2ppt.com/moban/          </a:t>
            </a:r>
            <a:r>
              <a:rPr lang="zh-CN" altLang="en-US" sz="100" dirty="0">
                <a:solidFill>
                  <a:prstClr val="white"/>
                </a:solidFill>
                <a:ea typeface="宋体" panose="02010600030101010101" pitchFamily="2" charset="-122"/>
              </a:rPr>
              <a:t>行业</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a:t>
            </a:r>
            <a:r>
              <a:rPr lang="en-US" altLang="zh-CN" sz="100" dirty="0">
                <a:solidFill>
                  <a:prstClr val="white"/>
                </a:solidFill>
                <a:ea typeface="宋体" panose="02010600030101010101" pitchFamily="2" charset="-122"/>
              </a:rPr>
              <a:t> www.2ppt.com/hangye/ </a:t>
            </a:r>
          </a:p>
          <a:p>
            <a:r>
              <a:rPr lang="zh-CN" altLang="en-US" sz="100" dirty="0">
                <a:solidFill>
                  <a:prstClr val="white"/>
                </a:solidFill>
                <a:ea typeface="宋体" panose="02010600030101010101" pitchFamily="2" charset="-122"/>
              </a:rPr>
              <a:t>节日</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a:t>
            </a:r>
            <a:r>
              <a:rPr lang="en-US" altLang="zh-CN" sz="100" dirty="0">
                <a:solidFill>
                  <a:prstClr val="white"/>
                </a:solidFill>
                <a:ea typeface="宋体" panose="02010600030101010101" pitchFamily="2" charset="-122"/>
              </a:rPr>
              <a:t> www.2ppt.com/jieri/          PPT</a:t>
            </a:r>
            <a:r>
              <a:rPr lang="zh-CN" altLang="en-US" sz="100" dirty="0">
                <a:solidFill>
                  <a:prstClr val="white"/>
                </a:solidFill>
                <a:ea typeface="宋体" panose="02010600030101010101" pitchFamily="2" charset="-122"/>
              </a:rPr>
              <a:t>素材：</a:t>
            </a:r>
            <a:r>
              <a:rPr lang="en-US" altLang="zh-CN" sz="100" dirty="0">
                <a:solidFill>
                  <a:prstClr val="white"/>
                </a:solidFill>
                <a:ea typeface="宋体" panose="02010600030101010101" pitchFamily="2" charset="-122"/>
              </a:rPr>
              <a:t> www.2ppt.com/sucai/</a:t>
            </a:r>
          </a:p>
          <a:p>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背景图片：</a:t>
            </a:r>
            <a:r>
              <a:rPr lang="en-US" altLang="zh-CN" sz="100" dirty="0">
                <a:solidFill>
                  <a:prstClr val="white"/>
                </a:solidFill>
                <a:ea typeface="宋体" panose="02010600030101010101" pitchFamily="2" charset="-122"/>
              </a:rPr>
              <a:t> www.2ppt.com/beijing/        PPT</a:t>
            </a:r>
            <a:r>
              <a:rPr lang="zh-CN" altLang="en-US" sz="100" dirty="0">
                <a:solidFill>
                  <a:prstClr val="white"/>
                </a:solidFill>
                <a:ea typeface="宋体" panose="02010600030101010101" pitchFamily="2" charset="-122"/>
              </a:rPr>
              <a:t>图表：</a:t>
            </a:r>
            <a:r>
              <a:rPr lang="en-US" altLang="zh-CN" sz="100" dirty="0">
                <a:solidFill>
                  <a:prstClr val="white"/>
                </a:solidFill>
                <a:ea typeface="宋体" panose="02010600030101010101" pitchFamily="2" charset="-122"/>
              </a:rPr>
              <a:t> www.2ppt.com/tubiao/      </a:t>
            </a:r>
          </a:p>
          <a:p>
            <a:r>
              <a:rPr lang="zh-CN" altLang="en-US" sz="100" dirty="0">
                <a:solidFill>
                  <a:prstClr val="white"/>
                </a:solidFill>
                <a:ea typeface="宋体" panose="02010600030101010101" pitchFamily="2" charset="-122"/>
              </a:rPr>
              <a:t>精美</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下载：</a:t>
            </a:r>
            <a:r>
              <a:rPr lang="en-US" altLang="zh-CN" sz="100" dirty="0">
                <a:solidFill>
                  <a:prstClr val="white"/>
                </a:solidFill>
                <a:ea typeface="宋体" panose="02010600030101010101" pitchFamily="2" charset="-122"/>
              </a:rPr>
              <a:t> www.2ppt.com/xiazai/         PPT</a:t>
            </a:r>
            <a:r>
              <a:rPr lang="zh-CN" altLang="en-US" sz="100" dirty="0">
                <a:solidFill>
                  <a:prstClr val="white"/>
                </a:solidFill>
                <a:ea typeface="宋体" panose="02010600030101010101" pitchFamily="2" charset="-122"/>
              </a:rPr>
              <a:t>教程： </a:t>
            </a:r>
            <a:r>
              <a:rPr lang="en-US" altLang="zh-CN" sz="100" dirty="0">
                <a:solidFill>
                  <a:prstClr val="white"/>
                </a:solidFill>
                <a:ea typeface="宋体" panose="02010600030101010101" pitchFamily="2" charset="-122"/>
              </a:rPr>
              <a:t> www.2ppt.com/powerpoint/      </a:t>
            </a:r>
          </a:p>
          <a:p>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课件：</a:t>
            </a:r>
            <a:r>
              <a:rPr lang="en-US" altLang="zh-CN" sz="100" dirty="0">
                <a:solidFill>
                  <a:prstClr val="white"/>
                </a:solidFill>
                <a:ea typeface="宋体" panose="02010600030101010101" pitchFamily="2" charset="-122"/>
              </a:rPr>
              <a:t> www.2ppt.com/kejian/             </a:t>
            </a:r>
            <a:r>
              <a:rPr lang="zh-CN" altLang="en-US" sz="100" dirty="0">
                <a:solidFill>
                  <a:prstClr val="white"/>
                </a:solidFill>
                <a:ea typeface="宋体" panose="02010600030101010101" pitchFamily="2" charset="-122"/>
              </a:rPr>
              <a:t>字体下载：</a:t>
            </a:r>
            <a:r>
              <a:rPr lang="en-US" altLang="zh-CN" sz="100" dirty="0">
                <a:solidFill>
                  <a:prstClr val="white"/>
                </a:solidFill>
                <a:ea typeface="宋体" panose="02010600030101010101" pitchFamily="2" charset="-122"/>
              </a:rPr>
              <a:t> www.2ppt.com/ziti/</a:t>
            </a:r>
          </a:p>
          <a:p>
            <a:r>
              <a:rPr lang="zh-CN" altLang="en-US" sz="100" dirty="0">
                <a:solidFill>
                  <a:prstClr val="white"/>
                </a:solidFill>
                <a:ea typeface="宋体" panose="02010600030101010101" pitchFamily="2" charset="-122"/>
              </a:rPr>
              <a:t>工作总结</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a:t>
            </a:r>
            <a:r>
              <a:rPr lang="en-US" altLang="zh-CN" sz="100" dirty="0">
                <a:solidFill>
                  <a:prstClr val="white"/>
                </a:solidFill>
                <a:ea typeface="宋体" panose="02010600030101010101" pitchFamily="2" charset="-122"/>
              </a:rPr>
              <a:t> www.2ppt.com/xiazai/zongjie/ </a:t>
            </a:r>
            <a:r>
              <a:rPr lang="zh-CN" altLang="en-US" sz="100" dirty="0">
                <a:solidFill>
                  <a:prstClr val="white"/>
                </a:solidFill>
                <a:ea typeface="宋体" panose="02010600030101010101" pitchFamily="2" charset="-122"/>
              </a:rPr>
              <a:t>工作计划：</a:t>
            </a:r>
            <a:r>
              <a:rPr lang="en-US" altLang="zh-CN" sz="100" dirty="0">
                <a:solidFill>
                  <a:prstClr val="white"/>
                </a:solidFill>
                <a:ea typeface="宋体" panose="02010600030101010101" pitchFamily="2" charset="-122"/>
              </a:rPr>
              <a:t> www.2ppt.com/xiazai/jihua/</a:t>
            </a:r>
          </a:p>
          <a:p>
            <a:r>
              <a:rPr lang="zh-CN" altLang="en-US" sz="100" dirty="0">
                <a:solidFill>
                  <a:prstClr val="white"/>
                </a:solidFill>
                <a:ea typeface="宋体" panose="02010600030101010101" pitchFamily="2" charset="-122"/>
              </a:rPr>
              <a:t>商务</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a:t>
            </a:r>
            <a:r>
              <a:rPr lang="en-US" altLang="zh-CN" sz="100" dirty="0">
                <a:solidFill>
                  <a:prstClr val="white"/>
                </a:solidFill>
                <a:ea typeface="宋体" panose="02010600030101010101" pitchFamily="2" charset="-122"/>
              </a:rPr>
              <a:t> www.2ppt.com/moban/shangwu/  </a:t>
            </a:r>
            <a:r>
              <a:rPr lang="zh-CN" altLang="en-US" sz="100" dirty="0">
                <a:solidFill>
                  <a:prstClr val="white"/>
                </a:solidFill>
                <a:ea typeface="宋体" panose="02010600030101010101" pitchFamily="2" charset="-122"/>
              </a:rPr>
              <a:t>个人简历</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a:t>
            </a:r>
            <a:r>
              <a:rPr lang="en-US" altLang="zh-CN" sz="100" dirty="0">
                <a:solidFill>
                  <a:prstClr val="white"/>
                </a:solidFill>
                <a:ea typeface="宋体" panose="02010600030101010101" pitchFamily="2" charset="-122"/>
              </a:rPr>
              <a:t> www.2ppt.com/xiazai/jianli/  </a:t>
            </a:r>
          </a:p>
          <a:p>
            <a:r>
              <a:rPr lang="zh-CN" altLang="en-US" sz="100" dirty="0">
                <a:solidFill>
                  <a:prstClr val="white"/>
                </a:solidFill>
                <a:ea typeface="宋体" panose="02010600030101010101" pitchFamily="2" charset="-122"/>
              </a:rPr>
              <a:t>毕业答辩</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a:t>
            </a:r>
            <a:r>
              <a:rPr lang="en-US" altLang="zh-CN" sz="100" dirty="0">
                <a:solidFill>
                  <a:prstClr val="white"/>
                </a:solidFill>
                <a:ea typeface="宋体" panose="02010600030101010101" pitchFamily="2" charset="-122"/>
              </a:rPr>
              <a:t> www.2ppt.com/xiazai/dabian/  </a:t>
            </a:r>
            <a:r>
              <a:rPr lang="zh-CN" altLang="en-US" sz="100" dirty="0">
                <a:solidFill>
                  <a:prstClr val="white"/>
                </a:solidFill>
                <a:ea typeface="宋体" panose="02010600030101010101" pitchFamily="2" charset="-122"/>
              </a:rPr>
              <a:t>工作汇报</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a:t>
            </a:r>
            <a:r>
              <a:rPr lang="en-US" altLang="zh-CN" sz="100" dirty="0">
                <a:solidFill>
                  <a:prstClr val="white"/>
                </a:solidFill>
                <a:ea typeface="宋体" panose="02010600030101010101" pitchFamily="2" charset="-122"/>
              </a:rPr>
              <a:t> www.2ppt.com/xiazai/huibao/    </a:t>
            </a:r>
          </a:p>
          <a:p>
            <a:r>
              <a:rPr lang="en-US" altLang="zh-CN" sz="100" dirty="0">
                <a:solidFill>
                  <a:prstClr val="white"/>
                </a:solidFill>
                <a:ea typeface="宋体" panose="02010600030101010101" pitchFamily="2" charset="-122"/>
              </a:rPr>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243D47C-A663-4E48-8C72-BA1D6509F2F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cstate="screen"/>
          <a:stretch>
            <a:fillRect/>
          </a:stretch>
        </p:blipFill>
        <p:spPr>
          <a:xfrm>
            <a:off x="31618" y="2946876"/>
            <a:ext cx="1242562" cy="2061096"/>
          </a:xfrm>
          <a:prstGeom prst="rect">
            <a:avLst/>
          </a:prstGeom>
        </p:spPr>
      </p:pic>
      <p:grpSp>
        <p:nvGrpSpPr>
          <p:cNvPr id="13" name="组合 12"/>
          <p:cNvGrpSpPr/>
          <p:nvPr/>
        </p:nvGrpSpPr>
        <p:grpSpPr>
          <a:xfrm>
            <a:off x="10236" y="2647570"/>
            <a:ext cx="9144001" cy="2516468"/>
            <a:chOff x="0" y="3502709"/>
            <a:chExt cx="12191999" cy="3355291"/>
          </a:xfrm>
        </p:grpSpPr>
        <p:pic>
          <p:nvPicPr>
            <p:cNvPr id="14" name="图片 13"/>
            <p:cNvPicPr>
              <a:picLocks noChangeAspect="1"/>
            </p:cNvPicPr>
            <p:nvPr/>
          </p:nvPicPr>
          <p:blipFill>
            <a:blip r:embed="rId4"/>
            <a:stretch>
              <a:fillRect/>
            </a:stretch>
          </p:blipFill>
          <p:spPr>
            <a:xfrm>
              <a:off x="0" y="3502709"/>
              <a:ext cx="12191999" cy="3355291"/>
            </a:xfrm>
            <a:prstGeom prst="rect">
              <a:avLst/>
            </a:prstGeom>
          </p:spPr>
        </p:pic>
        <p:pic>
          <p:nvPicPr>
            <p:cNvPr id="15" name="图片 14"/>
            <p:cNvPicPr>
              <a:picLocks noChangeAspect="1"/>
            </p:cNvPicPr>
            <p:nvPr/>
          </p:nvPicPr>
          <p:blipFill>
            <a:blip r:embed="rId5" cstate="screen"/>
            <a:stretch>
              <a:fillRect/>
            </a:stretch>
          </p:blipFill>
          <p:spPr>
            <a:xfrm>
              <a:off x="9556156" y="4053736"/>
              <a:ext cx="1452462" cy="605193"/>
            </a:xfrm>
            <a:prstGeom prst="rect">
              <a:avLst/>
            </a:prstGeom>
          </p:spPr>
        </p:pic>
        <p:pic>
          <p:nvPicPr>
            <p:cNvPr id="16" name="图片 15"/>
            <p:cNvPicPr>
              <a:picLocks noChangeAspect="1"/>
            </p:cNvPicPr>
            <p:nvPr/>
          </p:nvPicPr>
          <p:blipFill>
            <a:blip r:embed="rId6" cstate="screen"/>
            <a:stretch>
              <a:fillRect/>
            </a:stretch>
          </p:blipFill>
          <p:spPr>
            <a:xfrm flipH="1">
              <a:off x="1227977" y="4053736"/>
              <a:ext cx="1551072" cy="605193"/>
            </a:xfrm>
            <a:prstGeom prst="rect">
              <a:avLst/>
            </a:prstGeom>
          </p:spPr>
        </p:pic>
      </p:grpSp>
      <p:sp>
        <p:nvSpPr>
          <p:cNvPr id="33" name="TextBox 20"/>
          <p:cNvSpPr txBox="1"/>
          <p:nvPr/>
        </p:nvSpPr>
        <p:spPr>
          <a:xfrm>
            <a:off x="1528327" y="1698313"/>
            <a:ext cx="6382921" cy="830997"/>
          </a:xfrm>
          <a:prstGeom prst="rect">
            <a:avLst/>
          </a:prstGeom>
          <a:noFill/>
          <a:effectLst/>
        </p:spPr>
        <p:txBody>
          <a:bodyPr wrap="square" rtlCol="0">
            <a:spAutoFit/>
          </a:bodyPr>
          <a:lstStyle/>
          <a:p>
            <a:pPr algn="ctr"/>
            <a:r>
              <a:rPr lang="zh-CN" altLang="en-US" sz="4800" b="1"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我是党员 我奉献</a:t>
            </a:r>
          </a:p>
        </p:txBody>
      </p:sp>
      <p:pic>
        <p:nvPicPr>
          <p:cNvPr id="42" name="图片 41"/>
          <p:cNvPicPr>
            <a:picLocks noChangeAspect="1"/>
          </p:cNvPicPr>
          <p:nvPr/>
        </p:nvPicPr>
        <p:blipFill>
          <a:blip r:embed="rId7" cstate="screen">
            <a:extLst>
              <a:ext uri="{BEBA8EAE-BF5A-486C-A8C5-ECC9F3942E4B}">
                <a14:imgProps xmlns:a14="http://schemas.microsoft.com/office/drawing/2010/main">
                  <a14:imgLayer r:embed="rId8">
                    <a14:imgEffect>
                      <a14:brightnessContrast bright="-20000" contrast="40000"/>
                    </a14:imgEffect>
                  </a14:imgLayer>
                </a14:imgProps>
              </a:ext>
            </a:extLst>
          </a:blip>
          <a:stretch>
            <a:fillRect/>
          </a:stretch>
        </p:blipFill>
        <p:spPr>
          <a:xfrm>
            <a:off x="3977496" y="323386"/>
            <a:ext cx="1076866" cy="1040636"/>
          </a:xfrm>
          <a:prstGeom prst="rect">
            <a:avLst/>
          </a:prstGeom>
        </p:spPr>
      </p:pic>
      <p:cxnSp>
        <p:nvCxnSpPr>
          <p:cNvPr id="43" name="直接连接符 42"/>
          <p:cNvCxnSpPr/>
          <p:nvPr/>
        </p:nvCxnSpPr>
        <p:spPr>
          <a:xfrm>
            <a:off x="2094523" y="2637774"/>
            <a:ext cx="517159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150937" y="171103"/>
            <a:ext cx="8856984" cy="4824536"/>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288"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 calcmode="lin" valueType="num">
                                      <p:cBhvr>
                                        <p:cTn id="25" dur="1000" fill="hold"/>
                                        <p:tgtEl>
                                          <p:spTgt spid="42"/>
                                        </p:tgtEl>
                                        <p:attrNameLst>
                                          <p:attrName>ppt_w</p:attrName>
                                        </p:attrNameLst>
                                      </p:cBhvr>
                                      <p:tavLst>
                                        <p:tav tm="0">
                                          <p:val>
                                            <p:strVal val="4/3*#ppt_w"/>
                                          </p:val>
                                        </p:tav>
                                        <p:tav tm="100000">
                                          <p:val>
                                            <p:strVal val="#ppt_w"/>
                                          </p:val>
                                        </p:tav>
                                      </p:tavLst>
                                    </p:anim>
                                    <p:anim calcmode="lin" valueType="num">
                                      <p:cBhvr>
                                        <p:cTn id="26" dur="1000" fill="hold"/>
                                        <p:tgtEl>
                                          <p:spTgt spid="42"/>
                                        </p:tgtEl>
                                        <p:attrNameLst>
                                          <p:attrName>ppt_h</p:attrName>
                                        </p:attrNameLst>
                                      </p:cBhvr>
                                      <p:tavLst>
                                        <p:tav tm="0">
                                          <p:val>
                                            <p:strVal val="4/3*#ppt_h"/>
                                          </p:val>
                                        </p:tav>
                                        <p:tav tm="100000">
                                          <p:val>
                                            <p:strVal val="#ppt_h"/>
                                          </p:val>
                                        </p:tav>
                                      </p:tavLst>
                                    </p:anim>
                                  </p:childTnLst>
                                </p:cTn>
                              </p:par>
                              <p:par>
                                <p:cTn id="27" presetID="53" presetClass="entr" presetSubtype="528" fill="hold" grpId="0" nodeType="withEffect">
                                  <p:stCondLst>
                                    <p:cond delay="0"/>
                                  </p:stCondLst>
                                  <p:iterate type="lt">
                                    <p:tmPct val="10000"/>
                                  </p:iterate>
                                  <p:childTnLst>
                                    <p:set>
                                      <p:cBhvr>
                                        <p:cTn id="28" dur="1" fill="hold">
                                          <p:stCondLst>
                                            <p:cond delay="0"/>
                                          </p:stCondLst>
                                        </p:cTn>
                                        <p:tgtEl>
                                          <p:spTgt spid="33"/>
                                        </p:tgtEl>
                                        <p:attrNameLst>
                                          <p:attrName>style.visibility</p:attrName>
                                        </p:attrNameLst>
                                      </p:cBhvr>
                                      <p:to>
                                        <p:strVal val="visible"/>
                                      </p:to>
                                    </p:set>
                                    <p:anim calcmode="lin" valueType="num">
                                      <p:cBhvr>
                                        <p:cTn id="29" dur="2250" fill="hold"/>
                                        <p:tgtEl>
                                          <p:spTgt spid="33"/>
                                        </p:tgtEl>
                                        <p:attrNameLst>
                                          <p:attrName>ppt_w</p:attrName>
                                        </p:attrNameLst>
                                      </p:cBhvr>
                                      <p:tavLst>
                                        <p:tav tm="0">
                                          <p:val>
                                            <p:fltVal val="0"/>
                                          </p:val>
                                        </p:tav>
                                        <p:tav tm="100000">
                                          <p:val>
                                            <p:strVal val="#ppt_w"/>
                                          </p:val>
                                        </p:tav>
                                      </p:tavLst>
                                    </p:anim>
                                    <p:anim calcmode="lin" valueType="num">
                                      <p:cBhvr>
                                        <p:cTn id="30" dur="2250" fill="hold"/>
                                        <p:tgtEl>
                                          <p:spTgt spid="33"/>
                                        </p:tgtEl>
                                        <p:attrNameLst>
                                          <p:attrName>ppt_h</p:attrName>
                                        </p:attrNameLst>
                                      </p:cBhvr>
                                      <p:tavLst>
                                        <p:tav tm="0">
                                          <p:val>
                                            <p:fltVal val="0"/>
                                          </p:val>
                                        </p:tav>
                                        <p:tav tm="100000">
                                          <p:val>
                                            <p:strVal val="#ppt_h"/>
                                          </p:val>
                                        </p:tav>
                                      </p:tavLst>
                                    </p:anim>
                                    <p:animEffect transition="in" filter="fade">
                                      <p:cBhvr>
                                        <p:cTn id="31" dur="2250"/>
                                        <p:tgtEl>
                                          <p:spTgt spid="33"/>
                                        </p:tgtEl>
                                      </p:cBhvr>
                                    </p:animEffect>
                                    <p:anim calcmode="lin" valueType="num">
                                      <p:cBhvr>
                                        <p:cTn id="32" dur="2250" fill="hold"/>
                                        <p:tgtEl>
                                          <p:spTgt spid="33"/>
                                        </p:tgtEl>
                                        <p:attrNameLst>
                                          <p:attrName>ppt_x</p:attrName>
                                        </p:attrNameLst>
                                      </p:cBhvr>
                                      <p:tavLst>
                                        <p:tav tm="0">
                                          <p:val>
                                            <p:fltVal val="0.5"/>
                                          </p:val>
                                        </p:tav>
                                        <p:tav tm="100000">
                                          <p:val>
                                            <p:strVal val="#ppt_x"/>
                                          </p:val>
                                        </p:tav>
                                      </p:tavLst>
                                    </p:anim>
                                    <p:anim calcmode="lin" valueType="num">
                                      <p:cBhvr>
                                        <p:cTn id="33" dur="2250" fill="hold"/>
                                        <p:tgtEl>
                                          <p:spTgt spid="33"/>
                                        </p:tgtEl>
                                        <p:attrNameLst>
                                          <p:attrName>ppt_y</p:attrName>
                                        </p:attrNameLst>
                                      </p:cBhvr>
                                      <p:tavLst>
                                        <p:tav tm="0">
                                          <p:val>
                                            <p:fltVal val="0.5"/>
                                          </p:val>
                                        </p:tav>
                                        <p:tav tm="100000">
                                          <p:val>
                                            <p:strVal val="#ppt_y"/>
                                          </p:val>
                                        </p:tav>
                                      </p:tavLst>
                                    </p:anim>
                                  </p:childTnLst>
                                </p:cTn>
                              </p:par>
                              <p:par>
                                <p:cTn id="34" presetID="22" presetClass="entr" presetSubtype="2" fill="hold" nodeType="withEffect">
                                  <p:stCondLst>
                                    <p:cond delay="4250"/>
                                  </p:stCondLst>
                                  <p:childTnLst>
                                    <p:set>
                                      <p:cBhvr>
                                        <p:cTn id="35" dur="1" fill="hold">
                                          <p:stCondLst>
                                            <p:cond delay="0"/>
                                          </p:stCondLst>
                                        </p:cTn>
                                        <p:tgtEl>
                                          <p:spTgt spid="43"/>
                                        </p:tgtEl>
                                        <p:attrNameLst>
                                          <p:attrName>style.visibility</p:attrName>
                                        </p:attrNameLst>
                                      </p:cBhvr>
                                      <p:to>
                                        <p:strVal val="visible"/>
                                      </p:to>
                                    </p:set>
                                    <p:animEffect transition="in" filter="wipe(right)">
                                      <p:cBhvr>
                                        <p:cTn id="36"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18" name="矩形 17"/>
          <p:cNvSpPr/>
          <p:nvPr/>
        </p:nvSpPr>
        <p:spPr>
          <a:xfrm>
            <a:off x="1017365" y="1513593"/>
            <a:ext cx="1478469" cy="2052430"/>
          </a:xfrm>
          <a:prstGeom prst="rect">
            <a:avLst/>
          </a:prstGeom>
          <a:solidFill>
            <a:srgbClr val="C00000"/>
          </a:solidFill>
          <a:ln w="1270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lnSpc>
                <a:spcPct val="150000"/>
              </a:lnSpc>
              <a:defRPr/>
            </a:pPr>
            <a:r>
              <a:rPr lang="zh-CN" altLang="en-US" sz="2200" b="1" kern="0" dirty="0">
                <a:solidFill>
                  <a:srgbClr val="FFC000"/>
                </a:solidFill>
                <a:latin typeface="Arial" panose="020B0604020202020204" pitchFamily="34" charset="0"/>
                <a:ea typeface="微软雅黑" panose="020B0503020204020204" pitchFamily="34" charset="-122"/>
                <a:cs typeface="+mn-ea"/>
                <a:sym typeface="Arial" panose="020B0604020202020204" pitchFamily="34" charset="0"/>
              </a:rPr>
              <a:t>选择了做共党员就意味着选择了奉献</a:t>
            </a:r>
            <a:endParaRPr kumimoji="0" lang="zh-CN" altLang="en-US" sz="2200" b="1" i="0" u="none" strike="noStrike" kern="0" cap="none" spc="0" normalizeH="0" baseline="0" noProof="0" dirty="0">
              <a:ln>
                <a:noFill/>
              </a:ln>
              <a:solidFill>
                <a:srgbClr val="FFC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圆角矩形 7"/>
          <p:cNvSpPr/>
          <p:nvPr/>
        </p:nvSpPr>
        <p:spPr>
          <a:xfrm>
            <a:off x="4139952" y="1647513"/>
            <a:ext cx="3759658"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标题 1"/>
          <p:cNvSpPr txBox="1"/>
          <p:nvPr/>
        </p:nvSpPr>
        <p:spPr>
          <a:xfrm>
            <a:off x="4349108" y="1761676"/>
            <a:ext cx="3341345" cy="452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500" kern="0" dirty="0">
                <a:latin typeface="Arial" panose="020B0604020202020204" pitchFamily="34" charset="0"/>
                <a:sym typeface="Arial" panose="020B0604020202020204" pitchFamily="34" charset="0"/>
              </a:rPr>
              <a:t>总想着组织能给我什么</a:t>
            </a:r>
          </a:p>
        </p:txBody>
      </p:sp>
      <p:grpSp>
        <p:nvGrpSpPr>
          <p:cNvPr id="4" name="组合 3"/>
          <p:cNvGrpSpPr/>
          <p:nvPr/>
        </p:nvGrpSpPr>
        <p:grpSpPr>
          <a:xfrm>
            <a:off x="3083061" y="1647513"/>
            <a:ext cx="861241" cy="701749"/>
            <a:chOff x="3237547" y="2436043"/>
            <a:chExt cx="861241" cy="701749"/>
          </a:xfrm>
        </p:grpSpPr>
        <p:sp>
          <p:nvSpPr>
            <p:cNvPr id="3" name="流程图: 可选过程 2"/>
            <p:cNvSpPr/>
            <p:nvPr/>
          </p:nvSpPr>
          <p:spPr>
            <a:xfrm>
              <a:off x="3237547" y="2436043"/>
              <a:ext cx="861241" cy="701749"/>
            </a:xfrm>
            <a:prstGeom prst="flowChartAlternate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标题 1"/>
            <p:cNvSpPr txBox="1"/>
            <p:nvPr/>
          </p:nvSpPr>
          <p:spPr>
            <a:xfrm>
              <a:off x="3304218" y="2571750"/>
              <a:ext cx="699596" cy="40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200" b="1" kern="0" dirty="0">
                  <a:solidFill>
                    <a:schemeClr val="bg1"/>
                  </a:solidFill>
                  <a:latin typeface="Arial" panose="020B0604020202020204" pitchFamily="34" charset="0"/>
                  <a:sym typeface="Arial" panose="020B0604020202020204" pitchFamily="34" charset="0"/>
                </a:rPr>
                <a:t>不要</a:t>
              </a:r>
            </a:p>
          </p:txBody>
        </p:sp>
      </p:grpSp>
      <p:sp>
        <p:nvSpPr>
          <p:cNvPr id="31" name="圆角矩形 13"/>
          <p:cNvSpPr/>
          <p:nvPr/>
        </p:nvSpPr>
        <p:spPr>
          <a:xfrm>
            <a:off x="4139952" y="2689793"/>
            <a:ext cx="3759658"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3" name="标题 1"/>
          <p:cNvSpPr txBox="1"/>
          <p:nvPr/>
        </p:nvSpPr>
        <p:spPr>
          <a:xfrm>
            <a:off x="4349108" y="2803956"/>
            <a:ext cx="3020744" cy="452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500" kern="0" dirty="0">
                <a:latin typeface="Arial" panose="020B0604020202020204" pitchFamily="34" charset="0"/>
                <a:sym typeface="Arial" panose="020B0604020202020204" pitchFamily="34" charset="0"/>
              </a:rPr>
              <a:t>想我能为组织做什么</a:t>
            </a:r>
          </a:p>
        </p:txBody>
      </p:sp>
      <p:grpSp>
        <p:nvGrpSpPr>
          <p:cNvPr id="5" name="组合 4"/>
          <p:cNvGrpSpPr/>
          <p:nvPr/>
        </p:nvGrpSpPr>
        <p:grpSpPr>
          <a:xfrm>
            <a:off x="3068909" y="2689792"/>
            <a:ext cx="861241" cy="701749"/>
            <a:chOff x="3223395" y="3478322"/>
            <a:chExt cx="861241" cy="701749"/>
          </a:xfrm>
        </p:grpSpPr>
        <p:sp>
          <p:nvSpPr>
            <p:cNvPr id="41" name="流程图: 可选过程 40"/>
            <p:cNvSpPr/>
            <p:nvPr/>
          </p:nvSpPr>
          <p:spPr>
            <a:xfrm>
              <a:off x="3223395" y="3478322"/>
              <a:ext cx="861241" cy="701749"/>
            </a:xfrm>
            <a:prstGeom prst="flowChartAlternate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标题 1"/>
            <p:cNvSpPr txBox="1"/>
            <p:nvPr/>
          </p:nvSpPr>
          <p:spPr>
            <a:xfrm>
              <a:off x="3433786" y="3544130"/>
              <a:ext cx="468763" cy="46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600" b="1" kern="0" dirty="0">
                  <a:solidFill>
                    <a:schemeClr val="bg1"/>
                  </a:solidFill>
                  <a:latin typeface="Arial" panose="020B0604020202020204" pitchFamily="34" charset="0"/>
                  <a:sym typeface="Arial" panose="020B0604020202020204" pitchFamily="34" charset="0"/>
                </a:rPr>
                <a:t>要</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500"/>
                                        <p:tgtEl>
                                          <p:spTgt spid="18"/>
                                        </p:tgtEl>
                                      </p:cBhvr>
                                    </p:animEffect>
                                    <p:anim calcmode="lin" valueType="num">
                                      <p:cBhvr>
                                        <p:cTn id="38" dur="1500" fill="hold"/>
                                        <p:tgtEl>
                                          <p:spTgt spid="18"/>
                                        </p:tgtEl>
                                        <p:attrNameLst>
                                          <p:attrName>ppt_x</p:attrName>
                                        </p:attrNameLst>
                                      </p:cBhvr>
                                      <p:tavLst>
                                        <p:tav tm="0">
                                          <p:val>
                                            <p:strVal val="#ppt_x"/>
                                          </p:val>
                                        </p:tav>
                                        <p:tav tm="100000">
                                          <p:val>
                                            <p:strVal val="#ppt_x"/>
                                          </p:val>
                                        </p:tav>
                                      </p:tavLst>
                                    </p:anim>
                                    <p:anim calcmode="lin" valueType="num">
                                      <p:cBhvr>
                                        <p:cTn id="39" dur="1500" fill="hold"/>
                                        <p:tgtEl>
                                          <p:spTgt spid="18"/>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 presetClass="entr" presetSubtype="4"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ppt_x"/>
                                          </p:val>
                                        </p:tav>
                                        <p:tav tm="100000">
                                          <p:val>
                                            <p:strVal val="#ppt_x"/>
                                          </p:val>
                                        </p:tav>
                                      </p:tavLst>
                                    </p:anim>
                                    <p:anim calcmode="lin" valueType="num">
                                      <p:cBhvr additive="base">
                                        <p:cTn id="49" dur="500" fill="hold"/>
                                        <p:tgtEl>
                                          <p:spTgt spid="5"/>
                                        </p:tgtEl>
                                        <p:attrNameLst>
                                          <p:attrName>ppt_y</p:attrName>
                                        </p:attrNameLst>
                                      </p:cBhvr>
                                      <p:tavLst>
                                        <p:tav tm="0">
                                          <p:val>
                                            <p:strVal val="1+#ppt_h/2"/>
                                          </p:val>
                                        </p:tav>
                                        <p:tav tm="100000">
                                          <p:val>
                                            <p:strVal val="#ppt_y"/>
                                          </p:val>
                                        </p:tav>
                                      </p:tavLst>
                                    </p:anim>
                                  </p:childTnLst>
                                </p:cTn>
                              </p:par>
                            </p:childTnLst>
                          </p:cTn>
                        </p:par>
                        <p:par>
                          <p:cTn id="50" fill="hold">
                            <p:stCondLst>
                              <p:cond delay="5000"/>
                            </p:stCondLst>
                            <p:childTnLst>
                              <p:par>
                                <p:cTn id="51" presetID="21" presetClass="entr" presetSubtype="1"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heel(1)">
                                      <p:cBhvr>
                                        <p:cTn id="53" dur="2000"/>
                                        <p:tgtEl>
                                          <p:spTgt spid="19"/>
                                        </p:tgtEl>
                                      </p:cBhvr>
                                    </p:animEffect>
                                  </p:childTnLst>
                                </p:cTn>
                              </p:par>
                            </p:childTnLst>
                          </p:cTn>
                        </p:par>
                        <p:par>
                          <p:cTn id="54" fill="hold">
                            <p:stCondLst>
                              <p:cond delay="7000"/>
                            </p:stCondLst>
                            <p:childTnLst>
                              <p:par>
                                <p:cTn id="55" presetID="18" presetClass="entr" presetSubtype="12"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strips(downLeft)">
                                      <p:cBhvr>
                                        <p:cTn id="57" dur="500"/>
                                        <p:tgtEl>
                                          <p:spTgt spid="20"/>
                                        </p:tgtEl>
                                      </p:cBhvr>
                                    </p:animEffect>
                                  </p:childTnLst>
                                </p:cTn>
                              </p:par>
                            </p:childTnLst>
                          </p:cTn>
                        </p:par>
                        <p:par>
                          <p:cTn id="58" fill="hold">
                            <p:stCondLst>
                              <p:cond delay="7500"/>
                            </p:stCondLst>
                            <p:childTnLst>
                              <p:par>
                                <p:cTn id="59" presetID="21" presetClass="entr" presetSubtype="1"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heel(1)">
                                      <p:cBhvr>
                                        <p:cTn id="61" dur="2000"/>
                                        <p:tgtEl>
                                          <p:spTgt spid="31"/>
                                        </p:tgtEl>
                                      </p:cBhvr>
                                    </p:animEffect>
                                  </p:childTnLst>
                                </p:cTn>
                              </p:par>
                            </p:childTnLst>
                          </p:cTn>
                        </p:par>
                        <p:par>
                          <p:cTn id="62" fill="hold">
                            <p:stCondLst>
                              <p:cond delay="9500"/>
                            </p:stCondLst>
                            <p:childTnLst>
                              <p:par>
                                <p:cTn id="63" presetID="18" presetClass="entr" presetSubtype="12"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strips(downLeft)">
                                      <p:cBhvr>
                                        <p:cTn id="6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9" grpId="0" animBg="1"/>
      <p:bldP spid="20" grpId="0"/>
      <p:bldP spid="31" grpId="0" animBg="1"/>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21" name="矩形 20"/>
          <p:cNvSpPr/>
          <p:nvPr/>
        </p:nvSpPr>
        <p:spPr>
          <a:xfrm>
            <a:off x="2483768" y="1373272"/>
            <a:ext cx="6042704" cy="1123870"/>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2528277" y="1373272"/>
            <a:ext cx="5998195" cy="978729"/>
          </a:xfrm>
          <a:prstGeom prst="rect">
            <a:avLst/>
          </a:prstGeom>
        </p:spPr>
        <p:txBody>
          <a:bodyPr wrap="square">
            <a:spAutoFit/>
          </a:bodyPr>
          <a:lstStyle/>
          <a:p>
            <a:pPr>
              <a:lnSpc>
                <a:spcPct val="120000"/>
              </a:lnSpc>
            </a:pPr>
            <a:r>
              <a:rPr lang="zh-CN" altLang="en-US" sz="1600" dirty="0">
                <a:latin typeface="微软雅黑" panose="020B0503020204020204" pitchFamily="34" charset="-122"/>
                <a:ea typeface="微软雅黑" panose="020B0503020204020204" pitchFamily="34" charset="-122"/>
              </a:rPr>
              <a:t>是一个为人民鞠躬尽瘁，死而后已的英雄。他正确使用权力，把自己当作人民群众的一份子，所做的事情与人民群众的利益相一致，坚持走群众路线，无私奉献。</a:t>
            </a:r>
            <a:endParaRPr lang="zh-CN" altLang="zh-CN" sz="1600" dirty="0">
              <a:latin typeface="微软雅黑" panose="020B0503020204020204" pitchFamily="34" charset="-122"/>
              <a:ea typeface="微软雅黑" panose="020B0503020204020204" pitchFamily="34" charset="-122"/>
            </a:endParaRPr>
          </a:p>
        </p:txBody>
      </p:sp>
      <p:sp>
        <p:nvSpPr>
          <p:cNvPr id="23" name="矩形 22"/>
          <p:cNvSpPr/>
          <p:nvPr/>
        </p:nvSpPr>
        <p:spPr>
          <a:xfrm>
            <a:off x="323528" y="1373272"/>
            <a:ext cx="1892779" cy="399996"/>
          </a:xfrm>
          <a:prstGeom prst="rect">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rgbClr val="FCFF85"/>
                </a:solidFill>
                <a:latin typeface="微软雅黑" panose="020B0503020204020204" pitchFamily="34" charset="-122"/>
                <a:ea typeface="微软雅黑" panose="020B0503020204020204" pitchFamily="34" charset="-122"/>
              </a:rPr>
              <a:t>焦裕禄同志</a:t>
            </a:r>
          </a:p>
        </p:txBody>
      </p:sp>
      <p:pic>
        <p:nvPicPr>
          <p:cNvPr id="24" name="图片 23"/>
          <p:cNvPicPr>
            <a:picLocks noChangeAspect="1"/>
          </p:cNvPicPr>
          <p:nvPr/>
        </p:nvPicPr>
        <p:blipFill>
          <a:blip r:embed="rId5"/>
          <a:stretch>
            <a:fillRect/>
          </a:stretch>
        </p:blipFill>
        <p:spPr>
          <a:xfrm>
            <a:off x="323528" y="1862637"/>
            <a:ext cx="1907405" cy="2477150"/>
          </a:xfrm>
          <a:prstGeom prst="rect">
            <a:avLst/>
          </a:prstGeom>
          <a:ln>
            <a:noFill/>
          </a:ln>
          <a:effectLst>
            <a:outerShdw blurRad="292100" dist="139700" dir="2700000" algn="tl" rotWithShape="0">
              <a:srgbClr val="333333">
                <a:alpha val="65000"/>
              </a:srgbClr>
            </a:outerShdw>
          </a:effectLst>
        </p:spPr>
      </p:pic>
      <p:sp>
        <p:nvSpPr>
          <p:cNvPr id="25" name="矩形 24"/>
          <p:cNvSpPr/>
          <p:nvPr/>
        </p:nvSpPr>
        <p:spPr>
          <a:xfrm>
            <a:off x="2492541" y="2635545"/>
            <a:ext cx="6033932" cy="1704241"/>
          </a:xfrm>
          <a:prstGeom prst="rect">
            <a:avLst/>
          </a:prstGeom>
          <a:noFill/>
          <a:ln w="19050" cap="flat" cmpd="sng" algn="ctr">
            <a:solidFill>
              <a:schemeClr val="accent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65" b="0" i="0" u="none" strike="noStrike" kern="0" cap="none" spc="0" normalizeH="0" baseline="0" noProof="0" dirty="0">
              <a:ln>
                <a:noFill/>
              </a:ln>
              <a:solidFill>
                <a:srgbClr val="FF0517"/>
              </a:solidFill>
              <a:effectLst/>
              <a:uLnTx/>
              <a:uFillTx/>
              <a:latin typeface="Arial" panose="020B0604020202020204"/>
              <a:ea typeface="微软雅黑" panose="020B0503020204020204" pitchFamily="34" charset="-122"/>
              <a:cs typeface="+mn-ea"/>
              <a:sym typeface="+mn-lt"/>
            </a:endParaRPr>
          </a:p>
        </p:txBody>
      </p:sp>
      <p:sp>
        <p:nvSpPr>
          <p:cNvPr id="26" name="矩形 25"/>
          <p:cNvSpPr>
            <a:spLocks noChangeArrowheads="1"/>
          </p:cNvSpPr>
          <p:nvPr/>
        </p:nvSpPr>
        <p:spPr bwMode="auto">
          <a:xfrm>
            <a:off x="2545224" y="2663790"/>
            <a:ext cx="5807084"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eaLnBrk="1" fontAlgn="base" hangingPunct="1">
              <a:lnSpc>
                <a:spcPct val="150000"/>
              </a:lnSpc>
              <a:spcBef>
                <a:spcPct val="0"/>
              </a:spcBef>
              <a:spcAft>
                <a:spcPct val="0"/>
              </a:spcAft>
            </a:pPr>
            <a:r>
              <a:rPr lang="zh-CN" altLang="en-US" sz="1600" dirty="0">
                <a:solidFill>
                  <a:srgbClr val="000000"/>
                </a:solidFill>
                <a:latin typeface="Arial" panose="020B0604020202020204"/>
                <a:ea typeface="微软雅黑" panose="020B0503020204020204" pitchFamily="34" charset="-122"/>
                <a:cs typeface="+mn-ea"/>
                <a:sym typeface="+mn-lt"/>
              </a:rPr>
              <a:t>在全国人民全面建设小康社会的今天，如果再有一批</a:t>
            </a:r>
            <a:r>
              <a:rPr lang="zh-CN" altLang="en-US" sz="1600" dirty="0">
                <a:solidFill>
                  <a:srgbClr val="C00000"/>
                </a:solidFill>
                <a:latin typeface="Arial" panose="020B0604020202020204"/>
                <a:ea typeface="微软雅黑" panose="020B0503020204020204" pitchFamily="34" charset="-122"/>
                <a:cs typeface="+mn-ea"/>
                <a:sym typeface="+mn-lt"/>
              </a:rPr>
              <a:t>像焦裕禄同志那样的好党员、好干部</a:t>
            </a:r>
            <a:r>
              <a:rPr lang="zh-CN" altLang="en-US" sz="1600" dirty="0">
                <a:solidFill>
                  <a:srgbClr val="000000"/>
                </a:solidFill>
                <a:latin typeface="Arial" panose="020B0604020202020204"/>
                <a:ea typeface="微软雅黑" panose="020B0503020204020204" pitchFamily="34" charset="-122"/>
                <a:cs typeface="+mn-ea"/>
                <a:sym typeface="+mn-lt"/>
              </a:rPr>
              <a:t>，群众的积极性和创造性必然会大大发扬，我国的经济建设必将会如虎添翼，焕发出更大、更多的活力</a:t>
            </a:r>
            <a:r>
              <a:rPr lang="zh-CN" altLang="en-US" sz="2200" dirty="0">
                <a:solidFill>
                  <a:srgbClr val="000000"/>
                </a:solidFill>
                <a:latin typeface="Arial" panose="020B0604020202020204"/>
                <a:ea typeface="微软雅黑" panose="020B0503020204020204" pitchFamily="34" charset="-122"/>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4"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1" presetClass="entr" presetSubtype="1"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heel(1)">
                                      <p:cBhvr>
                                        <p:cTn id="42" dur="10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1+#ppt_w/2"/>
                                          </p:val>
                                        </p:tav>
                                        <p:tav tm="100000">
                                          <p:val>
                                            <p:strVal val="#ppt_x"/>
                                          </p:val>
                                        </p:tav>
                                      </p:tavLst>
                                    </p:anim>
                                    <p:anim calcmode="lin" valueType="num">
                                      <p:cBhvr additive="base">
                                        <p:cTn id="4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1" presetClass="entr" presetSubtype="0" fill="hold" grpId="0" nodeType="clickEffect">
                                  <p:stCondLst>
                                    <p:cond delay="0"/>
                                  </p:stCondLst>
                                  <p:iterate type="lt">
                                    <p:tmPct val="10000"/>
                                  </p:iterate>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22"/>
                                        </p:tgtEl>
                                        <p:attrNameLst>
                                          <p:attrName>ppt_y</p:attrName>
                                        </p:attrNameLst>
                                      </p:cBhvr>
                                      <p:tavLst>
                                        <p:tav tm="0">
                                          <p:val>
                                            <p:strVal val="#ppt_y"/>
                                          </p:val>
                                        </p:tav>
                                        <p:tav tm="100000">
                                          <p:val>
                                            <p:strVal val="#ppt_y"/>
                                          </p:val>
                                        </p:tav>
                                      </p:tavLst>
                                    </p:anim>
                                    <p:anim calcmode="lin" valueType="num">
                                      <p:cBhvr>
                                        <p:cTn id="55"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22"/>
                                        </p:tgtEl>
                                      </p:cBhvr>
                                    </p:animEffect>
                                  </p:childTnLst>
                                </p:cTn>
                              </p:par>
                            </p:childTnLst>
                          </p:cTn>
                        </p:par>
                        <p:par>
                          <p:cTn id="58" fill="hold">
                            <p:stCondLst>
                              <p:cond delay="4000"/>
                            </p:stCondLst>
                            <p:childTnLst>
                              <p:par>
                                <p:cTn id="59" presetID="2" presetClass="entr" presetSubtype="2" fill="hold" nodeType="after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1500" fill="hold"/>
                                        <p:tgtEl>
                                          <p:spTgt spid="25"/>
                                        </p:tgtEl>
                                        <p:attrNameLst>
                                          <p:attrName>ppt_x</p:attrName>
                                        </p:attrNameLst>
                                      </p:cBhvr>
                                      <p:tavLst>
                                        <p:tav tm="0">
                                          <p:val>
                                            <p:strVal val="1+#ppt_w/2"/>
                                          </p:val>
                                        </p:tav>
                                        <p:tav tm="100000">
                                          <p:val>
                                            <p:strVal val="#ppt_x"/>
                                          </p:val>
                                        </p:tav>
                                      </p:tavLst>
                                    </p:anim>
                                    <p:anim calcmode="lin" valueType="num">
                                      <p:cBhvr additive="base">
                                        <p:cTn id="62" dur="1500" fill="hold"/>
                                        <p:tgtEl>
                                          <p:spTgt spid="25"/>
                                        </p:tgtEl>
                                        <p:attrNameLst>
                                          <p:attrName>ppt_y</p:attrName>
                                        </p:attrNameLst>
                                      </p:cBhvr>
                                      <p:tavLst>
                                        <p:tav tm="0">
                                          <p:val>
                                            <p:strVal val="#ppt_y"/>
                                          </p:val>
                                        </p:tav>
                                        <p:tav tm="100000">
                                          <p:val>
                                            <p:strVal val="#ppt_y"/>
                                          </p:val>
                                        </p:tav>
                                      </p:tavLst>
                                    </p:anim>
                                  </p:childTnLst>
                                </p:cTn>
                              </p:par>
                            </p:childTnLst>
                          </p:cTn>
                        </p:par>
                        <p:par>
                          <p:cTn id="63" fill="hold">
                            <p:stCondLst>
                              <p:cond delay="5500"/>
                            </p:stCondLst>
                            <p:childTnLst>
                              <p:par>
                                <p:cTn id="64" presetID="14" presetClass="entr" presetSubtype="10"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randombar(horizontal)">
                                      <p:cBhvr>
                                        <p:cTn id="66" dur="1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1" grpId="0" animBg="1"/>
      <p:bldP spid="22" grpId="0"/>
      <p:bldP spid="23" grpId="0" animBg="1"/>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cstate="screen"/>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screen"/>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第三章</a:t>
            </a:r>
          </a:p>
        </p:txBody>
      </p:sp>
      <p:sp>
        <p:nvSpPr>
          <p:cNvPr id="18" name="TextBox 1"/>
          <p:cNvSpPr txBox="1"/>
          <p:nvPr/>
        </p:nvSpPr>
        <p:spPr>
          <a:xfrm>
            <a:off x="868958" y="2142068"/>
            <a:ext cx="7571271" cy="646317"/>
          </a:xfrm>
          <a:prstGeom prst="rect">
            <a:avLst/>
          </a:prstGeom>
          <a:noFill/>
        </p:spPr>
        <p:txBody>
          <a:bodyPr wrap="none" lIns="91424" tIns="45713" rIns="91424" bIns="45713" rtlCol="0">
            <a:spAutoFit/>
          </a:bodyPr>
          <a:lstStyle/>
          <a:p>
            <a:pPr marL="0" lvl="1" algn="ctr"/>
            <a:r>
              <a:rPr lang="zh-CN" altLang="en-US" sz="3600" b="1" dirty="0">
                <a:solidFill>
                  <a:srgbClr val="C00000"/>
                </a:solidFill>
                <a:latin typeface="Arial" panose="020B0604020202020204" pitchFamily="34" charset="0"/>
                <a:ea typeface="微软雅黑" panose="020B0503020204020204" pitchFamily="34" charset="-122"/>
                <a:sym typeface="Arial" panose="020B0604020202020204" pitchFamily="34" charset="0"/>
              </a:rPr>
              <a:t>立足本职工作，全心全意为人民服务</a:t>
            </a:r>
          </a:p>
        </p:txBody>
      </p:sp>
      <p:sp>
        <p:nvSpPr>
          <p:cNvPr id="19" name="TextBox 1"/>
          <p:cNvSpPr txBox="1"/>
          <p:nvPr/>
        </p:nvSpPr>
        <p:spPr>
          <a:xfrm>
            <a:off x="5749306" y="3307001"/>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15" name="矩形 14"/>
          <p:cNvSpPr/>
          <p:nvPr/>
        </p:nvSpPr>
        <p:spPr>
          <a:xfrm>
            <a:off x="745832" y="1315556"/>
            <a:ext cx="4442602" cy="600229"/>
          </a:xfrm>
          <a:prstGeom prst="rect">
            <a:avLst/>
          </a:prstGeom>
          <a:noFill/>
          <a:ln w="25400"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5000" b="0" i="0" u="none" strike="noStrike" kern="0" cap="none" spc="0" normalizeH="0" baseline="0" noProof="0">
              <a:ln>
                <a:noFill/>
              </a:ln>
              <a:solidFill>
                <a:srgbClr val="FFF9EF"/>
              </a:solidFill>
              <a:effectLst/>
              <a:uLnTx/>
              <a:uFillTx/>
              <a:latin typeface="微软雅黑" panose="020B0503020204020204" pitchFamily="34" charset="-122"/>
              <a:ea typeface="微软雅黑" panose="020B0503020204020204" pitchFamily="34" charset="-122"/>
            </a:endParaRPr>
          </a:p>
        </p:txBody>
      </p:sp>
      <p:sp>
        <p:nvSpPr>
          <p:cNvPr id="16" name="矩形 15"/>
          <p:cNvSpPr/>
          <p:nvPr/>
        </p:nvSpPr>
        <p:spPr>
          <a:xfrm>
            <a:off x="2151425" y="1275606"/>
            <a:ext cx="2049440" cy="707886"/>
          </a:xfrm>
          <a:prstGeom prst="rect">
            <a:avLst/>
          </a:prstGeom>
        </p:spPr>
        <p:txBody>
          <a:bodyPr wrap="square">
            <a:spAutoFit/>
          </a:bodyPr>
          <a:lstStyle/>
          <a:p>
            <a:pPr defTabSz="914400"/>
            <a:r>
              <a:rPr lang="zh-CN" altLang="en-US" sz="4000" b="1" dirty="0">
                <a:solidFill>
                  <a:srgbClr val="C00000"/>
                </a:solidFill>
                <a:latin typeface="微软雅黑" panose="020B0503020204020204" pitchFamily="34" charset="-122"/>
                <a:ea typeface="微软雅黑" panose="020B0503020204020204" pitchFamily="34" charset="-122"/>
              </a:rPr>
              <a:t>我是谁？</a:t>
            </a:r>
          </a:p>
        </p:txBody>
      </p:sp>
      <p:sp>
        <p:nvSpPr>
          <p:cNvPr id="18" name="矩形 17"/>
          <p:cNvSpPr/>
          <p:nvPr/>
        </p:nvSpPr>
        <p:spPr>
          <a:xfrm>
            <a:off x="745832" y="2535739"/>
            <a:ext cx="4442602" cy="196087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19" name="标题 1"/>
          <p:cNvSpPr txBox="1"/>
          <p:nvPr/>
        </p:nvSpPr>
        <p:spPr>
          <a:xfrm>
            <a:off x="925344" y="2643758"/>
            <a:ext cx="4154133" cy="1729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800" kern="0" dirty="0">
                <a:latin typeface="Arial" panose="020B0604020202020204" pitchFamily="34" charset="0"/>
                <a:sym typeface="Arial" panose="020B0604020202020204" pitchFamily="34" charset="0"/>
              </a:rPr>
              <a:t>我是中国共产党党员，肩负责任。我是自愿申请加入中国共产党的，我是经党教育、培养、考验的，是举过拳头宣过誓的人，我是劳动人民中的一份子。</a:t>
            </a:r>
          </a:p>
        </p:txBody>
      </p:sp>
      <p:pic>
        <p:nvPicPr>
          <p:cNvPr id="20" name="图片 19"/>
          <p:cNvPicPr>
            <a:picLocks noChangeAspect="1"/>
          </p:cNvPicPr>
          <p:nvPr/>
        </p:nvPicPr>
        <p:blipFill>
          <a:blip r:embed="rId5" cstate="screen"/>
          <a:stretch>
            <a:fillRect/>
          </a:stretch>
        </p:blipFill>
        <p:spPr>
          <a:xfrm>
            <a:off x="5381802" y="1275606"/>
            <a:ext cx="2430558" cy="1472919"/>
          </a:xfrm>
          <a:prstGeom prst="rect">
            <a:avLst/>
          </a:prstGeom>
        </p:spPr>
      </p:pic>
      <p:pic>
        <p:nvPicPr>
          <p:cNvPr id="27" name="图片 26"/>
          <p:cNvPicPr>
            <a:picLocks noChangeAspect="1"/>
          </p:cNvPicPr>
          <p:nvPr/>
        </p:nvPicPr>
        <p:blipFill>
          <a:blip r:embed="rId6" cstate="screen"/>
          <a:stretch>
            <a:fillRect/>
          </a:stretch>
        </p:blipFill>
        <p:spPr>
          <a:xfrm>
            <a:off x="5381802" y="2859782"/>
            <a:ext cx="2430558" cy="16203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1+#ppt_w/2"/>
                                          </p:val>
                                        </p:tav>
                                        <p:tav tm="100000">
                                          <p:val>
                                            <p:strVal val="#ppt_x"/>
                                          </p:val>
                                        </p:tav>
                                      </p:tavLst>
                                    </p:anim>
                                    <p:anim calcmode="lin" valueType="num">
                                      <p:cBhvr additive="base">
                                        <p:cTn id="39" dur="500" fill="hold"/>
                                        <p:tgtEl>
                                          <p:spTgt spid="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2" presetClass="entr" presetSubtype="8" fill="hold" grpId="0" nodeType="afterEffect" nodePh="1">
                                  <p:stCondLst>
                                    <p:cond delay="0"/>
                                  </p:stCondLst>
                                  <p:endCondLst>
                                    <p:cond evt="begin" delay="0">
                                      <p:tn val="41"/>
                                    </p:cond>
                                  </p:end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9"/>
                                        </p:tgtEl>
                                        <p:attrNameLst>
                                          <p:attrName>ppt_y</p:attrName>
                                        </p:attrNameLst>
                                      </p:cBhvr>
                                      <p:tavLst>
                                        <p:tav tm="0">
                                          <p:val>
                                            <p:strVal val="#ppt_y"/>
                                          </p:val>
                                        </p:tav>
                                        <p:tav tm="100000">
                                          <p:val>
                                            <p:strVal val="#ppt_y"/>
                                          </p:val>
                                        </p:tav>
                                      </p:tavLst>
                                    </p:anim>
                                    <p:anim calcmode="lin" valueType="num">
                                      <p:cBhvr>
                                        <p:cTn id="6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1+#ppt_w/2"/>
                                          </p:val>
                                        </p:tav>
                                        <p:tav tm="100000">
                                          <p:val>
                                            <p:strVal val="#ppt_x"/>
                                          </p:val>
                                        </p:tav>
                                      </p:tavLst>
                                    </p:anim>
                                    <p:anim calcmode="lin" valueType="num">
                                      <p:cBhvr additive="base">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5" grpId="0" animBg="1"/>
      <p:bldP spid="16" grpId="0"/>
      <p:bldP spid="18"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15" name="矩形 14"/>
          <p:cNvSpPr/>
          <p:nvPr/>
        </p:nvSpPr>
        <p:spPr>
          <a:xfrm>
            <a:off x="745832" y="1251441"/>
            <a:ext cx="4442602" cy="600229"/>
          </a:xfrm>
          <a:prstGeom prst="rect">
            <a:avLst/>
          </a:prstGeom>
          <a:noFill/>
          <a:ln w="25400"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5000" b="0" i="0" u="none" strike="noStrike" kern="0" cap="none" spc="0" normalizeH="0" baseline="0" noProof="0">
              <a:ln>
                <a:noFill/>
              </a:ln>
              <a:solidFill>
                <a:srgbClr val="FFF9EF"/>
              </a:solidFill>
              <a:effectLst/>
              <a:uLnTx/>
              <a:uFillTx/>
              <a:latin typeface="微软雅黑" panose="020B0503020204020204" pitchFamily="34" charset="-122"/>
              <a:ea typeface="微软雅黑" panose="020B0503020204020204" pitchFamily="34" charset="-122"/>
            </a:endParaRPr>
          </a:p>
        </p:txBody>
      </p:sp>
      <p:sp>
        <p:nvSpPr>
          <p:cNvPr id="16" name="矩形 15"/>
          <p:cNvSpPr/>
          <p:nvPr/>
        </p:nvSpPr>
        <p:spPr>
          <a:xfrm>
            <a:off x="2151425" y="1215792"/>
            <a:ext cx="2049440" cy="707886"/>
          </a:xfrm>
          <a:prstGeom prst="rect">
            <a:avLst/>
          </a:prstGeom>
        </p:spPr>
        <p:txBody>
          <a:bodyPr wrap="square">
            <a:spAutoFit/>
          </a:bodyPr>
          <a:lstStyle/>
          <a:p>
            <a:pPr defTabSz="914400"/>
            <a:r>
              <a:rPr lang="zh-CN" altLang="en-US" sz="4000" b="1" dirty="0">
                <a:solidFill>
                  <a:srgbClr val="C00000"/>
                </a:solidFill>
                <a:latin typeface="微软雅黑" panose="020B0503020204020204" pitchFamily="34" charset="-122"/>
                <a:ea typeface="微软雅黑" panose="020B0503020204020204" pitchFamily="34" charset="-122"/>
              </a:rPr>
              <a:t>为了谁？</a:t>
            </a:r>
          </a:p>
        </p:txBody>
      </p:sp>
      <p:sp>
        <p:nvSpPr>
          <p:cNvPr id="18" name="矩形 17"/>
          <p:cNvSpPr/>
          <p:nvPr/>
        </p:nvSpPr>
        <p:spPr>
          <a:xfrm>
            <a:off x="745832" y="2535739"/>
            <a:ext cx="4442602" cy="196087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19" name="标题 1"/>
          <p:cNvSpPr txBox="1"/>
          <p:nvPr/>
        </p:nvSpPr>
        <p:spPr>
          <a:xfrm>
            <a:off x="925344" y="2573386"/>
            <a:ext cx="4154133" cy="1870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600" kern="0" dirty="0">
                <a:latin typeface="Arial" panose="020B0604020202020204" pitchFamily="34" charset="0"/>
                <a:sym typeface="Arial" panose="020B0604020202020204" pitchFamily="34" charset="0"/>
              </a:rPr>
              <a:t>为了“最广大人民群众的利益，没有自己的特殊利益”，正是因为“我是一名党员”这个理由，我们才必然要全心全意为人民服务，这是党的根本宗旨，是我们党永不变色的政治保证。</a:t>
            </a:r>
          </a:p>
        </p:txBody>
      </p:sp>
      <p:pic>
        <p:nvPicPr>
          <p:cNvPr id="20" name="图片 19"/>
          <p:cNvPicPr>
            <a:picLocks noChangeAspect="1"/>
          </p:cNvPicPr>
          <p:nvPr/>
        </p:nvPicPr>
        <p:blipFill>
          <a:blip r:embed="rId5" cstate="screen"/>
          <a:stretch>
            <a:fillRect/>
          </a:stretch>
        </p:blipFill>
        <p:spPr>
          <a:xfrm>
            <a:off x="5367946" y="1203598"/>
            <a:ext cx="2436116" cy="1622453"/>
          </a:xfrm>
          <a:prstGeom prst="rect">
            <a:avLst/>
          </a:prstGeom>
        </p:spPr>
      </p:pic>
      <p:pic>
        <p:nvPicPr>
          <p:cNvPr id="27" name="图片 26"/>
          <p:cNvPicPr>
            <a:picLocks noChangeAspect="1"/>
          </p:cNvPicPr>
          <p:nvPr/>
        </p:nvPicPr>
        <p:blipFill>
          <a:blip r:embed="rId6" cstate="screen"/>
          <a:stretch>
            <a:fillRect/>
          </a:stretch>
        </p:blipFill>
        <p:spPr>
          <a:xfrm>
            <a:off x="5390099" y="2876236"/>
            <a:ext cx="2413963" cy="16203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1+#ppt_w/2"/>
                                          </p:val>
                                        </p:tav>
                                        <p:tav tm="100000">
                                          <p:val>
                                            <p:strVal val="#ppt_x"/>
                                          </p:val>
                                        </p:tav>
                                      </p:tavLst>
                                    </p:anim>
                                    <p:anim calcmode="lin" valueType="num">
                                      <p:cBhvr additive="base">
                                        <p:cTn id="39" dur="500" fill="hold"/>
                                        <p:tgtEl>
                                          <p:spTgt spid="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2" presetClass="entr" presetSubtype="8" fill="hold" grpId="0" nodeType="afterEffect" nodePh="1">
                                  <p:stCondLst>
                                    <p:cond delay="0"/>
                                  </p:stCondLst>
                                  <p:endCondLst>
                                    <p:cond evt="begin" delay="0">
                                      <p:tn val="41"/>
                                    </p:cond>
                                  </p:end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9"/>
                                        </p:tgtEl>
                                        <p:attrNameLst>
                                          <p:attrName>ppt_y</p:attrName>
                                        </p:attrNameLst>
                                      </p:cBhvr>
                                      <p:tavLst>
                                        <p:tav tm="0">
                                          <p:val>
                                            <p:strVal val="#ppt_y"/>
                                          </p:val>
                                        </p:tav>
                                        <p:tav tm="100000">
                                          <p:val>
                                            <p:strVal val="#ppt_y"/>
                                          </p:val>
                                        </p:tav>
                                      </p:tavLst>
                                    </p:anim>
                                    <p:anim calcmode="lin" valueType="num">
                                      <p:cBhvr>
                                        <p:cTn id="6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1+#ppt_w/2"/>
                                          </p:val>
                                        </p:tav>
                                        <p:tav tm="100000">
                                          <p:val>
                                            <p:strVal val="#ppt_x"/>
                                          </p:val>
                                        </p:tav>
                                      </p:tavLst>
                                    </p:anim>
                                    <p:anim calcmode="lin" valueType="num">
                                      <p:cBhvr additive="base">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5" grpId="0" animBg="1"/>
      <p:bldP spid="16" grpId="0"/>
      <p:bldP spid="18" grpId="0" animBg="1"/>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23" name="标题 1"/>
          <p:cNvSpPr txBox="1"/>
          <p:nvPr/>
        </p:nvSpPr>
        <p:spPr>
          <a:xfrm>
            <a:off x="1246994" y="1297128"/>
            <a:ext cx="6461266" cy="584735"/>
          </a:xfrm>
          <a:prstGeom prst="rect">
            <a:avLst/>
          </a:prstGeom>
          <a:solidFill>
            <a:srgbClr val="C00000"/>
          </a:solidFill>
          <a:ln>
            <a:noFill/>
          </a:ln>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ctr">
              <a:lnSpc>
                <a:spcPct val="120000"/>
              </a:lnSpc>
              <a:spcBef>
                <a:spcPts val="0"/>
              </a:spcBef>
            </a:pPr>
            <a:r>
              <a:rPr lang="zh-CN" altLang="en-US" sz="2800" b="1" kern="0" dirty="0">
                <a:solidFill>
                  <a:srgbClr val="FFC000"/>
                </a:solidFill>
                <a:latin typeface="Arial" panose="020B0604020202020204" pitchFamily="34" charset="0"/>
                <a:sym typeface="Arial" panose="020B0604020202020204" pitchFamily="34" charset="0"/>
              </a:rPr>
              <a:t>横眉冷对千夫指，俯首甘为孺子牛</a:t>
            </a:r>
          </a:p>
        </p:txBody>
      </p:sp>
      <p:sp>
        <p:nvSpPr>
          <p:cNvPr id="25" name="矩形 24"/>
          <p:cNvSpPr/>
          <p:nvPr/>
        </p:nvSpPr>
        <p:spPr>
          <a:xfrm>
            <a:off x="1246994" y="2191027"/>
            <a:ext cx="6428118" cy="2480540"/>
          </a:xfrm>
          <a:prstGeom prst="rect">
            <a:avLst/>
          </a:prstGeom>
          <a:noFill/>
          <a:ln w="19050" cap="flat" cmpd="sng" algn="ctr">
            <a:solidFill>
              <a:srgbClr val="C00000"/>
            </a:solidFill>
            <a:prstDash val="lgDash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26" name="标题 1"/>
          <p:cNvSpPr txBox="1"/>
          <p:nvPr/>
        </p:nvSpPr>
        <p:spPr>
          <a:xfrm>
            <a:off x="1492383" y="2296691"/>
            <a:ext cx="6034343" cy="63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20000"/>
              </a:lnSpc>
              <a:spcBef>
                <a:spcPts val="0"/>
              </a:spcBef>
            </a:pPr>
            <a:r>
              <a:rPr lang="zh-CN" altLang="en-US" sz="1600" kern="0" dirty="0">
                <a:latin typeface="Arial" panose="020B0604020202020204" pitchFamily="34" charset="0"/>
                <a:sym typeface="Arial" panose="020B0604020202020204" pitchFamily="34" charset="0"/>
              </a:rPr>
              <a:t>作为一名基层工作者，我们只有立足于本职工作，在平凡的岗位上无私奉献，才能做到全心全意为人民服务。</a:t>
            </a:r>
          </a:p>
        </p:txBody>
      </p:sp>
      <p:sp>
        <p:nvSpPr>
          <p:cNvPr id="28" name="标题 1"/>
          <p:cNvSpPr txBox="1"/>
          <p:nvPr/>
        </p:nvSpPr>
        <p:spPr>
          <a:xfrm>
            <a:off x="1475656" y="2902212"/>
            <a:ext cx="6034343" cy="1683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400" kern="0" dirty="0">
                <a:latin typeface="Arial" panose="020B0604020202020204" pitchFamily="34" charset="0"/>
                <a:sym typeface="Arial" panose="020B0604020202020204" pitchFamily="34" charset="0"/>
              </a:rPr>
              <a:t>作为档案信息中心的一名工作者，信息中心是一个窗口服务性单位，工作日复一日，年复一年，繁忙而琐碎，平凡而普通，在别人眼中这里只是一个十几平方的小窗口，但对我们而言，这方窗口承载着我们作为共产党员的责任，关乎着房管中心的形象，更是拉近我们与群众距离的纽带，看似轻松，实则不易。要想让群众满意，必须练好</a:t>
            </a:r>
            <a:r>
              <a:rPr lang="zh-CN" altLang="en-US" sz="1400" b="1" kern="0" dirty="0">
                <a:solidFill>
                  <a:srgbClr val="C00000"/>
                </a:solidFill>
                <a:latin typeface="Arial" panose="020B0604020202020204" pitchFamily="34" charset="0"/>
                <a:sym typeface="Arial" panose="020B0604020202020204" pitchFamily="34" charset="0"/>
              </a:rPr>
              <a:t>三种“功夫”</a:t>
            </a:r>
            <a:endParaRPr lang="zh-CN" altLang="en-US" sz="1400" kern="0" dirty="0">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 presetClass="entr" presetSubtype="8"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0-#ppt_w/2"/>
                                          </p:val>
                                        </p:tav>
                                        <p:tav tm="100000">
                                          <p:val>
                                            <p:strVal val="#ppt_x"/>
                                          </p:val>
                                        </p:tav>
                                      </p:tavLst>
                                    </p:anim>
                                    <p:anim calcmode="lin" valueType="num">
                                      <p:cBhvr additive="base">
                                        <p:cTn id="39" dur="500" fill="hold"/>
                                        <p:tgtEl>
                                          <p:spTgt spid="37"/>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1" presetClass="entr" presetSubtype="1"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heel(1)">
                                      <p:cBhvr>
                                        <p:cTn id="43" dur="2000"/>
                                        <p:tgtEl>
                                          <p:spTgt spid="25"/>
                                        </p:tgtEl>
                                      </p:cBhvr>
                                    </p:animEffect>
                                  </p:childTnLst>
                                </p:cTn>
                              </p:par>
                            </p:childTnLst>
                          </p:cTn>
                        </p:par>
                        <p:par>
                          <p:cTn id="44" fill="hold">
                            <p:stCondLst>
                              <p:cond delay="550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26"/>
                                        </p:tgtEl>
                                        <p:attrNameLst>
                                          <p:attrName>style.visibility</p:attrName>
                                        </p:attrNameLst>
                                      </p:cBhvr>
                                      <p:to>
                                        <p:strVal val="visible"/>
                                      </p:to>
                                    </p:set>
                                    <p:anim calcmode="lin" valueType="num">
                                      <p:cBhvr>
                                        <p:cTn id="4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26"/>
                                        </p:tgtEl>
                                        <p:attrNameLst>
                                          <p:attrName>ppt_y</p:attrName>
                                        </p:attrNameLst>
                                      </p:cBhvr>
                                      <p:tavLst>
                                        <p:tav tm="0">
                                          <p:val>
                                            <p:strVal val="#ppt_y"/>
                                          </p:val>
                                        </p:tav>
                                        <p:tav tm="100000">
                                          <p:val>
                                            <p:strVal val="#ppt_y"/>
                                          </p:val>
                                        </p:tav>
                                      </p:tavLst>
                                    </p:anim>
                                    <p:anim calcmode="lin" valueType="num">
                                      <p:cBhvr>
                                        <p:cTn id="4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26"/>
                                        </p:tgtEl>
                                      </p:cBhvr>
                                    </p:animEffect>
                                  </p:childTnLst>
                                </p:cTn>
                              </p:par>
                            </p:childTnLst>
                          </p:cTn>
                        </p:par>
                        <p:par>
                          <p:cTn id="52" fill="hold">
                            <p:stCondLst>
                              <p:cond delay="8350"/>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28"/>
                                        </p:tgtEl>
                                        <p:attrNameLst>
                                          <p:attrName>ppt_y</p:attrName>
                                        </p:attrNameLst>
                                      </p:cBhvr>
                                      <p:tavLst>
                                        <p:tav tm="0">
                                          <p:val>
                                            <p:strVal val="#ppt_y"/>
                                          </p:val>
                                        </p:tav>
                                        <p:tav tm="100000">
                                          <p:val>
                                            <p:strVal val="#ppt_y"/>
                                          </p:val>
                                        </p:tav>
                                      </p:tavLst>
                                    </p:anim>
                                    <p:anim calcmode="lin" valueType="num">
                                      <p:cBhvr>
                                        <p:cTn id="57"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3" grpId="0" animBg="1"/>
      <p:bldP spid="25" grpId="0" animBg="1"/>
      <p:bldP spid="26"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13" name="矩形 12"/>
          <p:cNvSpPr/>
          <p:nvPr/>
        </p:nvSpPr>
        <p:spPr>
          <a:xfrm>
            <a:off x="732075" y="1158743"/>
            <a:ext cx="1319645" cy="877572"/>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坚守功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14" name="组合 13"/>
          <p:cNvGrpSpPr/>
          <p:nvPr/>
        </p:nvGrpSpPr>
        <p:grpSpPr>
          <a:xfrm>
            <a:off x="2112543" y="1158743"/>
            <a:ext cx="5915841" cy="877572"/>
            <a:chOff x="3225443" y="1885454"/>
            <a:chExt cx="7499218" cy="1112454"/>
          </a:xfrm>
        </p:grpSpPr>
        <p:sp>
          <p:nvSpPr>
            <p:cNvPr id="15" name="矩形 14"/>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16" name="矩形 15"/>
            <p:cNvSpPr/>
            <p:nvPr/>
          </p:nvSpPr>
          <p:spPr>
            <a:xfrm>
              <a:off x="3348190" y="1941364"/>
              <a:ext cx="7058448" cy="888085"/>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这是一名窗口服务人员要具备的基本功。</a:t>
              </a:r>
              <a:r>
                <a:rPr lang="zh-CN" altLang="en-US" sz="1400" kern="0" dirty="0">
                  <a:solidFill>
                    <a:srgbClr val="591300"/>
                  </a:solidFill>
                  <a:latin typeface="微软雅黑" panose="020B0503020204020204" pitchFamily="34" charset="-122"/>
                  <a:ea typeface="微软雅黑" panose="020B0503020204020204" pitchFamily="34" charset="-122"/>
                </a:rPr>
                <a:t>上班时间坚守岗位，随时准备迎接办事群众。我们必须耐住性子，遵守纪律，时刻忙碌着</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
        <p:nvSpPr>
          <p:cNvPr id="18" name="矩形 17"/>
          <p:cNvSpPr/>
          <p:nvPr/>
        </p:nvSpPr>
        <p:spPr>
          <a:xfrm>
            <a:off x="732075" y="2355652"/>
            <a:ext cx="1319645" cy="877572"/>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效率功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19" name="组合 18"/>
          <p:cNvGrpSpPr/>
          <p:nvPr/>
        </p:nvGrpSpPr>
        <p:grpSpPr>
          <a:xfrm>
            <a:off x="2112543" y="2355652"/>
            <a:ext cx="5915841" cy="877572"/>
            <a:chOff x="3225443" y="1885454"/>
            <a:chExt cx="7499218" cy="1112454"/>
          </a:xfrm>
        </p:grpSpPr>
        <p:sp>
          <p:nvSpPr>
            <p:cNvPr id="20" name="矩形 19"/>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21" name="矩形 20"/>
            <p:cNvSpPr/>
            <p:nvPr/>
          </p:nvSpPr>
          <p:spPr>
            <a:xfrm>
              <a:off x="3348190" y="1951997"/>
              <a:ext cx="7058448" cy="888085"/>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窗口的宗旨就是方便办事群众，给老百姓办实事，</a:t>
              </a:r>
              <a:r>
                <a:rPr lang="zh-CN" altLang="en-US" sz="1400" kern="0" dirty="0">
                  <a:solidFill>
                    <a:srgbClr val="591300"/>
                  </a:solidFill>
                  <a:latin typeface="微软雅黑" panose="020B0503020204020204" pitchFamily="34" charset="-122"/>
                  <a:ea typeface="微软雅黑" panose="020B0503020204020204" pitchFamily="34" charset="-122"/>
                </a:rPr>
                <a:t>因此，对我们的业务水平要求很高，不仅要熟练，而且要求准确无误。</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
        <p:nvSpPr>
          <p:cNvPr id="22" name="矩形 21"/>
          <p:cNvSpPr/>
          <p:nvPr/>
        </p:nvSpPr>
        <p:spPr>
          <a:xfrm>
            <a:off x="732075" y="3582167"/>
            <a:ext cx="1319645" cy="1029785"/>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微笑功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24" name="组合 23"/>
          <p:cNvGrpSpPr/>
          <p:nvPr/>
        </p:nvGrpSpPr>
        <p:grpSpPr>
          <a:xfrm>
            <a:off x="2112543" y="3544978"/>
            <a:ext cx="5915841" cy="1187012"/>
            <a:chOff x="3225443" y="1831397"/>
            <a:chExt cx="7499218" cy="1297746"/>
          </a:xfrm>
        </p:grpSpPr>
        <p:sp>
          <p:nvSpPr>
            <p:cNvPr id="27" name="矩形 26"/>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29" name="矩形 28"/>
            <p:cNvSpPr/>
            <p:nvPr/>
          </p:nvSpPr>
          <p:spPr>
            <a:xfrm>
              <a:off x="3348190" y="1831397"/>
              <a:ext cx="7154231" cy="1297746"/>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对于窗口工作人员来说微笑就是我们与群众之间最短的距离</a:t>
              </a:r>
              <a:r>
                <a:rPr lang="zh-CN" altLang="en-US" sz="1400" kern="0" dirty="0">
                  <a:solidFill>
                    <a:srgbClr val="591300"/>
                  </a:solidFill>
                  <a:latin typeface="微软雅黑" panose="020B0503020204020204" pitchFamily="34" charset="-122"/>
                  <a:ea typeface="微软雅黑" panose="020B0503020204020204" pitchFamily="34" charset="-122"/>
                </a:rPr>
                <a:t>，微笑是我们平息怒气的最好武器，这是一名党员的基本素质，我们也会时刻记住在党员身上有一种精神叫做“奉献”。</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000"/>
                            </p:stCondLst>
                            <p:childTnLst>
                              <p:par>
                                <p:cTn id="41" presetID="18" presetClass="entr" presetSubtype="6"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strips(downRight)">
                                      <p:cBhvr>
                                        <p:cTn id="43" dur="500"/>
                                        <p:tgtEl>
                                          <p:spTgt spid="14"/>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childTnLst>
                          </p:cTn>
                        </p:par>
                        <p:par>
                          <p:cTn id="50" fill="hold">
                            <p:stCondLst>
                              <p:cond delay="4000"/>
                            </p:stCondLst>
                            <p:childTnLst>
                              <p:par>
                                <p:cTn id="51" presetID="18" presetClass="entr" presetSubtype="6" fill="hold"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strips(downRight)">
                                      <p:cBhvr>
                                        <p:cTn id="53" dur="500"/>
                                        <p:tgtEl>
                                          <p:spTgt spid="19"/>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childTnLst>
                          </p:cTn>
                        </p:par>
                        <p:par>
                          <p:cTn id="60" fill="hold">
                            <p:stCondLst>
                              <p:cond delay="5000"/>
                            </p:stCondLst>
                            <p:childTnLst>
                              <p:par>
                                <p:cTn id="61" presetID="18" presetClass="entr" presetSubtype="6"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strips(downRight)">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3" grpId="0" animBg="1"/>
      <p:bldP spid="18"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cstate="screen"/>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screen"/>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第四章</a:t>
            </a:r>
          </a:p>
        </p:txBody>
      </p:sp>
      <p:sp>
        <p:nvSpPr>
          <p:cNvPr id="18" name="TextBox 1"/>
          <p:cNvSpPr txBox="1"/>
          <p:nvPr/>
        </p:nvSpPr>
        <p:spPr>
          <a:xfrm>
            <a:off x="1792286" y="2142068"/>
            <a:ext cx="5724613"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永保共产党人的本色</a:t>
            </a:r>
          </a:p>
        </p:txBody>
      </p:sp>
      <p:sp>
        <p:nvSpPr>
          <p:cNvPr id="19" name="TextBox 1"/>
          <p:cNvSpPr txBox="1"/>
          <p:nvPr/>
        </p:nvSpPr>
        <p:spPr>
          <a:xfrm>
            <a:off x="4708762" y="3065724"/>
            <a:ext cx="3193471" cy="523206"/>
          </a:xfrm>
          <a:prstGeom prst="rect">
            <a:avLst/>
          </a:prstGeom>
          <a:noFill/>
        </p:spPr>
        <p:txBody>
          <a:bodyPr wrap="none" lIns="91424" tIns="45713" rIns="91424" bIns="45713" rtlCol="0">
            <a:spAutoFit/>
          </a:bodyPr>
          <a:lstStyle/>
          <a:p>
            <a:pPr marL="0" lvl="1" algn="ctr"/>
            <a:r>
              <a:rPr lang="en-US" altLang="zh-CN" sz="2800" dirty="0">
                <a:latin typeface="Arial" panose="020B0604020202020204" pitchFamily="34" charset="0"/>
                <a:ea typeface="微软雅黑" panose="020B0503020204020204" pitchFamily="34" charset="-122"/>
                <a:sym typeface="Arial" panose="020B0604020202020204" pitchFamily="34" charset="0"/>
              </a:rPr>
              <a:t>—</a:t>
            </a:r>
            <a:r>
              <a:rPr lang="zh-CN" altLang="en-US" sz="28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标题 1"/>
          <p:cNvSpPr txBox="1"/>
          <p:nvPr/>
        </p:nvSpPr>
        <p:spPr>
          <a:xfrm>
            <a:off x="2860004" y="1973962"/>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能否永远保持共产党人的本色</a:t>
            </a:r>
          </a:p>
        </p:txBody>
      </p:sp>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永保共产党人的本色</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grpSp>
        <p:nvGrpSpPr>
          <p:cNvPr id="26" name="组合 25"/>
          <p:cNvGrpSpPr/>
          <p:nvPr/>
        </p:nvGrpSpPr>
        <p:grpSpPr>
          <a:xfrm>
            <a:off x="1403648" y="1085314"/>
            <a:ext cx="5580113" cy="560114"/>
            <a:chOff x="-159196" y="1703801"/>
            <a:chExt cx="1950323" cy="501417"/>
          </a:xfrm>
        </p:grpSpPr>
        <p:sp>
          <p:nvSpPr>
            <p:cNvPr id="30" name="圆角矩形 6"/>
            <p:cNvSpPr/>
            <p:nvPr/>
          </p:nvSpPr>
          <p:spPr>
            <a:xfrm>
              <a:off x="-159196" y="1703801"/>
              <a:ext cx="1950323" cy="50141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1" name="标题 1"/>
            <p:cNvSpPr txBox="1"/>
            <p:nvPr/>
          </p:nvSpPr>
          <p:spPr>
            <a:xfrm>
              <a:off x="3453" y="1703801"/>
              <a:ext cx="1625025" cy="50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ctr">
                <a:lnSpc>
                  <a:spcPct val="100000"/>
                </a:lnSpc>
                <a:spcBef>
                  <a:spcPts val="0"/>
                </a:spcBef>
              </a:pPr>
              <a:r>
                <a:rPr lang="zh-CN" altLang="en-US" sz="3200" b="1" kern="0" dirty="0">
                  <a:solidFill>
                    <a:schemeClr val="bg1"/>
                  </a:solidFill>
                  <a:latin typeface="Arial" panose="020B0604020202020204" pitchFamily="34" charset="0"/>
                  <a:sym typeface="Arial" panose="020B0604020202020204" pitchFamily="34" charset="0"/>
                </a:rPr>
                <a:t>做人难、做共产党人更难</a:t>
              </a:r>
            </a:p>
          </p:txBody>
        </p:sp>
      </p:grpSp>
      <p:sp>
        <p:nvSpPr>
          <p:cNvPr id="42" name="标题 1"/>
          <p:cNvSpPr txBox="1"/>
          <p:nvPr/>
        </p:nvSpPr>
        <p:spPr>
          <a:xfrm>
            <a:off x="2860004" y="2878407"/>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能否始终坚持为人民服务的宗旨</a:t>
            </a:r>
          </a:p>
        </p:txBody>
      </p:sp>
      <p:sp>
        <p:nvSpPr>
          <p:cNvPr id="47" name="标题 1"/>
          <p:cNvSpPr txBox="1"/>
          <p:nvPr/>
        </p:nvSpPr>
        <p:spPr>
          <a:xfrm>
            <a:off x="2860004" y="3628662"/>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能否始终坚持为人民无私奉献</a:t>
            </a:r>
          </a:p>
        </p:txBody>
      </p:sp>
      <p:sp>
        <p:nvSpPr>
          <p:cNvPr id="3" name="箭头: 五边形 2"/>
          <p:cNvSpPr/>
          <p:nvPr/>
        </p:nvSpPr>
        <p:spPr>
          <a:xfrm>
            <a:off x="1907703" y="1995686"/>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1</a:t>
            </a:r>
            <a:endParaRPr lang="zh-CN" altLang="en-US" sz="3200" b="1" kern="0" dirty="0">
              <a:solidFill>
                <a:schemeClr val="bg1"/>
              </a:solidFill>
              <a:latin typeface="Arial" panose="020B0604020202020204" pitchFamily="34" charset="0"/>
              <a:sym typeface="Arial" panose="020B0604020202020204" pitchFamily="34" charset="0"/>
            </a:endParaRPr>
          </a:p>
        </p:txBody>
      </p:sp>
      <p:sp>
        <p:nvSpPr>
          <p:cNvPr id="38" name="箭头: 五边形 37"/>
          <p:cNvSpPr/>
          <p:nvPr/>
        </p:nvSpPr>
        <p:spPr>
          <a:xfrm>
            <a:off x="1907704" y="2810114"/>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2</a:t>
            </a:r>
            <a:endParaRPr lang="zh-CN" altLang="en-US" sz="3200" b="1" kern="0" dirty="0">
              <a:solidFill>
                <a:schemeClr val="bg1"/>
              </a:solidFill>
              <a:latin typeface="Arial" panose="020B0604020202020204" pitchFamily="34" charset="0"/>
              <a:sym typeface="Arial" panose="020B0604020202020204" pitchFamily="34" charset="0"/>
            </a:endParaRPr>
          </a:p>
        </p:txBody>
      </p:sp>
      <p:sp>
        <p:nvSpPr>
          <p:cNvPr id="39" name="箭头: 五边形 38"/>
          <p:cNvSpPr/>
          <p:nvPr/>
        </p:nvSpPr>
        <p:spPr>
          <a:xfrm>
            <a:off x="1907704" y="3628662"/>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3</a:t>
            </a:r>
            <a:endParaRPr lang="zh-CN" altLang="en-US" sz="3200" b="1" kern="0" dirty="0">
              <a:solidFill>
                <a:schemeClr val="bg1"/>
              </a:solidFill>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永保共产党人的本色</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27" name="文本框 26"/>
          <p:cNvSpPr txBox="1"/>
          <p:nvPr/>
        </p:nvSpPr>
        <p:spPr>
          <a:xfrm>
            <a:off x="1392030" y="2264684"/>
            <a:ext cx="6388450" cy="1927451"/>
          </a:xfrm>
          <a:prstGeom prst="rect">
            <a:avLst/>
          </a:prstGeom>
          <a:noFill/>
        </p:spPr>
        <p:txBody>
          <a:bodyPr wrap="square" rtlCol="0">
            <a:spAutoFit/>
          </a:bodyPr>
          <a:lstStyle/>
          <a:p>
            <a:pPr algn="just">
              <a:lnSpc>
                <a:spcPct val="170000"/>
              </a:lnSpc>
            </a:pPr>
            <a:r>
              <a:rPr lang="zh-CN" altLang="en-US" dirty="0">
                <a:solidFill>
                  <a:srgbClr val="751515"/>
                </a:solidFill>
                <a:latin typeface="方正正准黑简体" panose="02000000000000000000" pitchFamily="2" charset="-122"/>
                <a:ea typeface="方正正准黑简体" panose="02000000000000000000" pitchFamily="2" charset="-122"/>
              </a:rPr>
              <a:t>党员并不是一种称呼，而是一种奉献和牺牲。作为一名党员，我们选择奉献，就是扎扎实实从身边的一点一滴做起，用自己微薄的力量唤醒身边的人，齐心协力为我党全面建设小康社会，实现“中国梦”奉献终身。</a:t>
            </a:r>
            <a:endParaRPr lang="zh-CN" altLang="en-US" dirty="0">
              <a:latin typeface="方正正准黑简体" panose="02000000000000000000" pitchFamily="2" charset="-122"/>
              <a:ea typeface="方正正准黑简体" panose="02000000000000000000" pitchFamily="2" charset="-122"/>
            </a:endParaRPr>
          </a:p>
        </p:txBody>
      </p:sp>
      <p:sp>
        <p:nvSpPr>
          <p:cNvPr id="29" name="矩形 28"/>
          <p:cNvSpPr/>
          <p:nvPr/>
        </p:nvSpPr>
        <p:spPr>
          <a:xfrm>
            <a:off x="960064" y="1931329"/>
            <a:ext cx="7020095" cy="2594159"/>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47664" y="1035285"/>
            <a:ext cx="5844897"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p:cNvSpPr txBox="1"/>
          <p:nvPr/>
        </p:nvSpPr>
        <p:spPr>
          <a:xfrm>
            <a:off x="1619672" y="1037026"/>
            <a:ext cx="5700881" cy="646331"/>
          </a:xfrm>
          <a:prstGeom prst="rect">
            <a:avLst/>
          </a:prstGeom>
          <a:noFill/>
        </p:spPr>
        <p:txBody>
          <a:bodyPr wrap="square" rtlCol="0">
            <a:spAutoFit/>
          </a:bodyPr>
          <a:lstStyle/>
          <a:p>
            <a:pPr algn="ctr"/>
            <a:r>
              <a:rPr lang="zh-CN" altLang="en-US" sz="3600" b="1" dirty="0">
                <a:solidFill>
                  <a:schemeClr val="bg1"/>
                </a:solidFill>
                <a:latin typeface="方正兰亭粗黑_GBK" panose="02000000000000000000" pitchFamily="2" charset="-122"/>
                <a:ea typeface="方正兰亭粗黑_GBK" panose="02000000000000000000" pitchFamily="2" charset="-122"/>
              </a:rPr>
              <a:t>实现“中国梦”奉献终身</a:t>
            </a:r>
            <a:endParaRPr lang="zh-CN" altLang="en-US" sz="3600" dirty="0">
              <a:solidFill>
                <a:schemeClr val="bg1"/>
              </a:solidFill>
              <a:latin typeface="方正兰亭粗黑_GBK" panose="02000000000000000000" pitchFamily="2" charset="-122"/>
              <a:ea typeface="方正兰亭粗黑_GBK" panose="02000000000000000000" pitchFamily="2" charset="-122"/>
            </a:endParaRPr>
          </a:p>
        </p:txBody>
      </p:sp>
      <p:pic>
        <p:nvPicPr>
          <p:cNvPr id="4" name="图片 3"/>
          <p:cNvPicPr>
            <a:picLocks noChangeAspect="1"/>
          </p:cNvPicPr>
          <p:nvPr/>
        </p:nvPicPr>
        <p:blipFill>
          <a:blip r:embed="rId5" cstate="screen"/>
          <a:stretch>
            <a:fillRect/>
          </a:stretch>
        </p:blipFill>
        <p:spPr>
          <a:xfrm>
            <a:off x="6194208" y="3349243"/>
            <a:ext cx="1126345" cy="1500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par>
                          <p:cTn id="34" fill="hold">
                            <p:stCondLst>
                              <p:cond delay="2500"/>
                            </p:stCondLst>
                            <p:childTnLst>
                              <p:par>
                                <p:cTn id="35" presetID="2" presetClass="entr" presetSubtype="8"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0-#ppt_w/2"/>
                                          </p:val>
                                        </p:tav>
                                        <p:tav tm="100000">
                                          <p:val>
                                            <p:strVal val="#ppt_x"/>
                                          </p:val>
                                        </p:tav>
                                      </p:tavLst>
                                    </p:anim>
                                    <p:anim calcmode="lin" valueType="num">
                                      <p:cBhvr additive="base">
                                        <p:cTn id="38" dur="500" fill="hold"/>
                                        <p:tgtEl>
                                          <p:spTgt spid="37"/>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55"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strVal val="#ppt_w*0.70"/>
                                          </p:val>
                                        </p:tav>
                                        <p:tav tm="100000">
                                          <p:val>
                                            <p:strVal val="#ppt_w"/>
                                          </p:val>
                                        </p:tav>
                                      </p:tavLst>
                                    </p:anim>
                                    <p:anim calcmode="lin" valueType="num">
                                      <p:cBhvr>
                                        <p:cTn id="43" dur="500" fill="hold"/>
                                        <p:tgtEl>
                                          <p:spTgt spid="29"/>
                                        </p:tgtEl>
                                        <p:attrNameLst>
                                          <p:attrName>ppt_h</p:attrName>
                                        </p:attrNameLst>
                                      </p:cBhvr>
                                      <p:tavLst>
                                        <p:tav tm="0">
                                          <p:val>
                                            <p:strVal val="#ppt_h"/>
                                          </p:val>
                                        </p:tav>
                                        <p:tav tm="100000">
                                          <p:val>
                                            <p:strVal val="#ppt_h"/>
                                          </p:val>
                                        </p:tav>
                                      </p:tavLst>
                                    </p:anim>
                                    <p:animEffect transition="in" filter="fade">
                                      <p:cBhvr>
                                        <p:cTn id="44" dur="500"/>
                                        <p:tgtEl>
                                          <p:spTgt spid="29"/>
                                        </p:tgtEl>
                                      </p:cBhvr>
                                    </p:animEffect>
                                  </p:childTnLst>
                                </p:cTn>
                              </p:par>
                            </p:childTnLst>
                          </p:cTn>
                        </p:par>
                        <p:par>
                          <p:cTn id="45" fill="hold">
                            <p:stCondLst>
                              <p:cond delay="350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48"/>
                                        </p:tgtEl>
                                        <p:attrNameLst>
                                          <p:attrName>style.visibility</p:attrName>
                                        </p:attrNameLst>
                                      </p:cBhvr>
                                      <p:to>
                                        <p:strVal val="visible"/>
                                      </p:to>
                                    </p:set>
                                    <p:anim calcmode="lin" valueType="num">
                                      <p:cBhvr>
                                        <p:cTn id="48" dur="500" fill="hold"/>
                                        <p:tgtEl>
                                          <p:spTgt spid="48"/>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48"/>
                                        </p:tgtEl>
                                        <p:attrNameLst>
                                          <p:attrName>ppt_y</p:attrName>
                                        </p:attrNameLst>
                                      </p:cBhvr>
                                      <p:tavLst>
                                        <p:tav tm="0">
                                          <p:val>
                                            <p:strVal val="#ppt_y"/>
                                          </p:val>
                                        </p:tav>
                                        <p:tav tm="100000">
                                          <p:val>
                                            <p:strVal val="#ppt_y"/>
                                          </p:val>
                                        </p:tav>
                                      </p:tavLst>
                                    </p:anim>
                                    <p:anim calcmode="lin" valueType="num">
                                      <p:cBhvr>
                                        <p:cTn id="50" dur="500" fill="hold"/>
                                        <p:tgtEl>
                                          <p:spTgt spid="48"/>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48"/>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48"/>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27">
                                            <p:txEl>
                                              <p:pRg st="0" end="0"/>
                                            </p:txEl>
                                          </p:spTgt>
                                        </p:tgtEl>
                                        <p:attrNameLst>
                                          <p:attrName>style.visibility</p:attrName>
                                        </p:attrNameLst>
                                      </p:cBhvr>
                                      <p:to>
                                        <p:strVal val="visible"/>
                                      </p:to>
                                    </p:set>
                                    <p:anim calcmode="lin" valueType="num">
                                      <p:cBhvr>
                                        <p:cTn id="57" dur="500" fill="hold"/>
                                        <p:tgtEl>
                                          <p:spTgt spid="2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27">
                                            <p:txEl>
                                              <p:pRg st="0" end="0"/>
                                            </p:txEl>
                                          </p:spTgt>
                                        </p:tgtEl>
                                        <p:attrNameLst>
                                          <p:attrName>ppt_y</p:attrName>
                                        </p:attrNameLst>
                                      </p:cBhvr>
                                      <p:tavLst>
                                        <p:tav tm="0">
                                          <p:val>
                                            <p:strVal val="#ppt_y"/>
                                          </p:val>
                                        </p:tav>
                                        <p:tav tm="100000">
                                          <p:val>
                                            <p:strVal val="#ppt_y"/>
                                          </p:val>
                                        </p:tav>
                                      </p:tavLst>
                                    </p:anim>
                                    <p:anim calcmode="lin" valueType="num">
                                      <p:cBhvr>
                                        <p:cTn id="59" dur="500" fill="hold"/>
                                        <p:tgtEl>
                                          <p:spTgt spid="2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2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27">
                                            <p:txEl>
                                              <p:pRg st="0" end="0"/>
                                            </p:txEl>
                                          </p:spTgt>
                                        </p:tgtEl>
                                      </p:cBhvr>
                                    </p:animEffect>
                                  </p:childTnLst>
                                </p:cTn>
                              </p:par>
                            </p:childTnLst>
                          </p:cTn>
                        </p:par>
                        <p:par>
                          <p:cTn id="62" fill="hold">
                            <p:stCondLst>
                              <p:cond delay="5150"/>
                            </p:stCondLst>
                            <p:childTnLst>
                              <p:par>
                                <p:cTn id="63" presetID="26" presetClass="emph" presetSubtype="0" fill="hold" grpId="1" nodeType="afterEffect">
                                  <p:stCondLst>
                                    <p:cond delay="0"/>
                                  </p:stCondLst>
                                  <p:iterate type="lt">
                                    <p:tmPct val="0"/>
                                  </p:iterate>
                                  <p:childTnLst>
                                    <p:animEffect transition="out" filter="fade">
                                      <p:cBhvr>
                                        <p:cTn id="64" dur="500" tmFilter="0, 0; .2, .5; .8, .5; 1, 0"/>
                                        <p:tgtEl>
                                          <p:spTgt spid="48"/>
                                        </p:tgtEl>
                                      </p:cBhvr>
                                    </p:animEffect>
                                    <p:animScale>
                                      <p:cBhvr>
                                        <p:cTn id="65" dur="250" autoRev="1" fill="hold"/>
                                        <p:tgtEl>
                                          <p:spTgt spid="4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7" grpId="0" build="p"/>
      <p:bldP spid="29" grpId="0" animBg="1"/>
      <p:bldP spid="3" grpId="0" animBg="1"/>
      <p:bldP spid="48" grpId="0"/>
      <p:bldP spid="4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cstate="screen"/>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screen"/>
            <a:stretch>
              <a:fillRect/>
            </a:stretch>
          </p:blipFill>
          <p:spPr>
            <a:xfrm flipH="1">
              <a:off x="8054096" y="2981470"/>
              <a:ext cx="1242560" cy="2061096"/>
            </a:xfrm>
            <a:prstGeom prst="rect">
              <a:avLst/>
            </a:prstGeom>
          </p:spPr>
        </p:pic>
      </p:grpSp>
      <p:sp>
        <p:nvSpPr>
          <p:cNvPr id="12" name="TextBox 5"/>
          <p:cNvSpPr txBox="1">
            <a:spLocks noChangeArrowheads="1"/>
          </p:cNvSpPr>
          <p:nvPr/>
        </p:nvSpPr>
        <p:spPr bwMode="auto">
          <a:xfrm>
            <a:off x="1928555" y="1361598"/>
            <a:ext cx="6266716" cy="2493831"/>
          </a:xfrm>
          <a:prstGeom prst="rect">
            <a:avLst/>
          </a:prstGeom>
          <a:noFill/>
          <a:ln w="28575">
            <a:solidFill>
              <a:srgbClr val="C00000"/>
            </a:solidFill>
            <a:miter lim="800000"/>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just" defTabSz="1097280">
              <a:lnSpc>
                <a:spcPct val="160000"/>
              </a:lnSpc>
              <a:spcBef>
                <a:spcPts val="720"/>
              </a:spcBef>
              <a:buNone/>
              <a:defRPr/>
            </a:pPr>
            <a:r>
              <a:rPr lang="zh-CN" altLang="en-US" sz="1600" dirty="0">
                <a:solidFill>
                  <a:srgbClr val="C00000"/>
                </a:solidFill>
                <a:effectLst>
                  <a:outerShdw blurRad="38100" dist="38100" dir="2700000" algn="tl">
                    <a:srgbClr val="000000">
                      <a:alpha val="43137"/>
                    </a:srgbClr>
                  </a:outerShdw>
                </a:effectLst>
                <a:latin typeface="微软雅黑" panose="020B0503020204020204" pitchFamily="34" charset="-122"/>
              </a:rPr>
              <a:t>       </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中国共产主义青年团（简称共青团）是中国共产党领导的一个由信仰共产主义的中国青年组成的的群众性组织。</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1922</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年</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5</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月成立的中国社会主义青年团，</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1925</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年改称中国共产主义青年团。中国共青团是广大青年在实践中学习共产主义的学校。在各级学校中，中国共青团在领导和团结学生方面均有一定成绩；共青团同时还负责指导中国少年先锋队（少先队）工作。</a:t>
            </a:r>
          </a:p>
        </p:txBody>
      </p:sp>
      <p:sp>
        <p:nvSpPr>
          <p:cNvPr id="18" name="矩形 17"/>
          <p:cNvSpPr/>
          <p:nvPr/>
        </p:nvSpPr>
        <p:spPr>
          <a:xfrm>
            <a:off x="1620812" y="316491"/>
            <a:ext cx="67802" cy="1754326"/>
          </a:xfrm>
          <a:prstGeom prst="rect">
            <a:avLst/>
          </a:prstGeom>
        </p:spPr>
        <p:txBody>
          <a:bodyPr wrap="square">
            <a:spAutoFit/>
          </a:bodyPr>
          <a:lstStyle/>
          <a:p>
            <a:pPr indent="548640" algn="ctr" defTabSz="1097280">
              <a:defRPr/>
            </a:pPr>
            <a:r>
              <a:rPr lang="zh-CN" altLang="en-US" sz="5400" b="1" dirty="0">
                <a:ln w="28575">
                  <a:solidFill>
                    <a:srgbClr val="C00000"/>
                  </a:solidFill>
                </a:ln>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rPr>
              <a:t>前</a:t>
            </a:r>
            <a:r>
              <a:rPr lang="zh-CN" altLang="en-US" sz="54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rPr>
              <a:t>言</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3" cstate="screen"/>
          <a:stretch>
            <a:fillRect/>
          </a:stretch>
        </p:blipFill>
        <p:spPr>
          <a:xfrm>
            <a:off x="31618" y="2946876"/>
            <a:ext cx="1242562" cy="2061096"/>
          </a:xfrm>
          <a:prstGeom prst="rect">
            <a:avLst/>
          </a:prstGeom>
        </p:spPr>
      </p:pic>
      <p:pic>
        <p:nvPicPr>
          <p:cNvPr id="11" name="图片 10"/>
          <p:cNvPicPr>
            <a:picLocks noChangeAspect="1"/>
          </p:cNvPicPr>
          <p:nvPr/>
        </p:nvPicPr>
        <p:blipFill>
          <a:blip r:embed="rId4"/>
          <a:stretch>
            <a:fillRect/>
          </a:stretch>
        </p:blipFill>
        <p:spPr>
          <a:xfrm>
            <a:off x="10236" y="2647570"/>
            <a:ext cx="9144001" cy="2516468"/>
          </a:xfrm>
          <a:prstGeom prst="rect">
            <a:avLst/>
          </a:prstGeom>
        </p:spPr>
      </p:pic>
      <p:sp>
        <p:nvSpPr>
          <p:cNvPr id="33" name="TextBox 20"/>
          <p:cNvSpPr txBox="1"/>
          <p:nvPr/>
        </p:nvSpPr>
        <p:spPr>
          <a:xfrm>
            <a:off x="1488859" y="1596997"/>
            <a:ext cx="6382921" cy="837024"/>
          </a:xfrm>
          <a:prstGeom prst="rect">
            <a:avLst/>
          </a:prstGeom>
          <a:noFill/>
          <a:effectLst/>
        </p:spPr>
        <p:txBody>
          <a:bodyPr wrap="square" rtlCol="0">
            <a:spAutoFit/>
          </a:bodyPr>
          <a:lstStyle/>
          <a:p>
            <a:pPr algn="ctr">
              <a:lnSpc>
                <a:spcPct val="120000"/>
              </a:lnSpc>
            </a:pPr>
            <a:r>
              <a:rPr lang="zh-CN" altLang="en-US" sz="4400" b="1" spc="600" dirty="0">
                <a:solidFill>
                  <a:srgbClr val="D20000"/>
                </a:solidFill>
                <a:effectLst>
                  <a:outerShdw blurRad="50800" dist="38100" dir="5400000" algn="t" rotWithShape="0">
                    <a:prstClr val="black">
                      <a:alpha val="40000"/>
                    </a:prstClr>
                  </a:outerShdw>
                </a:effectLst>
                <a:latin typeface="汉仪大黑简" panose="02010609000101010101" pitchFamily="49" charset="-122"/>
                <a:ea typeface="汉仪大黑简" panose="02010609000101010101" pitchFamily="49" charset="-122"/>
                <a:cs typeface="+mn-ea"/>
                <a:sym typeface="+mn-lt"/>
              </a:rPr>
              <a:t>汇报完毕</a:t>
            </a:r>
            <a:r>
              <a:rPr lang="en-US" altLang="zh-CN" sz="4400" b="1" spc="600" dirty="0">
                <a:solidFill>
                  <a:srgbClr val="D20000"/>
                </a:solidFill>
                <a:effectLst>
                  <a:outerShdw blurRad="50800" dist="38100" dir="5400000" algn="t" rotWithShape="0">
                    <a:prstClr val="black">
                      <a:alpha val="40000"/>
                    </a:prstClr>
                  </a:outerShdw>
                </a:effectLst>
                <a:latin typeface="汉仪大黑简" panose="02010609000101010101" pitchFamily="49" charset="-122"/>
                <a:ea typeface="汉仪大黑简" panose="02010609000101010101" pitchFamily="49" charset="-122"/>
                <a:cs typeface="+mn-ea"/>
                <a:sym typeface="+mn-lt"/>
              </a:rPr>
              <a:t> </a:t>
            </a:r>
            <a:r>
              <a:rPr lang="zh-CN" altLang="en-US" sz="4400" b="1" spc="600" dirty="0">
                <a:solidFill>
                  <a:srgbClr val="D20000"/>
                </a:solidFill>
                <a:effectLst>
                  <a:outerShdw blurRad="50800" dist="38100" dir="5400000" algn="t" rotWithShape="0">
                    <a:prstClr val="black">
                      <a:alpha val="40000"/>
                    </a:prstClr>
                  </a:outerShdw>
                </a:effectLst>
                <a:latin typeface="汉仪大黑简" panose="02010609000101010101" pitchFamily="49" charset="-122"/>
                <a:ea typeface="汉仪大黑简" panose="02010609000101010101" pitchFamily="49" charset="-122"/>
                <a:cs typeface="+mn-ea"/>
                <a:sym typeface="+mn-lt"/>
              </a:rPr>
              <a:t>感谢欣赏</a:t>
            </a:r>
            <a:endParaRPr lang="en-US" altLang="zh-CN" sz="4400" b="1" spc="600" dirty="0">
              <a:solidFill>
                <a:srgbClr val="D20000"/>
              </a:solidFill>
              <a:effectLst>
                <a:outerShdw blurRad="50800" dist="38100" dir="5400000" algn="t" rotWithShape="0">
                  <a:prstClr val="black">
                    <a:alpha val="40000"/>
                  </a:prstClr>
                </a:outerShdw>
              </a:effectLst>
              <a:latin typeface="汉仪大黑简" panose="02010609000101010101" pitchFamily="49" charset="-122"/>
              <a:ea typeface="汉仪大黑简" panose="02010609000101010101" pitchFamily="49" charset="-122"/>
              <a:cs typeface="+mn-ea"/>
              <a:sym typeface="+mn-lt"/>
            </a:endParaRPr>
          </a:p>
        </p:txBody>
      </p:sp>
      <p:pic>
        <p:nvPicPr>
          <p:cNvPr id="42" name="图片 41"/>
          <p:cNvPicPr>
            <a:picLocks noChangeAspect="1"/>
          </p:cNvPicPr>
          <p:nvPr/>
        </p:nvPicPr>
        <p:blipFill>
          <a:blip r:embed="rId5" cstate="screen">
            <a:extLst>
              <a:ext uri="{BEBA8EAE-BF5A-486C-A8C5-ECC9F3942E4B}">
                <a14:imgProps xmlns:a14="http://schemas.microsoft.com/office/drawing/2010/main">
                  <a14:imgLayer r:embed="rId6">
                    <a14:imgEffect>
                      <a14:brightnessContrast bright="-20000" contrast="40000"/>
                    </a14:imgEffect>
                  </a14:imgLayer>
                </a14:imgProps>
              </a:ext>
            </a:extLst>
          </a:blip>
          <a:stretch>
            <a:fillRect/>
          </a:stretch>
        </p:blipFill>
        <p:spPr>
          <a:xfrm>
            <a:off x="3977496" y="453888"/>
            <a:ext cx="1076866" cy="1040636"/>
          </a:xfrm>
          <a:prstGeom prst="rect">
            <a:avLst/>
          </a:prstGeom>
        </p:spPr>
      </p:pic>
      <p:cxnSp>
        <p:nvCxnSpPr>
          <p:cNvPr id="43" name="直接连接符 42"/>
          <p:cNvCxnSpPr/>
          <p:nvPr/>
        </p:nvCxnSpPr>
        <p:spPr>
          <a:xfrm>
            <a:off x="2094523" y="2604334"/>
            <a:ext cx="517159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150937" y="171103"/>
            <a:ext cx="8856984" cy="4824536"/>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a:picLocks noChangeAspect="1"/>
          </p:cNvPicPr>
          <p:nvPr/>
        </p:nvPicPr>
        <p:blipFill>
          <a:blip r:embed="rId7" cstate="screen"/>
          <a:stretch>
            <a:fillRect/>
          </a:stretch>
        </p:blipFill>
        <p:spPr>
          <a:xfrm>
            <a:off x="7177354" y="3060840"/>
            <a:ext cx="1089347" cy="453895"/>
          </a:xfrm>
          <a:prstGeom prst="rect">
            <a:avLst/>
          </a:prstGeom>
        </p:spPr>
      </p:pic>
      <p:pic>
        <p:nvPicPr>
          <p:cNvPr id="13" name="图片 12"/>
          <p:cNvPicPr>
            <a:picLocks noChangeAspect="1"/>
          </p:cNvPicPr>
          <p:nvPr/>
        </p:nvPicPr>
        <p:blipFill>
          <a:blip r:embed="rId8" cstate="screen"/>
          <a:stretch>
            <a:fillRect/>
          </a:stretch>
        </p:blipFill>
        <p:spPr>
          <a:xfrm flipH="1">
            <a:off x="931219" y="3060840"/>
            <a:ext cx="1163304" cy="4538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par>
                          <p:cTn id="10" fill="hold">
                            <p:stCondLst>
                              <p:cond delay="1000"/>
                            </p:stCondLst>
                            <p:childTnLst>
                              <p:par>
                                <p:cTn id="11" presetID="23" presetClass="entr" presetSubtype="288"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1000" fill="hold"/>
                                        <p:tgtEl>
                                          <p:spTgt spid="42"/>
                                        </p:tgtEl>
                                        <p:attrNameLst>
                                          <p:attrName>ppt_w</p:attrName>
                                        </p:attrNameLst>
                                      </p:cBhvr>
                                      <p:tavLst>
                                        <p:tav tm="0">
                                          <p:val>
                                            <p:strVal val="4/3*#ppt_w"/>
                                          </p:val>
                                        </p:tav>
                                        <p:tav tm="100000">
                                          <p:val>
                                            <p:strVal val="#ppt_w"/>
                                          </p:val>
                                        </p:tav>
                                      </p:tavLst>
                                    </p:anim>
                                    <p:anim calcmode="lin" valueType="num">
                                      <p:cBhvr>
                                        <p:cTn id="14" dur="1000" fill="hold"/>
                                        <p:tgtEl>
                                          <p:spTgt spid="42"/>
                                        </p:tgtEl>
                                        <p:attrNameLst>
                                          <p:attrName>ppt_h</p:attrName>
                                        </p:attrNameLst>
                                      </p:cBhvr>
                                      <p:tavLst>
                                        <p:tav tm="0">
                                          <p:val>
                                            <p:strVal val="4/3*#ppt_h"/>
                                          </p:val>
                                        </p:tav>
                                        <p:tav tm="100000">
                                          <p:val>
                                            <p:strVal val="#ppt_h"/>
                                          </p:val>
                                        </p:tav>
                                      </p:tavLst>
                                    </p:anim>
                                  </p:childTnLst>
                                </p:cTn>
                              </p:par>
                              <p:par>
                                <p:cTn id="15" presetID="53" presetClass="entr" presetSubtype="528" fill="hold" grpId="0" nodeType="withEffect">
                                  <p:stCondLst>
                                    <p:cond delay="0"/>
                                  </p:stCondLst>
                                  <p:iterate type="lt">
                                    <p:tmPct val="10000"/>
                                  </p:iterate>
                                  <p:childTnLst>
                                    <p:set>
                                      <p:cBhvr>
                                        <p:cTn id="16" dur="1" fill="hold">
                                          <p:stCondLst>
                                            <p:cond delay="0"/>
                                          </p:stCondLst>
                                        </p:cTn>
                                        <p:tgtEl>
                                          <p:spTgt spid="33"/>
                                        </p:tgtEl>
                                        <p:attrNameLst>
                                          <p:attrName>style.visibility</p:attrName>
                                        </p:attrNameLst>
                                      </p:cBhvr>
                                      <p:to>
                                        <p:strVal val="visible"/>
                                      </p:to>
                                    </p:set>
                                    <p:anim calcmode="lin" valueType="num">
                                      <p:cBhvr>
                                        <p:cTn id="17" dur="2250" fill="hold"/>
                                        <p:tgtEl>
                                          <p:spTgt spid="33"/>
                                        </p:tgtEl>
                                        <p:attrNameLst>
                                          <p:attrName>ppt_w</p:attrName>
                                        </p:attrNameLst>
                                      </p:cBhvr>
                                      <p:tavLst>
                                        <p:tav tm="0">
                                          <p:val>
                                            <p:fltVal val="0"/>
                                          </p:val>
                                        </p:tav>
                                        <p:tav tm="100000">
                                          <p:val>
                                            <p:strVal val="#ppt_w"/>
                                          </p:val>
                                        </p:tav>
                                      </p:tavLst>
                                    </p:anim>
                                    <p:anim calcmode="lin" valueType="num">
                                      <p:cBhvr>
                                        <p:cTn id="18" dur="2250" fill="hold"/>
                                        <p:tgtEl>
                                          <p:spTgt spid="33"/>
                                        </p:tgtEl>
                                        <p:attrNameLst>
                                          <p:attrName>ppt_h</p:attrName>
                                        </p:attrNameLst>
                                      </p:cBhvr>
                                      <p:tavLst>
                                        <p:tav tm="0">
                                          <p:val>
                                            <p:fltVal val="0"/>
                                          </p:val>
                                        </p:tav>
                                        <p:tav tm="100000">
                                          <p:val>
                                            <p:strVal val="#ppt_h"/>
                                          </p:val>
                                        </p:tav>
                                      </p:tavLst>
                                    </p:anim>
                                    <p:animEffect transition="in" filter="fade">
                                      <p:cBhvr>
                                        <p:cTn id="19" dur="2250"/>
                                        <p:tgtEl>
                                          <p:spTgt spid="33"/>
                                        </p:tgtEl>
                                      </p:cBhvr>
                                    </p:animEffect>
                                    <p:anim calcmode="lin" valueType="num">
                                      <p:cBhvr>
                                        <p:cTn id="20" dur="2250" fill="hold"/>
                                        <p:tgtEl>
                                          <p:spTgt spid="33"/>
                                        </p:tgtEl>
                                        <p:attrNameLst>
                                          <p:attrName>ppt_x</p:attrName>
                                        </p:attrNameLst>
                                      </p:cBhvr>
                                      <p:tavLst>
                                        <p:tav tm="0">
                                          <p:val>
                                            <p:fltVal val="0.5"/>
                                          </p:val>
                                        </p:tav>
                                        <p:tav tm="100000">
                                          <p:val>
                                            <p:strVal val="#ppt_x"/>
                                          </p:val>
                                        </p:tav>
                                      </p:tavLst>
                                    </p:anim>
                                    <p:anim calcmode="lin" valueType="num">
                                      <p:cBhvr>
                                        <p:cTn id="21" dur="2250" fill="hold"/>
                                        <p:tgtEl>
                                          <p:spTgt spid="33"/>
                                        </p:tgtEl>
                                        <p:attrNameLst>
                                          <p:attrName>ppt_y</p:attrName>
                                        </p:attrNameLst>
                                      </p:cBhvr>
                                      <p:tavLst>
                                        <p:tav tm="0">
                                          <p:val>
                                            <p:fltVal val="0.5"/>
                                          </p:val>
                                        </p:tav>
                                        <p:tav tm="100000">
                                          <p:val>
                                            <p:strVal val="#ppt_y"/>
                                          </p:val>
                                        </p:tav>
                                      </p:tavLst>
                                    </p:anim>
                                  </p:childTnLst>
                                </p:cTn>
                              </p:par>
                              <p:par>
                                <p:cTn id="22" presetID="22" presetClass="entr" presetSubtype="2" fill="hold" nodeType="withEffect">
                                  <p:stCondLst>
                                    <p:cond delay="3250"/>
                                  </p:stCondLst>
                                  <p:childTnLst>
                                    <p:set>
                                      <p:cBhvr>
                                        <p:cTn id="23" dur="1" fill="hold">
                                          <p:stCondLst>
                                            <p:cond delay="0"/>
                                          </p:stCondLst>
                                        </p:cTn>
                                        <p:tgtEl>
                                          <p:spTgt spid="43"/>
                                        </p:tgtEl>
                                        <p:attrNameLst>
                                          <p:attrName>style.visibility</p:attrName>
                                        </p:attrNameLst>
                                      </p:cBhvr>
                                      <p:to>
                                        <p:strVal val="visible"/>
                                      </p:to>
                                    </p:set>
                                    <p:animEffect transition="in" filter="wipe(right)">
                                      <p:cBhvr>
                                        <p:cTn id="24" dur="500"/>
                                        <p:tgtEl>
                                          <p:spTgt spid="43"/>
                                        </p:tgtEl>
                                      </p:cBhvr>
                                    </p:animEffect>
                                  </p:childTnLst>
                                </p:cTn>
                              </p:par>
                            </p:childTnLst>
                          </p:cTn>
                        </p:par>
                        <p:par>
                          <p:cTn id="25" fill="hold">
                            <p:stCondLst>
                              <p:cond delay="5050"/>
                            </p:stCondLst>
                            <p:childTnLst>
                              <p:par>
                                <p:cTn id="26" presetID="42"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621965" y="843558"/>
            <a:ext cx="1187917" cy="584775"/>
          </a:xfrm>
          <a:prstGeom prst="rect">
            <a:avLst/>
          </a:prstGeom>
          <a:noFill/>
        </p:spPr>
        <p:txBody>
          <a:bodyPr wrap="square" rtlCol="0">
            <a:spAutoFit/>
          </a:bodyPr>
          <a:lstStyle/>
          <a:p>
            <a:r>
              <a:rPr lang="zh-CN" altLang="en-US" sz="3200" b="1" dirty="0">
                <a:solidFill>
                  <a:srgbClr val="C00000"/>
                </a:solidFill>
                <a:latin typeface="微软雅黑" panose="020B0503020204020204" pitchFamily="34" charset="-122"/>
                <a:ea typeface="微软雅黑" panose="020B0503020204020204" pitchFamily="34" charset="-122"/>
              </a:rPr>
              <a:t>目录</a:t>
            </a:r>
          </a:p>
        </p:txBody>
      </p:sp>
      <p:cxnSp>
        <p:nvCxnSpPr>
          <p:cNvPr id="5" name="直接连接符 4"/>
          <p:cNvCxnSpPr/>
          <p:nvPr/>
        </p:nvCxnSpPr>
        <p:spPr>
          <a:xfrm>
            <a:off x="1553292" y="1435551"/>
            <a:ext cx="4695093"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060601" y="1451128"/>
            <a:ext cx="1498563" cy="369332"/>
          </a:xfrm>
          <a:prstGeom prst="rect">
            <a:avLst/>
          </a:prstGeom>
          <a:noFill/>
        </p:spPr>
        <p:txBody>
          <a:bodyPr wrap="square" rtlCol="0">
            <a:spAutoFit/>
          </a:bodyPr>
          <a:lstStyle/>
          <a:p>
            <a:r>
              <a:rPr lang="en-US" altLang="zh-CN" dirty="0">
                <a:solidFill>
                  <a:srgbClr val="C00000"/>
                </a:solidFill>
                <a:latin typeface="Century Gothic" panose="020B0502020202020204" pitchFamily="34" charset="0"/>
              </a:rPr>
              <a:t>CONTENTS</a:t>
            </a:r>
            <a:endParaRPr lang="zh-CN" altLang="en-US" dirty="0">
              <a:solidFill>
                <a:srgbClr val="C00000"/>
              </a:solidFill>
              <a:latin typeface="Century Gothic" panose="020B0502020202020204" pitchFamily="34" charset="0"/>
            </a:endParaRPr>
          </a:p>
        </p:txBody>
      </p:sp>
      <p:sp>
        <p:nvSpPr>
          <p:cNvPr id="7" name="矩形 6"/>
          <p:cNvSpPr/>
          <p:nvPr/>
        </p:nvSpPr>
        <p:spPr>
          <a:xfrm>
            <a:off x="2675400" y="1911310"/>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8" name="矩形 7"/>
          <p:cNvSpPr/>
          <p:nvPr/>
        </p:nvSpPr>
        <p:spPr>
          <a:xfrm>
            <a:off x="2675400" y="2442509"/>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9" name="矩形 8"/>
          <p:cNvSpPr/>
          <p:nvPr/>
        </p:nvSpPr>
        <p:spPr>
          <a:xfrm>
            <a:off x="2675400" y="2973709"/>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10" name="矩形 9"/>
          <p:cNvSpPr/>
          <p:nvPr/>
        </p:nvSpPr>
        <p:spPr>
          <a:xfrm>
            <a:off x="2675400" y="3504908"/>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11" name="文本框 10"/>
          <p:cNvSpPr txBox="1"/>
          <p:nvPr/>
        </p:nvSpPr>
        <p:spPr>
          <a:xfrm>
            <a:off x="2845906" y="1959159"/>
            <a:ext cx="752189"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第一章</a:t>
            </a:r>
          </a:p>
        </p:txBody>
      </p:sp>
      <p:sp>
        <p:nvSpPr>
          <p:cNvPr id="12" name="文本框 11"/>
          <p:cNvSpPr txBox="1"/>
          <p:nvPr/>
        </p:nvSpPr>
        <p:spPr>
          <a:xfrm>
            <a:off x="2845906" y="2478961"/>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第二章</a:t>
            </a:r>
          </a:p>
        </p:txBody>
      </p:sp>
      <p:sp>
        <p:nvSpPr>
          <p:cNvPr id="13" name="文本框 12"/>
          <p:cNvSpPr txBox="1"/>
          <p:nvPr/>
        </p:nvSpPr>
        <p:spPr>
          <a:xfrm>
            <a:off x="2845906" y="3010160"/>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第三章</a:t>
            </a:r>
          </a:p>
        </p:txBody>
      </p:sp>
      <p:sp>
        <p:nvSpPr>
          <p:cNvPr id="14" name="文本框 13"/>
          <p:cNvSpPr txBox="1"/>
          <p:nvPr/>
        </p:nvSpPr>
        <p:spPr>
          <a:xfrm>
            <a:off x="2845906" y="3552757"/>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第四章</a:t>
            </a:r>
          </a:p>
        </p:txBody>
      </p:sp>
      <p:sp>
        <p:nvSpPr>
          <p:cNvPr id="15" name="矩形 14"/>
          <p:cNvSpPr/>
          <p:nvPr/>
        </p:nvSpPr>
        <p:spPr>
          <a:xfrm>
            <a:off x="3763744" y="1907237"/>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6" name="矩形 15"/>
          <p:cNvSpPr/>
          <p:nvPr/>
        </p:nvSpPr>
        <p:spPr>
          <a:xfrm>
            <a:off x="3763744" y="2438436"/>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7" name="矩形 16"/>
          <p:cNvSpPr/>
          <p:nvPr/>
        </p:nvSpPr>
        <p:spPr>
          <a:xfrm>
            <a:off x="3763744" y="2969636"/>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8" name="矩形 17"/>
          <p:cNvSpPr/>
          <p:nvPr/>
        </p:nvSpPr>
        <p:spPr>
          <a:xfrm>
            <a:off x="3763744" y="3500835"/>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9" name="文本框 18"/>
          <p:cNvSpPr txBox="1"/>
          <p:nvPr/>
        </p:nvSpPr>
        <p:spPr>
          <a:xfrm>
            <a:off x="3854384" y="1958561"/>
            <a:ext cx="3301756"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我是党员</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864416" y="2470743"/>
            <a:ext cx="3301756"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践行群众路线</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3790813" y="3034589"/>
            <a:ext cx="3438373"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全心全意为人民服务</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3799139" y="3557353"/>
            <a:ext cx="3581173" cy="276999"/>
          </a:xfrm>
          <a:prstGeom prst="rect">
            <a:avLst/>
          </a:prstGeom>
          <a:noFill/>
        </p:spPr>
        <p:txBody>
          <a:bodyPr wrap="square" rtlCol="0">
            <a:spAutoFit/>
          </a:bodyPr>
          <a:lstStyle/>
          <a:p>
            <a:r>
              <a:rPr lang="zh-CN" altLang="en-US" sz="1200" b="1" dirty="0">
                <a:solidFill>
                  <a:srgbClr val="C00000"/>
                </a:solidFill>
                <a:latin typeface="Arial" panose="020B0604020202020204" pitchFamily="34" charset="0"/>
                <a:ea typeface="微软雅黑" panose="020B0503020204020204" pitchFamily="34" charset="-122"/>
                <a:sym typeface="Arial" panose="020B0604020202020204" pitchFamily="34" charset="0"/>
              </a:rPr>
              <a:t>永保共产党人的本色</a:t>
            </a:r>
            <a:endParaRPr lang="zh-CN" altLang="en-US" sz="1200" dirty="0">
              <a:solidFill>
                <a:srgbClr val="C00000"/>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 y="2981470"/>
            <a:ext cx="9296655" cy="2182567"/>
            <a:chOff x="1" y="2981470"/>
            <a:chExt cx="9296655" cy="2182567"/>
          </a:xfrm>
        </p:grpSpPr>
        <p:grpSp>
          <p:nvGrpSpPr>
            <p:cNvPr id="24" name="组合 23"/>
            <p:cNvGrpSpPr/>
            <p:nvPr/>
          </p:nvGrpSpPr>
          <p:grpSpPr>
            <a:xfrm>
              <a:off x="1" y="3586985"/>
              <a:ext cx="9144000" cy="1577052"/>
              <a:chOff x="168" y="4748758"/>
              <a:chExt cx="12238925" cy="2110830"/>
            </a:xfrm>
          </p:grpSpPr>
          <p:pic>
            <p:nvPicPr>
              <p:cNvPr id="25" name="图片 24"/>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26" name="组合 25"/>
              <p:cNvGrpSpPr/>
              <p:nvPr/>
            </p:nvGrpSpPr>
            <p:grpSpPr>
              <a:xfrm>
                <a:off x="168" y="5270646"/>
                <a:ext cx="12238925" cy="1588942"/>
                <a:chOff x="168" y="5270646"/>
                <a:chExt cx="12238925" cy="1588942"/>
              </a:xfrm>
            </p:grpSpPr>
            <p:pic>
              <p:nvPicPr>
                <p:cNvPr id="27" name="图片 26"/>
                <p:cNvPicPr>
                  <a:picLocks noChangeAspect="1"/>
                </p:cNvPicPr>
                <p:nvPr/>
              </p:nvPicPr>
              <p:blipFill>
                <a:blip r:embed="rId4" cstate="screen"/>
                <a:stretch>
                  <a:fillRect/>
                </a:stretch>
              </p:blipFill>
              <p:spPr>
                <a:xfrm flipH="1">
                  <a:off x="168" y="5270646"/>
                  <a:ext cx="8581769" cy="1549929"/>
                </a:xfrm>
                <a:prstGeom prst="rect">
                  <a:avLst/>
                </a:prstGeom>
              </p:spPr>
            </p:pic>
            <p:sp>
              <p:nvSpPr>
                <p:cNvPr id="30" name="矩形 29"/>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1" name="图片 30"/>
            <p:cNvPicPr>
              <a:picLocks noChangeAspect="1"/>
            </p:cNvPicPr>
            <p:nvPr/>
          </p:nvPicPr>
          <p:blipFill>
            <a:blip r:embed="rId5" cstate="screen"/>
            <a:stretch>
              <a:fillRect/>
            </a:stretch>
          </p:blipFill>
          <p:spPr>
            <a:xfrm flipH="1">
              <a:off x="8054096" y="2981470"/>
              <a:ext cx="1242560" cy="2061096"/>
            </a:xfrm>
            <a:prstGeom prst="rect">
              <a:avLst/>
            </a:prstGeom>
          </p:spPr>
        </p:pic>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2" presetClass="entr" presetSubtype="4"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500"/>
                                        <p:tgtEl>
                                          <p:spTgt spid="3"/>
                                        </p:tgtEl>
                                        <p:attrNameLst>
                                          <p:attrName>ppt_y</p:attrName>
                                        </p:attrNameLst>
                                      </p:cBhvr>
                                      <p:tavLst>
                                        <p:tav tm="0">
                                          <p:val>
                                            <p:strVal val="#ppt_y+#ppt_h*1.125000"/>
                                          </p:val>
                                        </p:tav>
                                        <p:tav tm="100000">
                                          <p:val>
                                            <p:strVal val="#ppt_y"/>
                                          </p:val>
                                        </p:tav>
                                      </p:tavLst>
                                    </p:anim>
                                    <p:animEffect transition="in" filter="wipe(up)">
                                      <p:cBhvr>
                                        <p:cTn id="11" dur="500"/>
                                        <p:tgtEl>
                                          <p:spTgt spid="3"/>
                                        </p:tgtEl>
                                      </p:cBhvr>
                                    </p:animEffect>
                                  </p:childTnLst>
                                </p:cTn>
                              </p:par>
                              <p:par>
                                <p:cTn id="12" presetID="12" presetClass="entr" presetSubtype="1" fill="hold" grpId="0" nodeType="withEffect">
                                  <p:stCondLst>
                                    <p:cond delay="25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p:tgtEl>
                                          <p:spTgt spid="6"/>
                                        </p:tgtEl>
                                        <p:attrNameLst>
                                          <p:attrName>ppt_y</p:attrName>
                                        </p:attrNameLst>
                                      </p:cBhvr>
                                      <p:tavLst>
                                        <p:tav tm="0">
                                          <p:val>
                                            <p:strVal val="#ppt_y-#ppt_h*1.125000"/>
                                          </p:val>
                                        </p:tav>
                                        <p:tav tm="100000">
                                          <p:val>
                                            <p:strVal val="#ppt_y"/>
                                          </p:val>
                                        </p:tav>
                                      </p:tavLst>
                                    </p:anim>
                                    <p:animEffect transition="in" filter="wipe(down)">
                                      <p:cBhvr>
                                        <p:cTn id="15" dur="500"/>
                                        <p:tgtEl>
                                          <p:spTgt spid="6"/>
                                        </p:tgtEl>
                                      </p:cBhvr>
                                    </p:animEffect>
                                  </p:childTnLst>
                                </p:cTn>
                              </p:par>
                            </p:childTnLst>
                          </p:cTn>
                        </p:par>
                        <p:par>
                          <p:cTn id="16" fill="hold">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1000"/>
                                        <p:tgtEl>
                                          <p:spTgt spid="19"/>
                                        </p:tgtEl>
                                      </p:cBhvr>
                                    </p:animEffect>
                                    <p:anim calcmode="lin" valueType="num">
                                      <p:cBhvr>
                                        <p:cTn id="35" dur="1000" fill="hold"/>
                                        <p:tgtEl>
                                          <p:spTgt spid="19"/>
                                        </p:tgtEl>
                                        <p:attrNameLst>
                                          <p:attrName>ppt_x</p:attrName>
                                        </p:attrNameLst>
                                      </p:cBhvr>
                                      <p:tavLst>
                                        <p:tav tm="0">
                                          <p:val>
                                            <p:strVal val="#ppt_x"/>
                                          </p:val>
                                        </p:tav>
                                        <p:tav tm="100000">
                                          <p:val>
                                            <p:strVal val="#ppt_x"/>
                                          </p:val>
                                        </p:tav>
                                      </p:tavLst>
                                    </p:anim>
                                    <p:anim calcmode="lin" valueType="num">
                                      <p:cBhvr>
                                        <p:cTn id="36" dur="1000" fill="hold"/>
                                        <p:tgtEl>
                                          <p:spTgt spid="19"/>
                                        </p:tgtEl>
                                        <p:attrNameLst>
                                          <p:attrName>ppt_y</p:attrName>
                                        </p:attrNameLst>
                                      </p:cBhvr>
                                      <p:tavLst>
                                        <p:tav tm="0">
                                          <p:val>
                                            <p:strVal val="#ppt_y+.1"/>
                                          </p:val>
                                        </p:tav>
                                        <p:tav tm="100000">
                                          <p:val>
                                            <p:strVal val="#ppt_y"/>
                                          </p:val>
                                        </p:tav>
                                      </p:tavLst>
                                    </p:anim>
                                  </p:childTnLst>
                                </p:cTn>
                              </p:par>
                            </p:childTnLst>
                          </p:cTn>
                        </p:par>
                        <p:par>
                          <p:cTn id="37" fill="hold">
                            <p:stCondLst>
                              <p:cond delay="1500"/>
                            </p:stCondLst>
                            <p:childTnLst>
                              <p:par>
                                <p:cTn id="38" presetID="42" presetClass="entr" presetSubtype="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1000"/>
                                        <p:tgtEl>
                                          <p:spTgt spid="20"/>
                                        </p:tgtEl>
                                      </p:cBhvr>
                                    </p:animEffect>
                                    <p:anim calcmode="lin" valueType="num">
                                      <p:cBhvr>
                                        <p:cTn id="56" dur="1000" fill="hold"/>
                                        <p:tgtEl>
                                          <p:spTgt spid="20"/>
                                        </p:tgtEl>
                                        <p:attrNameLst>
                                          <p:attrName>ppt_x</p:attrName>
                                        </p:attrNameLst>
                                      </p:cBhvr>
                                      <p:tavLst>
                                        <p:tav tm="0">
                                          <p:val>
                                            <p:strVal val="#ppt_x"/>
                                          </p:val>
                                        </p:tav>
                                        <p:tav tm="100000">
                                          <p:val>
                                            <p:strVal val="#ppt_x"/>
                                          </p:val>
                                        </p:tav>
                                      </p:tavLst>
                                    </p:anim>
                                    <p:anim calcmode="lin" valueType="num">
                                      <p:cBhvr>
                                        <p:cTn id="57" dur="1000" fill="hold"/>
                                        <p:tgtEl>
                                          <p:spTgt spid="20"/>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1000"/>
                                        <p:tgtEl>
                                          <p:spTgt spid="9"/>
                                        </p:tgtEl>
                                      </p:cBhvr>
                                    </p:animEffect>
                                    <p:anim calcmode="lin" valueType="num">
                                      <p:cBhvr>
                                        <p:cTn id="62" dur="1000" fill="hold"/>
                                        <p:tgtEl>
                                          <p:spTgt spid="9"/>
                                        </p:tgtEl>
                                        <p:attrNameLst>
                                          <p:attrName>ppt_x</p:attrName>
                                        </p:attrNameLst>
                                      </p:cBhvr>
                                      <p:tavLst>
                                        <p:tav tm="0">
                                          <p:val>
                                            <p:strVal val="#ppt_x"/>
                                          </p:val>
                                        </p:tav>
                                        <p:tav tm="100000">
                                          <p:val>
                                            <p:strVal val="#ppt_x"/>
                                          </p:val>
                                        </p:tav>
                                      </p:tavLst>
                                    </p:anim>
                                    <p:anim calcmode="lin" valueType="num">
                                      <p:cBhvr>
                                        <p:cTn id="63" dur="1000" fill="hold"/>
                                        <p:tgtEl>
                                          <p:spTgt spid="9"/>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000"/>
                                        <p:tgtEl>
                                          <p:spTgt spid="17"/>
                                        </p:tgtEl>
                                      </p:cBhvr>
                                    </p:animEffect>
                                    <p:anim calcmode="lin" valueType="num">
                                      <p:cBhvr>
                                        <p:cTn id="72" dur="1000" fill="hold"/>
                                        <p:tgtEl>
                                          <p:spTgt spid="17"/>
                                        </p:tgtEl>
                                        <p:attrNameLst>
                                          <p:attrName>ppt_x</p:attrName>
                                        </p:attrNameLst>
                                      </p:cBhvr>
                                      <p:tavLst>
                                        <p:tav tm="0">
                                          <p:val>
                                            <p:strVal val="#ppt_x"/>
                                          </p:val>
                                        </p:tav>
                                        <p:tav tm="100000">
                                          <p:val>
                                            <p:strVal val="#ppt_x"/>
                                          </p:val>
                                        </p:tav>
                                      </p:tavLst>
                                    </p:anim>
                                    <p:anim calcmode="lin" valueType="num">
                                      <p:cBhvr>
                                        <p:cTn id="73" dur="1000" fill="hold"/>
                                        <p:tgtEl>
                                          <p:spTgt spid="1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1000"/>
                                        <p:tgtEl>
                                          <p:spTgt spid="21"/>
                                        </p:tgtEl>
                                      </p:cBhvr>
                                    </p:animEffect>
                                    <p:anim calcmode="lin" valueType="num">
                                      <p:cBhvr>
                                        <p:cTn id="77" dur="1000" fill="hold"/>
                                        <p:tgtEl>
                                          <p:spTgt spid="21"/>
                                        </p:tgtEl>
                                        <p:attrNameLst>
                                          <p:attrName>ppt_x</p:attrName>
                                        </p:attrNameLst>
                                      </p:cBhvr>
                                      <p:tavLst>
                                        <p:tav tm="0">
                                          <p:val>
                                            <p:strVal val="#ppt_x"/>
                                          </p:val>
                                        </p:tav>
                                        <p:tav tm="100000">
                                          <p:val>
                                            <p:strVal val="#ppt_x"/>
                                          </p:val>
                                        </p:tav>
                                      </p:tavLst>
                                    </p:anim>
                                    <p:anim calcmode="lin" valueType="num">
                                      <p:cBhvr>
                                        <p:cTn id="78" dur="1000" fill="hold"/>
                                        <p:tgtEl>
                                          <p:spTgt spid="21"/>
                                        </p:tgtEl>
                                        <p:attrNameLst>
                                          <p:attrName>ppt_y</p:attrName>
                                        </p:attrNameLst>
                                      </p:cBhvr>
                                      <p:tavLst>
                                        <p:tav tm="0">
                                          <p:val>
                                            <p:strVal val="#ppt_y+.1"/>
                                          </p:val>
                                        </p:tav>
                                        <p:tav tm="100000">
                                          <p:val>
                                            <p:strVal val="#ppt_y"/>
                                          </p:val>
                                        </p:tav>
                                      </p:tavLst>
                                    </p:anim>
                                  </p:childTnLst>
                                </p:cTn>
                              </p:par>
                            </p:childTnLst>
                          </p:cTn>
                        </p:par>
                        <p:par>
                          <p:cTn id="79" fill="hold">
                            <p:stCondLst>
                              <p:cond delay="3500"/>
                            </p:stCondLst>
                            <p:childTnLst>
                              <p:par>
                                <p:cTn id="80" presetID="42" presetClass="entr" presetSubtype="0" fill="hold" grpId="0" nodeType="after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fade">
                                      <p:cBhvr>
                                        <p:cTn id="82" dur="1000"/>
                                        <p:tgtEl>
                                          <p:spTgt spid="10"/>
                                        </p:tgtEl>
                                      </p:cBhvr>
                                    </p:animEffect>
                                    <p:anim calcmode="lin" valueType="num">
                                      <p:cBhvr>
                                        <p:cTn id="83" dur="1000" fill="hold"/>
                                        <p:tgtEl>
                                          <p:spTgt spid="10"/>
                                        </p:tgtEl>
                                        <p:attrNameLst>
                                          <p:attrName>ppt_x</p:attrName>
                                        </p:attrNameLst>
                                      </p:cBhvr>
                                      <p:tavLst>
                                        <p:tav tm="0">
                                          <p:val>
                                            <p:strVal val="#ppt_x"/>
                                          </p:val>
                                        </p:tav>
                                        <p:tav tm="100000">
                                          <p:val>
                                            <p:strVal val="#ppt_x"/>
                                          </p:val>
                                        </p:tav>
                                      </p:tavLst>
                                    </p:anim>
                                    <p:anim calcmode="lin" valueType="num">
                                      <p:cBhvr>
                                        <p:cTn id="84" dur="1000" fill="hold"/>
                                        <p:tgtEl>
                                          <p:spTgt spid="10"/>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1000"/>
                                        <p:tgtEl>
                                          <p:spTgt spid="14"/>
                                        </p:tgtEl>
                                      </p:cBhvr>
                                    </p:animEffect>
                                    <p:anim calcmode="lin" valueType="num">
                                      <p:cBhvr>
                                        <p:cTn id="88" dur="1000" fill="hold"/>
                                        <p:tgtEl>
                                          <p:spTgt spid="14"/>
                                        </p:tgtEl>
                                        <p:attrNameLst>
                                          <p:attrName>ppt_x</p:attrName>
                                        </p:attrNameLst>
                                      </p:cBhvr>
                                      <p:tavLst>
                                        <p:tav tm="0">
                                          <p:val>
                                            <p:strVal val="#ppt_x"/>
                                          </p:val>
                                        </p:tav>
                                        <p:tav tm="100000">
                                          <p:val>
                                            <p:strVal val="#ppt_x"/>
                                          </p:val>
                                        </p:tav>
                                      </p:tavLst>
                                    </p:anim>
                                    <p:anim calcmode="lin" valueType="num">
                                      <p:cBhvr>
                                        <p:cTn id="89" dur="1000" fill="hold"/>
                                        <p:tgtEl>
                                          <p:spTgt spid="1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1000"/>
                                        <p:tgtEl>
                                          <p:spTgt spid="18"/>
                                        </p:tgtEl>
                                      </p:cBhvr>
                                    </p:animEffect>
                                    <p:anim calcmode="lin" valueType="num">
                                      <p:cBhvr>
                                        <p:cTn id="93" dur="1000" fill="hold"/>
                                        <p:tgtEl>
                                          <p:spTgt spid="18"/>
                                        </p:tgtEl>
                                        <p:attrNameLst>
                                          <p:attrName>ppt_x</p:attrName>
                                        </p:attrNameLst>
                                      </p:cBhvr>
                                      <p:tavLst>
                                        <p:tav tm="0">
                                          <p:val>
                                            <p:strVal val="#ppt_x"/>
                                          </p:val>
                                        </p:tav>
                                        <p:tav tm="100000">
                                          <p:val>
                                            <p:strVal val="#ppt_x"/>
                                          </p:val>
                                        </p:tav>
                                      </p:tavLst>
                                    </p:anim>
                                    <p:anim calcmode="lin" valueType="num">
                                      <p:cBhvr>
                                        <p:cTn id="94" dur="1000" fill="hold"/>
                                        <p:tgtEl>
                                          <p:spTgt spid="18"/>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fade">
                                      <p:cBhvr>
                                        <p:cTn id="97" dur="1000"/>
                                        <p:tgtEl>
                                          <p:spTgt spid="22"/>
                                        </p:tgtEl>
                                      </p:cBhvr>
                                    </p:animEffect>
                                    <p:anim calcmode="lin" valueType="num">
                                      <p:cBhvr>
                                        <p:cTn id="98" dur="1000" fill="hold"/>
                                        <p:tgtEl>
                                          <p:spTgt spid="22"/>
                                        </p:tgtEl>
                                        <p:attrNameLst>
                                          <p:attrName>ppt_x</p:attrName>
                                        </p:attrNameLst>
                                      </p:cBhvr>
                                      <p:tavLst>
                                        <p:tav tm="0">
                                          <p:val>
                                            <p:strVal val="#ppt_x"/>
                                          </p:val>
                                        </p:tav>
                                        <p:tav tm="100000">
                                          <p:val>
                                            <p:strVal val="#ppt_x"/>
                                          </p:val>
                                        </p:tav>
                                      </p:tavLst>
                                    </p:anim>
                                    <p:anim calcmode="lin" valueType="num">
                                      <p:cBhvr>
                                        <p:cTn id="9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animBg="1"/>
      <p:bldP spid="8" grpId="0" animBg="1"/>
      <p:bldP spid="9" grpId="0" animBg="1"/>
      <p:bldP spid="10" grpId="0" animBg="1"/>
      <p:bldP spid="11" grpId="0"/>
      <p:bldP spid="12" grpId="0"/>
      <p:bldP spid="13" grpId="0"/>
      <p:bldP spid="14" grpId="0"/>
      <p:bldP spid="15" grpId="0" animBg="1"/>
      <p:bldP spid="16" grpId="0" animBg="1"/>
      <p:bldP spid="17" grpId="0" animBg="1"/>
      <p:bldP spid="18" grpId="0" animBg="1"/>
      <p:bldP spid="19" grpId="0"/>
      <p:bldP spid="20"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cstate="screen"/>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screen"/>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第一章</a:t>
            </a:r>
          </a:p>
        </p:txBody>
      </p:sp>
      <p:sp>
        <p:nvSpPr>
          <p:cNvPr id="19" name="TextBox 1"/>
          <p:cNvSpPr txBox="1"/>
          <p:nvPr/>
        </p:nvSpPr>
        <p:spPr>
          <a:xfrm>
            <a:off x="5652120" y="3375220"/>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
        <p:nvSpPr>
          <p:cNvPr id="20" name="TextBox 1"/>
          <p:cNvSpPr txBox="1"/>
          <p:nvPr/>
        </p:nvSpPr>
        <p:spPr>
          <a:xfrm>
            <a:off x="3248575" y="1957249"/>
            <a:ext cx="2646846"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我是党员</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sp>
        <p:nvSpPr>
          <p:cNvPr id="18" name="圆角矩形 4"/>
          <p:cNvSpPr/>
          <p:nvPr/>
        </p:nvSpPr>
        <p:spPr>
          <a:xfrm>
            <a:off x="2563249" y="970445"/>
            <a:ext cx="5465135"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2" name="标题 1"/>
          <p:cNvSpPr txBox="1"/>
          <p:nvPr/>
        </p:nvSpPr>
        <p:spPr>
          <a:xfrm>
            <a:off x="2999562" y="1133595"/>
            <a:ext cx="5008468" cy="375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kern="0" dirty="0">
                <a:latin typeface="Arial" panose="020B0604020202020204" pitchFamily="34" charset="0"/>
                <a:sym typeface="Arial" panose="020B0604020202020204" pitchFamily="34" charset="0"/>
              </a:rPr>
              <a:t>是一个标杆，也是一个标准，更是一个高度</a:t>
            </a:r>
          </a:p>
        </p:txBody>
      </p:sp>
      <p:sp>
        <p:nvSpPr>
          <p:cNvPr id="23" name="圆角矩形 19"/>
          <p:cNvSpPr/>
          <p:nvPr/>
        </p:nvSpPr>
        <p:spPr>
          <a:xfrm>
            <a:off x="2542895" y="2049418"/>
            <a:ext cx="5465135"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7" name="标题 1"/>
          <p:cNvSpPr txBox="1"/>
          <p:nvPr/>
        </p:nvSpPr>
        <p:spPr>
          <a:xfrm>
            <a:off x="2989841" y="2212568"/>
            <a:ext cx="4495507" cy="375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kern="0" dirty="0">
                <a:latin typeface="Arial" panose="020B0604020202020204" pitchFamily="34" charset="0"/>
                <a:sym typeface="Arial" panose="020B0604020202020204" pitchFamily="34" charset="0"/>
              </a:rPr>
              <a:t>并不是一种称呼，而是一种奉献和牺牲</a:t>
            </a:r>
          </a:p>
        </p:txBody>
      </p:sp>
      <p:sp>
        <p:nvSpPr>
          <p:cNvPr id="28" name="标题 1"/>
          <p:cNvSpPr txBox="1"/>
          <p:nvPr/>
        </p:nvSpPr>
        <p:spPr>
          <a:xfrm>
            <a:off x="794106" y="3209112"/>
            <a:ext cx="3469585" cy="467780"/>
          </a:xfrm>
          <a:prstGeom prst="rect">
            <a:avLst/>
          </a:prstGeom>
          <a:solidFill>
            <a:srgbClr val="C00000"/>
          </a:solidFill>
          <a:ln>
            <a:noFill/>
          </a:ln>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600" b="1" kern="0" dirty="0">
                <a:solidFill>
                  <a:schemeClr val="bg1"/>
                </a:solidFill>
                <a:latin typeface="Arial" panose="020B0604020202020204" pitchFamily="34" charset="0"/>
                <a:sym typeface="Arial" panose="020B0604020202020204" pitchFamily="34" charset="0"/>
              </a:rPr>
              <a:t>习近平总书记强调说：</a:t>
            </a:r>
          </a:p>
        </p:txBody>
      </p:sp>
      <p:sp>
        <p:nvSpPr>
          <p:cNvPr id="31" name="标题 1"/>
          <p:cNvSpPr txBox="1"/>
          <p:nvPr/>
        </p:nvSpPr>
        <p:spPr>
          <a:xfrm>
            <a:off x="792584" y="3814007"/>
            <a:ext cx="7023916" cy="845191"/>
          </a:xfrm>
          <a:prstGeom prst="rect">
            <a:avLst/>
          </a:prstGeom>
          <a:noFill/>
          <a:ln w="1270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20000"/>
              </a:lnSpc>
              <a:spcBef>
                <a:spcPts val="0"/>
              </a:spcBef>
            </a:pPr>
            <a:r>
              <a:rPr lang="zh-CN" altLang="en-US" sz="2200" kern="0" dirty="0">
                <a:latin typeface="Arial" panose="020B0604020202020204" pitchFamily="34" charset="0"/>
                <a:sym typeface="Arial" panose="020B0604020202020204" pitchFamily="34" charset="0"/>
              </a:rPr>
              <a:t>全面建设小康社会要实干，要牢记“空谈误国，实干兴邦”的道理。</a:t>
            </a:r>
          </a:p>
        </p:txBody>
      </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r>
              <a:rPr lang="zh-CN" altLang="en-US" sz="2400" b="1" dirty="0">
                <a:solidFill>
                  <a:schemeClr val="accent1"/>
                </a:solidFill>
                <a:latin typeface="微软雅黑" panose="020B0503020204020204" pitchFamily="34" charset="-122"/>
                <a:ea typeface="微软雅黑" panose="020B0503020204020204" pitchFamily="34" charset="-122"/>
              </a:rPr>
              <a:t>我是党员</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2" name="箭头: 五边形 1"/>
          <p:cNvSpPr/>
          <p:nvPr/>
        </p:nvSpPr>
        <p:spPr>
          <a:xfrm>
            <a:off x="778855" y="1000031"/>
            <a:ext cx="1644643" cy="67216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我是党员</a:t>
            </a:r>
          </a:p>
        </p:txBody>
      </p:sp>
      <p:sp>
        <p:nvSpPr>
          <p:cNvPr id="33" name="箭头: 五边形 32"/>
          <p:cNvSpPr/>
          <p:nvPr/>
        </p:nvSpPr>
        <p:spPr>
          <a:xfrm>
            <a:off x="778855" y="2052967"/>
            <a:ext cx="1644643" cy="67216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zh-CN" altLang="en-US" sz="2400" b="1" kern="0">
                <a:solidFill>
                  <a:schemeClr val="bg1"/>
                </a:solidFill>
                <a:latin typeface="Arial" panose="020B0604020202020204" pitchFamily="34" charset="0"/>
                <a:sym typeface="Arial" panose="020B0604020202020204" pitchFamily="34" charset="0"/>
              </a:rPr>
              <a:t>党  员</a:t>
            </a:r>
            <a:endParaRPr lang="zh-CN" altLang="en-US" sz="2400" b="1" kern="0" dirty="0">
              <a:solidFill>
                <a:schemeClr val="bg1"/>
              </a:solidFill>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1" presetClass="entr" presetSubtype="1"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heel(1)">
                                      <p:cBhvr>
                                        <p:cTn id="37" dur="2000"/>
                                        <p:tgtEl>
                                          <p:spTgt spid="18"/>
                                        </p:tgtEl>
                                      </p:cBhvr>
                                    </p:animEffect>
                                  </p:childTnLst>
                                </p:cTn>
                              </p:par>
                            </p:childTnLst>
                          </p:cTn>
                        </p:par>
                        <p:par>
                          <p:cTn id="38" fill="hold">
                            <p:stCondLst>
                              <p:cond delay="4500"/>
                            </p:stCondLst>
                            <p:childTnLst>
                              <p:par>
                                <p:cTn id="39" presetID="18" presetClass="entr" presetSubtype="12"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strips(downLeft)">
                                      <p:cBhvr>
                                        <p:cTn id="41" dur="500"/>
                                        <p:tgtEl>
                                          <p:spTgt spid="22"/>
                                        </p:tgtEl>
                                      </p:cBhvr>
                                    </p:animEffect>
                                  </p:childTnLst>
                                </p:cTn>
                              </p:par>
                            </p:childTnLst>
                          </p:cTn>
                        </p:par>
                        <p:par>
                          <p:cTn id="42" fill="hold">
                            <p:stCondLst>
                              <p:cond delay="5000"/>
                            </p:stCondLst>
                            <p:childTnLst>
                              <p:par>
                                <p:cTn id="43" presetID="21" presetClass="entr" presetSubtype="1"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heel(1)">
                                      <p:cBhvr>
                                        <p:cTn id="45" dur="2000"/>
                                        <p:tgtEl>
                                          <p:spTgt spid="23"/>
                                        </p:tgtEl>
                                      </p:cBhvr>
                                    </p:animEffect>
                                  </p:childTnLst>
                                </p:cTn>
                              </p:par>
                            </p:childTnLst>
                          </p:cTn>
                        </p:par>
                        <p:par>
                          <p:cTn id="46" fill="hold">
                            <p:stCondLst>
                              <p:cond delay="7000"/>
                            </p:stCondLst>
                            <p:childTnLst>
                              <p:par>
                                <p:cTn id="47" presetID="18" presetClass="entr" presetSubtype="12"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strips(downLeft)">
                                      <p:cBhvr>
                                        <p:cTn id="49" dur="500"/>
                                        <p:tgtEl>
                                          <p:spTgt spid="27"/>
                                        </p:tgtEl>
                                      </p:cBhvr>
                                    </p:animEffect>
                                  </p:childTnLst>
                                </p:cTn>
                              </p:par>
                            </p:childTnLst>
                          </p:cTn>
                        </p:par>
                        <p:par>
                          <p:cTn id="50" fill="hold">
                            <p:stCondLst>
                              <p:cond delay="7500"/>
                            </p:stCondLst>
                            <p:childTnLst>
                              <p:par>
                                <p:cTn id="51" presetID="2" presetClass="entr" presetSubtype="8"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0-#ppt_w/2"/>
                                          </p:val>
                                        </p:tav>
                                        <p:tav tm="100000">
                                          <p:val>
                                            <p:strVal val="#ppt_x"/>
                                          </p:val>
                                        </p:tav>
                                      </p:tavLst>
                                    </p:anim>
                                    <p:anim calcmode="lin" valueType="num">
                                      <p:cBhvr additive="base">
                                        <p:cTn id="54"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p:bldP spid="23" grpId="0" animBg="1"/>
      <p:bldP spid="27" grpId="0"/>
      <p:bldP spid="28" grpId="0" animBg="1"/>
      <p:bldP spid="35" grpId="0"/>
      <p:bldP spid="35" grpId="1"/>
      <p:bldP spid="36" grpId="0" animBg="1"/>
      <p:bldP spid="36" grpId="1" animBg="1"/>
      <p:bldP spid="36"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r>
              <a:rPr lang="zh-CN" altLang="en-US" sz="2400" b="1" dirty="0">
                <a:solidFill>
                  <a:schemeClr val="accent1"/>
                </a:solidFill>
                <a:latin typeface="微软雅黑" panose="020B0503020204020204" pitchFamily="34" charset="-122"/>
                <a:ea typeface="微软雅黑" panose="020B0503020204020204" pitchFamily="34" charset="-122"/>
              </a:rPr>
              <a:t>我是党员</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33" name="矩形 32"/>
          <p:cNvSpPr/>
          <p:nvPr/>
        </p:nvSpPr>
        <p:spPr>
          <a:xfrm>
            <a:off x="971600" y="1170522"/>
            <a:ext cx="6941728" cy="451462"/>
          </a:xfrm>
          <a:prstGeom prst="rect">
            <a:avLst/>
          </a:prstGeom>
          <a:noFill/>
          <a:ln w="1270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defRPr/>
            </a:pPr>
            <a:r>
              <a:rPr lang="zh-CN" altLang="en-US" b="1" kern="0"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我们作为一名基层的共产党员，紧跟党的步伐，要实现中国梦</a:t>
            </a:r>
            <a:endParaRPr kumimoji="0" lang="zh-CN" altLang="en-US" b="1" i="0" u="none" strike="noStrike" kern="0" cap="none" spc="0" normalizeH="0" baseline="0" noProof="0" dirty="0">
              <a:ln>
                <a:noFill/>
              </a:ln>
              <a:solidFill>
                <a:srgbClr val="C00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8" name="组合 37"/>
          <p:cNvGrpSpPr/>
          <p:nvPr/>
        </p:nvGrpSpPr>
        <p:grpSpPr>
          <a:xfrm>
            <a:off x="945552" y="1982514"/>
            <a:ext cx="556269" cy="584775"/>
            <a:chOff x="3638627" y="1385678"/>
            <a:chExt cx="576824" cy="606383"/>
          </a:xfrm>
        </p:grpSpPr>
        <p:sp>
          <p:nvSpPr>
            <p:cNvPr id="39"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0" name="TextBox 24"/>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1</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6" name="组合 45"/>
          <p:cNvGrpSpPr/>
          <p:nvPr/>
        </p:nvGrpSpPr>
        <p:grpSpPr>
          <a:xfrm>
            <a:off x="945552" y="2997917"/>
            <a:ext cx="556269" cy="584775"/>
            <a:chOff x="3638627" y="1385678"/>
            <a:chExt cx="576824" cy="606383"/>
          </a:xfrm>
        </p:grpSpPr>
        <p:sp>
          <p:nvSpPr>
            <p:cNvPr id="47"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8" name="TextBox 31"/>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2</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4" name="组合 53"/>
          <p:cNvGrpSpPr/>
          <p:nvPr/>
        </p:nvGrpSpPr>
        <p:grpSpPr>
          <a:xfrm>
            <a:off x="945552" y="4023950"/>
            <a:ext cx="556269" cy="584775"/>
            <a:chOff x="3638627" y="1385678"/>
            <a:chExt cx="576824" cy="606383"/>
          </a:xfrm>
        </p:grpSpPr>
        <p:sp>
          <p:nvSpPr>
            <p:cNvPr id="55"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6" name="TextBox 39"/>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3</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2" name="组合 61"/>
          <p:cNvGrpSpPr/>
          <p:nvPr/>
        </p:nvGrpSpPr>
        <p:grpSpPr>
          <a:xfrm>
            <a:off x="6372406" y="1870992"/>
            <a:ext cx="1570990" cy="2788989"/>
            <a:chOff x="1344197" y="1747108"/>
            <a:chExt cx="2171383" cy="1901840"/>
          </a:xfrm>
        </p:grpSpPr>
        <p:sp>
          <p:nvSpPr>
            <p:cNvPr id="63" name="圆角矩形 67"/>
            <p:cNvSpPr/>
            <p:nvPr/>
          </p:nvSpPr>
          <p:spPr>
            <a:xfrm>
              <a:off x="1344197" y="1747108"/>
              <a:ext cx="2171383" cy="190184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4" name="标题 1"/>
            <p:cNvSpPr txBox="1"/>
            <p:nvPr/>
          </p:nvSpPr>
          <p:spPr>
            <a:xfrm>
              <a:off x="1698255" y="1919401"/>
              <a:ext cx="1463266" cy="1557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7200" b="1" kern="0" dirty="0">
                  <a:solidFill>
                    <a:schemeClr val="bg1"/>
                  </a:solidFill>
                  <a:latin typeface="Arial" panose="020B0604020202020204" pitchFamily="34" charset="0"/>
                  <a:sym typeface="Arial" panose="020B0604020202020204" pitchFamily="34" charset="0"/>
                </a:rPr>
                <a:t>奉</a:t>
              </a:r>
              <a:endParaRPr lang="en-US" altLang="zh-CN" sz="7200" b="1" kern="0" dirty="0">
                <a:solidFill>
                  <a:schemeClr val="bg1"/>
                </a:solidFill>
                <a:latin typeface="Arial" panose="020B0604020202020204" pitchFamily="34" charset="0"/>
                <a:sym typeface="Arial" panose="020B0604020202020204" pitchFamily="34" charset="0"/>
              </a:endParaRPr>
            </a:p>
            <a:p>
              <a:pPr>
                <a:lnSpc>
                  <a:spcPct val="100000"/>
                </a:lnSpc>
                <a:spcBef>
                  <a:spcPts val="0"/>
                </a:spcBef>
              </a:pPr>
              <a:r>
                <a:rPr lang="zh-CN" altLang="en-US" sz="7200" b="1" kern="0" dirty="0">
                  <a:solidFill>
                    <a:schemeClr val="bg1"/>
                  </a:solidFill>
                  <a:latin typeface="Arial" panose="020B0604020202020204" pitchFamily="34" charset="0"/>
                  <a:sym typeface="Arial" panose="020B0604020202020204" pitchFamily="34" charset="0"/>
                </a:rPr>
                <a:t>献</a:t>
              </a:r>
            </a:p>
          </p:txBody>
        </p:sp>
      </p:grpSp>
      <p:grpSp>
        <p:nvGrpSpPr>
          <p:cNvPr id="3" name="组合 2"/>
          <p:cNvGrpSpPr/>
          <p:nvPr/>
        </p:nvGrpSpPr>
        <p:grpSpPr>
          <a:xfrm>
            <a:off x="945551" y="1982514"/>
            <a:ext cx="4851175" cy="646008"/>
            <a:chOff x="3131840" y="1923678"/>
            <a:chExt cx="4824536" cy="646008"/>
          </a:xfrm>
        </p:grpSpPr>
        <p:sp>
          <p:nvSpPr>
            <p:cNvPr id="45" name="Freeform 15"/>
            <p:cNvSpPr>
              <a:spLocks noEditPoints="1"/>
            </p:cNvSpPr>
            <p:nvPr/>
          </p:nvSpPr>
          <p:spPr bwMode="auto">
            <a:xfrm>
              <a:off x="7477698" y="2121296"/>
              <a:ext cx="236487" cy="225657"/>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3" name="文本框 11"/>
            <p:cNvSpPr txBox="1"/>
            <p:nvPr/>
          </p:nvSpPr>
          <p:spPr>
            <a:xfrm>
              <a:off x="3131840" y="2105957"/>
              <a:ext cx="3738620" cy="307777"/>
            </a:xfrm>
            <a:prstGeom prst="rect">
              <a:avLst/>
            </a:prstGeom>
            <a:noFill/>
          </p:spPr>
          <p:txBody>
            <a:bodyPr wrap="square" rtlCol="0">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共产党人的第一选择</a:t>
              </a:r>
            </a:p>
          </p:txBody>
        </p:sp>
        <p:sp>
          <p:nvSpPr>
            <p:cNvPr id="2" name="流程图: 可选过程 1"/>
            <p:cNvSpPr/>
            <p:nvPr/>
          </p:nvSpPr>
          <p:spPr>
            <a:xfrm>
              <a:off x="3928211" y="1923678"/>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a:off x="1768562" y="2967044"/>
            <a:ext cx="4028165" cy="646008"/>
            <a:chOff x="3954850" y="2908208"/>
            <a:chExt cx="4028165" cy="646008"/>
          </a:xfrm>
        </p:grpSpPr>
        <p:sp>
          <p:nvSpPr>
            <p:cNvPr id="53" name="Freeform 15"/>
            <p:cNvSpPr>
              <a:spLocks noEditPoints="1"/>
            </p:cNvSpPr>
            <p:nvPr/>
          </p:nvSpPr>
          <p:spPr bwMode="auto">
            <a:xfrm>
              <a:off x="7505540" y="3136692"/>
              <a:ext cx="236487" cy="225656"/>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1" name="文本框 11"/>
            <p:cNvSpPr txBox="1"/>
            <p:nvPr/>
          </p:nvSpPr>
          <p:spPr>
            <a:xfrm>
              <a:off x="4069366" y="3024770"/>
              <a:ext cx="3427528" cy="523220"/>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我们面对鲜红的党旗举起右手之时所作的庄严承诺</a:t>
              </a:r>
            </a:p>
          </p:txBody>
        </p:sp>
        <p:sp>
          <p:nvSpPr>
            <p:cNvPr id="65" name="流程图: 可选过程 64"/>
            <p:cNvSpPr/>
            <p:nvPr/>
          </p:nvSpPr>
          <p:spPr>
            <a:xfrm>
              <a:off x="3954850" y="2908208"/>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698875" y="3946407"/>
            <a:ext cx="4097853" cy="646008"/>
            <a:chOff x="3885163" y="3887571"/>
            <a:chExt cx="4097853" cy="646008"/>
          </a:xfrm>
        </p:grpSpPr>
        <p:sp>
          <p:nvSpPr>
            <p:cNvPr id="61" name="Freeform 15"/>
            <p:cNvSpPr>
              <a:spLocks noEditPoints="1"/>
            </p:cNvSpPr>
            <p:nvPr/>
          </p:nvSpPr>
          <p:spPr bwMode="auto">
            <a:xfrm>
              <a:off x="7524716" y="4129573"/>
              <a:ext cx="236487" cy="225657"/>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9" name="文本框 11"/>
            <p:cNvSpPr txBox="1"/>
            <p:nvPr/>
          </p:nvSpPr>
          <p:spPr>
            <a:xfrm>
              <a:off x="3885163" y="4083918"/>
              <a:ext cx="3738620" cy="307777"/>
            </a:xfrm>
            <a:prstGeom prst="rect">
              <a:avLst/>
            </a:prstGeom>
            <a:noFill/>
          </p:spPr>
          <p:txBody>
            <a:bodyPr wrap="square" rtlCol="0">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我们对党和人民多年培养教育的一个回报</a:t>
              </a:r>
            </a:p>
          </p:txBody>
        </p:sp>
        <p:sp>
          <p:nvSpPr>
            <p:cNvPr id="66" name="流程图: 可选过程 65"/>
            <p:cNvSpPr/>
            <p:nvPr/>
          </p:nvSpPr>
          <p:spPr>
            <a:xfrm>
              <a:off x="3954851" y="3887571"/>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500"/>
                                        <p:tgtEl>
                                          <p:spTgt spid="33"/>
                                        </p:tgtEl>
                                      </p:cBhvr>
                                    </p:animEffect>
                                    <p:anim calcmode="lin" valueType="num">
                                      <p:cBhvr>
                                        <p:cTn id="38" dur="1500" fill="hold"/>
                                        <p:tgtEl>
                                          <p:spTgt spid="33"/>
                                        </p:tgtEl>
                                        <p:attrNameLst>
                                          <p:attrName>ppt_x</p:attrName>
                                        </p:attrNameLst>
                                      </p:cBhvr>
                                      <p:tavLst>
                                        <p:tav tm="0">
                                          <p:val>
                                            <p:strVal val="#ppt_x"/>
                                          </p:val>
                                        </p:tav>
                                        <p:tav tm="100000">
                                          <p:val>
                                            <p:strVal val="#ppt_x"/>
                                          </p:val>
                                        </p:tav>
                                      </p:tavLst>
                                    </p:anim>
                                    <p:anim calcmode="lin" valueType="num">
                                      <p:cBhvr>
                                        <p:cTn id="39" dur="15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8"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 calcmode="lin" valueType="num">
                                      <p:cBhvr additive="base">
                                        <p:cTn id="43" dur="500" fill="hold"/>
                                        <p:tgtEl>
                                          <p:spTgt spid="62"/>
                                        </p:tgtEl>
                                        <p:attrNameLst>
                                          <p:attrName>ppt_x</p:attrName>
                                        </p:attrNameLst>
                                      </p:cBhvr>
                                      <p:tavLst>
                                        <p:tav tm="0">
                                          <p:val>
                                            <p:strVal val="0-#ppt_w/2"/>
                                          </p:val>
                                        </p:tav>
                                        <p:tav tm="100000">
                                          <p:val>
                                            <p:strVal val="#ppt_x"/>
                                          </p:val>
                                        </p:tav>
                                      </p:tavLst>
                                    </p:anim>
                                    <p:anim calcmode="lin" valueType="num">
                                      <p:cBhvr additive="base">
                                        <p:cTn id="44" dur="500" fill="hold"/>
                                        <p:tgtEl>
                                          <p:spTgt spid="62"/>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Effect transition="in" filter="fade">
                                      <p:cBhvr>
                                        <p:cTn id="50" dur="500"/>
                                        <p:tgtEl>
                                          <p:spTgt spid="38"/>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p:cTn id="54" dur="500" fill="hold"/>
                                        <p:tgtEl>
                                          <p:spTgt spid="46"/>
                                        </p:tgtEl>
                                        <p:attrNameLst>
                                          <p:attrName>ppt_w</p:attrName>
                                        </p:attrNameLst>
                                      </p:cBhvr>
                                      <p:tavLst>
                                        <p:tav tm="0">
                                          <p:val>
                                            <p:fltVal val="0"/>
                                          </p:val>
                                        </p:tav>
                                        <p:tav tm="100000">
                                          <p:val>
                                            <p:strVal val="#ppt_w"/>
                                          </p:val>
                                        </p:tav>
                                      </p:tavLst>
                                    </p:anim>
                                    <p:anim calcmode="lin" valueType="num">
                                      <p:cBhvr>
                                        <p:cTn id="55" dur="500" fill="hold"/>
                                        <p:tgtEl>
                                          <p:spTgt spid="46"/>
                                        </p:tgtEl>
                                        <p:attrNameLst>
                                          <p:attrName>ppt_h</p:attrName>
                                        </p:attrNameLst>
                                      </p:cBhvr>
                                      <p:tavLst>
                                        <p:tav tm="0">
                                          <p:val>
                                            <p:fltVal val="0"/>
                                          </p:val>
                                        </p:tav>
                                        <p:tav tm="100000">
                                          <p:val>
                                            <p:strVal val="#ppt_h"/>
                                          </p:val>
                                        </p:tav>
                                      </p:tavLst>
                                    </p:anim>
                                    <p:animEffect transition="in" filter="fade">
                                      <p:cBhvr>
                                        <p:cTn id="56" dur="500"/>
                                        <p:tgtEl>
                                          <p:spTgt spid="46"/>
                                        </p:tgtEl>
                                      </p:cBhvr>
                                    </p:animEffect>
                                  </p:childTnLst>
                                </p:cTn>
                              </p:par>
                            </p:childTnLst>
                          </p:cTn>
                        </p:par>
                        <p:par>
                          <p:cTn id="57" fill="hold">
                            <p:stCondLst>
                              <p:cond delay="5500"/>
                            </p:stCondLst>
                            <p:childTnLst>
                              <p:par>
                                <p:cTn id="58" presetID="53" presetClass="entr" presetSubtype="16" fill="hold" nodeType="afterEffect">
                                  <p:stCondLst>
                                    <p:cond delay="0"/>
                                  </p:stCondLst>
                                  <p:childTnLst>
                                    <p:set>
                                      <p:cBhvr>
                                        <p:cTn id="59" dur="1" fill="hold">
                                          <p:stCondLst>
                                            <p:cond delay="0"/>
                                          </p:stCondLst>
                                        </p:cTn>
                                        <p:tgtEl>
                                          <p:spTgt spid="54"/>
                                        </p:tgtEl>
                                        <p:attrNameLst>
                                          <p:attrName>style.visibility</p:attrName>
                                        </p:attrNameLst>
                                      </p:cBhvr>
                                      <p:to>
                                        <p:strVal val="visible"/>
                                      </p:to>
                                    </p:set>
                                    <p:anim calcmode="lin" valueType="num">
                                      <p:cBhvr>
                                        <p:cTn id="60" dur="500" fill="hold"/>
                                        <p:tgtEl>
                                          <p:spTgt spid="54"/>
                                        </p:tgtEl>
                                        <p:attrNameLst>
                                          <p:attrName>ppt_w</p:attrName>
                                        </p:attrNameLst>
                                      </p:cBhvr>
                                      <p:tavLst>
                                        <p:tav tm="0">
                                          <p:val>
                                            <p:fltVal val="0"/>
                                          </p:val>
                                        </p:tav>
                                        <p:tav tm="100000">
                                          <p:val>
                                            <p:strVal val="#ppt_w"/>
                                          </p:val>
                                        </p:tav>
                                      </p:tavLst>
                                    </p:anim>
                                    <p:anim calcmode="lin" valueType="num">
                                      <p:cBhvr>
                                        <p:cTn id="61" dur="500" fill="hold"/>
                                        <p:tgtEl>
                                          <p:spTgt spid="54"/>
                                        </p:tgtEl>
                                        <p:attrNameLst>
                                          <p:attrName>ppt_h</p:attrName>
                                        </p:attrNameLst>
                                      </p:cBhvr>
                                      <p:tavLst>
                                        <p:tav tm="0">
                                          <p:val>
                                            <p:fltVal val="0"/>
                                          </p:val>
                                        </p:tav>
                                        <p:tav tm="100000">
                                          <p:val>
                                            <p:strVal val="#ppt_h"/>
                                          </p:val>
                                        </p:tav>
                                      </p:tavLst>
                                    </p:anim>
                                    <p:animEffect transition="in" filter="fade">
                                      <p:cBhvr>
                                        <p:cTn id="62" dur="500"/>
                                        <p:tgtEl>
                                          <p:spTgt spid="54"/>
                                        </p:tgtEl>
                                      </p:cBhvr>
                                    </p:animEffect>
                                  </p:childTnLst>
                                </p:cTn>
                              </p:par>
                            </p:childTnLst>
                          </p:cTn>
                        </p:par>
                        <p:par>
                          <p:cTn id="63" fill="hold">
                            <p:stCondLst>
                              <p:cond delay="6000"/>
                            </p:stCondLst>
                            <p:childTnLst>
                              <p:par>
                                <p:cTn id="64" presetID="16" presetClass="entr" presetSubtype="21" fill="hold" nodeType="after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barn(inVertical)">
                                      <p:cBhvr>
                                        <p:cTn id="66" dur="500"/>
                                        <p:tgtEl>
                                          <p:spTgt spid="3"/>
                                        </p:tgtEl>
                                      </p:cBhvr>
                                    </p:animEffect>
                                  </p:childTnLst>
                                </p:cTn>
                              </p:par>
                            </p:childTnLst>
                          </p:cTn>
                        </p:par>
                        <p:par>
                          <p:cTn id="67" fill="hold">
                            <p:stCondLst>
                              <p:cond delay="6500"/>
                            </p:stCondLst>
                            <p:childTnLst>
                              <p:par>
                                <p:cTn id="68" presetID="16" presetClass="entr" presetSubtype="21" fill="hold" nodeType="after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barn(inVertical)">
                                      <p:cBhvr>
                                        <p:cTn id="70" dur="500"/>
                                        <p:tgtEl>
                                          <p:spTgt spid="4"/>
                                        </p:tgtEl>
                                      </p:cBhvr>
                                    </p:animEffect>
                                  </p:childTnLst>
                                </p:cTn>
                              </p:par>
                            </p:childTnLst>
                          </p:cTn>
                        </p:par>
                        <p:par>
                          <p:cTn id="71" fill="hold">
                            <p:stCondLst>
                              <p:cond delay="7000"/>
                            </p:stCondLst>
                            <p:childTnLst>
                              <p:par>
                                <p:cTn id="72" presetID="16" presetClass="entr" presetSubtype="21"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barn(inVertical)">
                                      <p:cBhvr>
                                        <p:cTn id="7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cstate="screen"/>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screen"/>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第二章</a:t>
            </a:r>
          </a:p>
        </p:txBody>
      </p:sp>
      <p:sp>
        <p:nvSpPr>
          <p:cNvPr id="18" name="TextBox 1"/>
          <p:cNvSpPr txBox="1"/>
          <p:nvPr/>
        </p:nvSpPr>
        <p:spPr>
          <a:xfrm>
            <a:off x="1176734" y="2142068"/>
            <a:ext cx="6955719"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践行群众路线</a:t>
            </a:r>
            <a:r>
              <a:rPr lang="en-US" altLang="zh-CN"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a:t>
            </a: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乐于奉献</a:t>
            </a:r>
          </a:p>
        </p:txBody>
      </p:sp>
      <p:sp>
        <p:nvSpPr>
          <p:cNvPr id="19" name="TextBox 1"/>
          <p:cNvSpPr txBox="1"/>
          <p:nvPr/>
        </p:nvSpPr>
        <p:spPr>
          <a:xfrm>
            <a:off x="5580112" y="3381847"/>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41" name="圆角矩形 4"/>
          <p:cNvSpPr/>
          <p:nvPr/>
        </p:nvSpPr>
        <p:spPr>
          <a:xfrm>
            <a:off x="571590" y="2332395"/>
            <a:ext cx="4432457" cy="527387"/>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42" name="组合 41"/>
          <p:cNvGrpSpPr/>
          <p:nvPr/>
        </p:nvGrpSpPr>
        <p:grpSpPr>
          <a:xfrm>
            <a:off x="524917" y="1728969"/>
            <a:ext cx="1566238" cy="489098"/>
            <a:chOff x="879250" y="1626781"/>
            <a:chExt cx="1566238" cy="489098"/>
          </a:xfrm>
        </p:grpSpPr>
        <p:sp>
          <p:nvSpPr>
            <p:cNvPr id="44" name="圆角矩形 6"/>
            <p:cNvSpPr/>
            <p:nvPr/>
          </p:nvSpPr>
          <p:spPr>
            <a:xfrm>
              <a:off x="879250" y="1626781"/>
              <a:ext cx="1566238"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标题 1"/>
            <p:cNvSpPr txBox="1"/>
            <p:nvPr/>
          </p:nvSpPr>
          <p:spPr>
            <a:xfrm>
              <a:off x="979146" y="1652829"/>
              <a:ext cx="1366445"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群众路线</a:t>
              </a:r>
            </a:p>
          </p:txBody>
        </p:sp>
      </p:grpSp>
      <p:sp>
        <p:nvSpPr>
          <p:cNvPr id="50" name="标题 1"/>
          <p:cNvSpPr txBox="1"/>
          <p:nvPr/>
        </p:nvSpPr>
        <p:spPr>
          <a:xfrm>
            <a:off x="624812" y="2423753"/>
            <a:ext cx="3172467" cy="34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1800" kern="0" dirty="0">
                <a:latin typeface="Arial" panose="020B0604020202020204" pitchFamily="34" charset="0"/>
                <a:sym typeface="Arial" panose="020B0604020202020204" pitchFamily="34" charset="0"/>
              </a:rPr>
              <a:t>是党的生命线</a:t>
            </a:r>
          </a:p>
        </p:txBody>
      </p:sp>
      <p:sp>
        <p:nvSpPr>
          <p:cNvPr id="58" name="圆角矩形 16"/>
          <p:cNvSpPr/>
          <p:nvPr/>
        </p:nvSpPr>
        <p:spPr>
          <a:xfrm>
            <a:off x="524916" y="3726002"/>
            <a:ext cx="4479131" cy="503521"/>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0" name="标题 1"/>
          <p:cNvSpPr txBox="1"/>
          <p:nvPr/>
        </p:nvSpPr>
        <p:spPr>
          <a:xfrm>
            <a:off x="581356" y="3817131"/>
            <a:ext cx="4494700" cy="34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1800" kern="0" dirty="0">
                <a:latin typeface="Arial" panose="020B0604020202020204" pitchFamily="34" charset="0"/>
                <a:sym typeface="Arial" panose="020B0604020202020204" pitchFamily="34" charset="0"/>
              </a:rPr>
              <a:t>是党的基石</a:t>
            </a:r>
            <a:r>
              <a:rPr lang="en-US" altLang="zh-CN" sz="1700" kern="0" dirty="0">
                <a:latin typeface="Arial" panose="020B0604020202020204" pitchFamily="34" charset="0"/>
                <a:sym typeface="Arial" panose="020B0604020202020204" pitchFamily="34" charset="0"/>
              </a:rPr>
              <a:t>,</a:t>
            </a:r>
            <a:r>
              <a:rPr lang="zh-CN" altLang="en-US" sz="1700" kern="0" dirty="0">
                <a:latin typeface="Arial" panose="020B0604020202020204" pitchFamily="34" charset="0"/>
                <a:sym typeface="Arial" panose="020B0604020202020204" pitchFamily="34" charset="0"/>
              </a:rPr>
              <a:t>是党的群众路线落地生根的关键</a:t>
            </a:r>
          </a:p>
        </p:txBody>
      </p:sp>
      <p:grpSp>
        <p:nvGrpSpPr>
          <p:cNvPr id="67" name="组合 66"/>
          <p:cNvGrpSpPr/>
          <p:nvPr/>
        </p:nvGrpSpPr>
        <p:grpSpPr>
          <a:xfrm>
            <a:off x="524916" y="3111663"/>
            <a:ext cx="1566238" cy="489098"/>
            <a:chOff x="879250" y="1626781"/>
            <a:chExt cx="1566238" cy="489098"/>
          </a:xfrm>
        </p:grpSpPr>
        <p:sp>
          <p:nvSpPr>
            <p:cNvPr id="68" name="圆角矩形 13"/>
            <p:cNvSpPr/>
            <p:nvPr/>
          </p:nvSpPr>
          <p:spPr>
            <a:xfrm>
              <a:off x="879250" y="1626781"/>
              <a:ext cx="1566238"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9" name="标题 1"/>
            <p:cNvSpPr txBox="1"/>
            <p:nvPr/>
          </p:nvSpPr>
          <p:spPr>
            <a:xfrm>
              <a:off x="979146" y="1652829"/>
              <a:ext cx="1366445"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党员干部</a:t>
              </a:r>
            </a:p>
          </p:txBody>
        </p:sp>
      </p:grpSp>
      <p:pic>
        <p:nvPicPr>
          <p:cNvPr id="70" name="图片 69"/>
          <p:cNvPicPr>
            <a:picLocks noChangeAspect="1"/>
          </p:cNvPicPr>
          <p:nvPr/>
        </p:nvPicPr>
        <p:blipFill>
          <a:blip r:embed="rId5" cstate="screen"/>
          <a:stretch>
            <a:fillRect/>
          </a:stretch>
        </p:blipFill>
        <p:spPr>
          <a:xfrm>
            <a:off x="5595172" y="1017934"/>
            <a:ext cx="2390436" cy="3395938"/>
          </a:xfrm>
          <a:prstGeom prst="rect">
            <a:avLst/>
          </a:prstGeom>
        </p:spPr>
      </p:pic>
      <p:grpSp>
        <p:nvGrpSpPr>
          <p:cNvPr id="24" name="组合 23"/>
          <p:cNvGrpSpPr/>
          <p:nvPr/>
        </p:nvGrpSpPr>
        <p:grpSpPr>
          <a:xfrm>
            <a:off x="395536" y="1017934"/>
            <a:ext cx="5159660" cy="489098"/>
            <a:chOff x="879250" y="1626781"/>
            <a:chExt cx="5159660" cy="489098"/>
          </a:xfrm>
        </p:grpSpPr>
        <p:sp>
          <p:nvSpPr>
            <p:cNvPr id="25" name="圆角矩形 6"/>
            <p:cNvSpPr/>
            <p:nvPr/>
          </p:nvSpPr>
          <p:spPr>
            <a:xfrm>
              <a:off x="879250" y="1626781"/>
              <a:ext cx="5159660"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6" name="标题 1"/>
            <p:cNvSpPr txBox="1"/>
            <p:nvPr/>
          </p:nvSpPr>
          <p:spPr>
            <a:xfrm>
              <a:off x="979146" y="1652829"/>
              <a:ext cx="5059764"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群众路线是什么、党员干部是什么？</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70"/>
                                        </p:tgtEl>
                                        <p:attrNameLst>
                                          <p:attrName>style.visibility</p:attrName>
                                        </p:attrNameLst>
                                      </p:cBhvr>
                                      <p:to>
                                        <p:strVal val="visible"/>
                                      </p:to>
                                    </p:set>
                                    <p:anim calcmode="lin" valueType="num">
                                      <p:cBhvr additive="base">
                                        <p:cTn id="38" dur="500" fill="hold"/>
                                        <p:tgtEl>
                                          <p:spTgt spid="70"/>
                                        </p:tgtEl>
                                        <p:attrNameLst>
                                          <p:attrName>ppt_x</p:attrName>
                                        </p:attrNameLst>
                                      </p:cBhvr>
                                      <p:tavLst>
                                        <p:tav tm="0">
                                          <p:val>
                                            <p:strVal val="1+#ppt_w/2"/>
                                          </p:val>
                                        </p:tav>
                                        <p:tav tm="100000">
                                          <p:val>
                                            <p:strVal val="#ppt_x"/>
                                          </p:val>
                                        </p:tav>
                                      </p:tavLst>
                                    </p:anim>
                                    <p:anim calcmode="lin" valueType="num">
                                      <p:cBhvr additive="base">
                                        <p:cTn id="39"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additive="base">
                                        <p:cTn id="44" dur="500" fill="hold"/>
                                        <p:tgtEl>
                                          <p:spTgt spid="42"/>
                                        </p:tgtEl>
                                        <p:attrNameLst>
                                          <p:attrName>ppt_x</p:attrName>
                                        </p:attrNameLst>
                                      </p:cBhvr>
                                      <p:tavLst>
                                        <p:tav tm="0">
                                          <p:val>
                                            <p:strVal val="0-#ppt_w/2"/>
                                          </p:val>
                                        </p:tav>
                                        <p:tav tm="100000">
                                          <p:val>
                                            <p:strVal val="#ppt_x"/>
                                          </p:val>
                                        </p:tav>
                                      </p:tavLst>
                                    </p:anim>
                                    <p:anim calcmode="lin" valueType="num">
                                      <p:cBhvr additive="base">
                                        <p:cTn id="45"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heel(1)">
                                      <p:cBhvr>
                                        <p:cTn id="50" dur="2000"/>
                                        <p:tgtEl>
                                          <p:spTgt spid="41"/>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grpId="0" nodeType="click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strips(downLeft)">
                                      <p:cBhvr>
                                        <p:cTn id="55" dur="500"/>
                                        <p:tgtEl>
                                          <p:spTgt spid="50"/>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67"/>
                                        </p:tgtEl>
                                        <p:attrNameLst>
                                          <p:attrName>style.visibility</p:attrName>
                                        </p:attrNameLst>
                                      </p:cBhvr>
                                      <p:to>
                                        <p:strVal val="visible"/>
                                      </p:to>
                                    </p:set>
                                    <p:anim calcmode="lin" valueType="num">
                                      <p:cBhvr additive="base">
                                        <p:cTn id="60" dur="500" fill="hold"/>
                                        <p:tgtEl>
                                          <p:spTgt spid="67"/>
                                        </p:tgtEl>
                                        <p:attrNameLst>
                                          <p:attrName>ppt_x</p:attrName>
                                        </p:attrNameLst>
                                      </p:cBhvr>
                                      <p:tavLst>
                                        <p:tav tm="0">
                                          <p:val>
                                            <p:strVal val="0-#ppt_w/2"/>
                                          </p:val>
                                        </p:tav>
                                        <p:tav tm="100000">
                                          <p:val>
                                            <p:strVal val="#ppt_x"/>
                                          </p:val>
                                        </p:tav>
                                      </p:tavLst>
                                    </p:anim>
                                    <p:anim calcmode="lin" valueType="num">
                                      <p:cBhvr additive="base">
                                        <p:cTn id="61"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wheel(1)">
                                      <p:cBhvr>
                                        <p:cTn id="66" dur="2000"/>
                                        <p:tgtEl>
                                          <p:spTgt spid="58"/>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12" fill="hold" grpId="0" nodeType="click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strips(downLeft)">
                                      <p:cBhvr>
                                        <p:cTn id="71" dur="500"/>
                                        <p:tgtEl>
                                          <p:spTgt spid="60"/>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additive="base">
                                        <p:cTn id="76" dur="500" fill="hold"/>
                                        <p:tgtEl>
                                          <p:spTgt spid="24"/>
                                        </p:tgtEl>
                                        <p:attrNameLst>
                                          <p:attrName>ppt_x</p:attrName>
                                        </p:attrNameLst>
                                      </p:cBhvr>
                                      <p:tavLst>
                                        <p:tav tm="0">
                                          <p:val>
                                            <p:strVal val="0-#ppt_w/2"/>
                                          </p:val>
                                        </p:tav>
                                        <p:tav tm="100000">
                                          <p:val>
                                            <p:strVal val="#ppt_x"/>
                                          </p:val>
                                        </p:tav>
                                      </p:tavLst>
                                    </p:anim>
                                    <p:anim calcmode="lin" valueType="num">
                                      <p:cBhvr additive="base">
                                        <p:cTn id="7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41" grpId="0" animBg="1"/>
      <p:bldP spid="50" grpId="0"/>
      <p:bldP spid="58" grpId="0" animBg="1"/>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23" name="矩形 22"/>
          <p:cNvSpPr/>
          <p:nvPr/>
        </p:nvSpPr>
        <p:spPr>
          <a:xfrm>
            <a:off x="1331640" y="1225124"/>
            <a:ext cx="6089717" cy="466009"/>
          </a:xfrm>
          <a:prstGeom prst="rect">
            <a:avLst/>
          </a:prstGeom>
          <a:solidFill>
            <a:srgbClr val="C00000"/>
          </a:solidFill>
          <a:ln w="1905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defRPr/>
            </a:pPr>
            <a:r>
              <a:rPr lang="zh-CN" altLang="en-US" sz="2400" b="1" kern="0" dirty="0">
                <a:solidFill>
                  <a:srgbClr val="FFC000"/>
                </a:solidFill>
                <a:latin typeface="Arial" panose="020B0604020202020204" pitchFamily="34" charset="0"/>
                <a:ea typeface="微软雅黑" panose="020B0503020204020204" pitchFamily="34" charset="-122"/>
                <a:cs typeface="+mn-ea"/>
                <a:sym typeface="Arial" panose="020B0604020202020204" pitchFamily="34" charset="0"/>
              </a:rPr>
              <a:t>群众路线讲究一切以群众利益为</a:t>
            </a:r>
            <a:r>
              <a:rPr lang="zh-CN" altLang="en-US" sz="2400" b="1" kern="0"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重</a:t>
            </a:r>
            <a:endParaRPr kumimoji="0" lang="zh-CN" altLang="en-US" sz="2400" b="1" i="0" u="none" strike="noStrike" kern="0" cap="none" spc="0" normalizeH="0" baseline="0" noProof="0" dirty="0">
              <a:ln>
                <a:noFill/>
              </a:ln>
              <a:solidFill>
                <a:srgbClr val="C00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4" name="组合 23"/>
          <p:cNvGrpSpPr/>
          <p:nvPr/>
        </p:nvGrpSpPr>
        <p:grpSpPr>
          <a:xfrm>
            <a:off x="4788024" y="3333786"/>
            <a:ext cx="2361961" cy="1181896"/>
            <a:chOff x="7176977" y="2950346"/>
            <a:chExt cx="3721395" cy="1862140"/>
          </a:xfrm>
        </p:grpSpPr>
        <p:sp>
          <p:nvSpPr>
            <p:cNvPr id="25" name="圆角矩形 1"/>
            <p:cNvSpPr/>
            <p:nvPr/>
          </p:nvSpPr>
          <p:spPr>
            <a:xfrm>
              <a:off x="7176977" y="2950346"/>
              <a:ext cx="3721395" cy="1862140"/>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标题 1"/>
            <p:cNvSpPr txBox="1"/>
            <p:nvPr/>
          </p:nvSpPr>
          <p:spPr>
            <a:xfrm>
              <a:off x="7363897" y="3284942"/>
              <a:ext cx="3446023" cy="107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4000" b="1" kern="0" dirty="0">
                  <a:solidFill>
                    <a:schemeClr val="bg1"/>
                  </a:solidFill>
                  <a:latin typeface="Arial" panose="020B0604020202020204" pitchFamily="34" charset="0"/>
                  <a:sym typeface="Arial" panose="020B0604020202020204" pitchFamily="34" charset="0"/>
                </a:rPr>
                <a:t>为民服务</a:t>
              </a:r>
            </a:p>
          </p:txBody>
        </p:sp>
      </p:grpSp>
      <p:grpSp>
        <p:nvGrpSpPr>
          <p:cNvPr id="27" name="组合 26"/>
          <p:cNvGrpSpPr/>
          <p:nvPr/>
        </p:nvGrpSpPr>
        <p:grpSpPr>
          <a:xfrm>
            <a:off x="4778255" y="2057001"/>
            <a:ext cx="2443996" cy="1181896"/>
            <a:chOff x="1303690" y="2950346"/>
            <a:chExt cx="3850645" cy="1862140"/>
          </a:xfrm>
        </p:grpSpPr>
        <p:sp>
          <p:nvSpPr>
            <p:cNvPr id="28" name="圆角矩形 12"/>
            <p:cNvSpPr/>
            <p:nvPr/>
          </p:nvSpPr>
          <p:spPr>
            <a:xfrm>
              <a:off x="1303690" y="2950346"/>
              <a:ext cx="3850645" cy="186214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标题 1"/>
            <p:cNvSpPr txBox="1"/>
            <p:nvPr/>
          </p:nvSpPr>
          <p:spPr>
            <a:xfrm>
              <a:off x="1571688" y="3343188"/>
              <a:ext cx="3446023" cy="107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4000" b="1" kern="0" dirty="0">
                  <a:solidFill>
                    <a:schemeClr val="bg1"/>
                  </a:solidFill>
                  <a:latin typeface="Arial" panose="020B0604020202020204" pitchFamily="34" charset="0"/>
                  <a:sym typeface="Arial" panose="020B0604020202020204" pitchFamily="34" charset="0"/>
                </a:rPr>
                <a:t>为民奉献</a:t>
              </a:r>
            </a:p>
          </p:txBody>
        </p:sp>
      </p:grpSp>
      <p:sp>
        <p:nvSpPr>
          <p:cNvPr id="2" name="椭圆 1"/>
          <p:cNvSpPr/>
          <p:nvPr/>
        </p:nvSpPr>
        <p:spPr>
          <a:xfrm>
            <a:off x="1619672" y="2206585"/>
            <a:ext cx="2022792" cy="2022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Bef>
                <a:spcPts val="0"/>
              </a:spcBef>
            </a:pPr>
            <a:r>
              <a:rPr lang="zh-CN" altLang="en-US" sz="2000" kern="0" dirty="0">
                <a:ln w="0"/>
                <a:solidFill>
                  <a:schemeClr val="bg1"/>
                </a:solidFill>
                <a:effectLst>
                  <a:outerShdw blurRad="38100" dist="19050" dir="2700000" algn="tl" rotWithShape="0">
                    <a:schemeClr val="dk1">
                      <a:alpha val="40000"/>
                    </a:schemeClr>
                  </a:outerShdw>
                </a:effectLst>
                <a:latin typeface="Arial" panose="020B0604020202020204" pitchFamily="34" charset="0"/>
                <a:sym typeface="Arial" panose="020B0604020202020204" pitchFamily="34" charset="0"/>
              </a:rPr>
              <a:t>践行好群众路线，党员干部就必须</a:t>
            </a:r>
          </a:p>
        </p:txBody>
      </p:sp>
      <p:cxnSp>
        <p:nvCxnSpPr>
          <p:cNvPr id="4" name="直接箭头连接符 3"/>
          <p:cNvCxnSpPr/>
          <p:nvPr/>
        </p:nvCxnSpPr>
        <p:spPr>
          <a:xfrm flipV="1">
            <a:off x="3883913" y="2501909"/>
            <a:ext cx="807627" cy="487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a:off x="3851920" y="3333786"/>
            <a:ext cx="792088" cy="590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500"/>
                                        <p:tgtEl>
                                          <p:spTgt spid="23"/>
                                        </p:tgtEl>
                                      </p:cBhvr>
                                    </p:animEffect>
                                    <p:anim calcmode="lin" valueType="num">
                                      <p:cBhvr>
                                        <p:cTn id="38" dur="1500" fill="hold"/>
                                        <p:tgtEl>
                                          <p:spTgt spid="23"/>
                                        </p:tgtEl>
                                        <p:attrNameLst>
                                          <p:attrName>ppt_x</p:attrName>
                                        </p:attrNameLst>
                                      </p:cBhvr>
                                      <p:tavLst>
                                        <p:tav tm="0">
                                          <p:val>
                                            <p:strVal val="#ppt_x"/>
                                          </p:val>
                                        </p:tav>
                                        <p:tav tm="100000">
                                          <p:val>
                                            <p:strVal val="#ppt_x"/>
                                          </p:val>
                                        </p:tav>
                                      </p:tavLst>
                                    </p:anim>
                                    <p:anim calcmode="lin" valueType="num">
                                      <p:cBhvr>
                                        <p:cTn id="39" dur="15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2" fill="hold" nodeType="click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fill="hold"/>
                                        <p:tgtEl>
                                          <p:spTgt spid="27"/>
                                        </p:tgtEl>
                                        <p:attrNameLst>
                                          <p:attrName>ppt_x</p:attrName>
                                        </p:attrNameLst>
                                      </p:cBhvr>
                                      <p:tavLst>
                                        <p:tav tm="0">
                                          <p:val>
                                            <p:strVal val="0-#ppt_w/2"/>
                                          </p:val>
                                        </p:tav>
                                        <p:tav tm="100000">
                                          <p:val>
                                            <p:strVal val="#ppt_x"/>
                                          </p:val>
                                        </p:tav>
                                      </p:tavLst>
                                    </p:anim>
                                    <p:anim calcmode="lin" valueType="num">
                                      <p:cBhvr additive="base">
                                        <p:cTn id="4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6"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1+#ppt_w/2"/>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 www.2ppt.com">
  <a:themeElements>
    <a:clrScheme name="红色系">
      <a:dk1>
        <a:sysClr val="windowText" lastClr="000000"/>
      </a:dk1>
      <a:lt1>
        <a:sysClr val="window" lastClr="FFFFFF"/>
      </a:lt1>
      <a:dk2>
        <a:srgbClr val="1F497D"/>
      </a:dk2>
      <a:lt2>
        <a:srgbClr val="EEECE1"/>
      </a:lt2>
      <a:accent1>
        <a:srgbClr val="C00000"/>
      </a:accent1>
      <a:accent2>
        <a:srgbClr val="C00000"/>
      </a:accent2>
      <a:accent3>
        <a:srgbClr val="C00000"/>
      </a:accent3>
      <a:accent4>
        <a:srgbClr val="C00000"/>
      </a:accent4>
      <a:accent5>
        <a:srgbClr val="4BACC6"/>
      </a:accent5>
      <a:accent6>
        <a:srgbClr val="F79646"/>
      </a:accent6>
      <a:hlink>
        <a:srgbClr val="0000FF"/>
      </a:hlink>
      <a:folHlink>
        <a:srgbClr val="800080"/>
      </a:folHlink>
    </a:clrScheme>
    <a:fontScheme name="自定义 2">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953</Words>
  <Application>Microsoft Office PowerPoint</Application>
  <PresentationFormat>全屏显示(16:9)</PresentationFormat>
  <Paragraphs>112</Paragraphs>
  <Slides>20</Slides>
  <Notes>20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方正兰亭粗黑_GBK</vt:lpstr>
      <vt:lpstr>方正正准黑简体</vt:lpstr>
      <vt:lpstr>汉仪大黑简</vt:lpstr>
      <vt:lpstr>宋体</vt:lpstr>
      <vt:lpstr>微软雅黑</vt:lpstr>
      <vt:lpstr>Arial</vt:lpstr>
      <vt:lpstr>Calibri</vt:lpstr>
      <vt:lpstr>Century Gothic</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2022-03-18T02:44:30Z</dcterms:created>
  <dcterms:modified xsi:type="dcterms:W3CDTF">2023-01-10T07:14:24Z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0E71FB65CBC146BEBB84D3CD6500CB8C</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