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0" r:id="rId2"/>
    <p:sldId id="264" r:id="rId3"/>
    <p:sldId id="263" r:id="rId4"/>
    <p:sldId id="261" r:id="rId5"/>
    <p:sldId id="360" r:id="rId6"/>
    <p:sldId id="369" r:id="rId7"/>
    <p:sldId id="275" r:id="rId8"/>
    <p:sldId id="356" r:id="rId9"/>
    <p:sldId id="361" r:id="rId10"/>
    <p:sldId id="286" r:id="rId11"/>
    <p:sldId id="362" r:id="rId12"/>
    <p:sldId id="293" r:id="rId13"/>
    <p:sldId id="363" r:id="rId14"/>
    <p:sldId id="366" r:id="rId15"/>
    <p:sldId id="350" r:id="rId16"/>
    <p:sldId id="367" r:id="rId17"/>
    <p:sldId id="368" r:id="rId18"/>
    <p:sldId id="288" r:id="rId19"/>
    <p:sldId id="290" r:id="rId20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30782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47614"/>
            <a:ext cx="9144000" cy="747457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复式折线统计图</a:t>
            </a:r>
            <a:endParaRPr lang="zh-CN" altLang="en-US" sz="4400" b="1" dirty="0"/>
          </a:p>
        </p:txBody>
      </p:sp>
      <p:sp>
        <p:nvSpPr>
          <p:cNvPr id="4" name="矩形 3"/>
          <p:cNvSpPr/>
          <p:nvPr/>
        </p:nvSpPr>
        <p:spPr>
          <a:xfrm>
            <a:off x="0" y="386789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453783" y="875348"/>
            <a:ext cx="8366540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7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下面是平安小学六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班和六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(4)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班两支篮球队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 </a:t>
            </a: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场比赛成绩统计表。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52968" y="2073135"/>
            <a:ext cx="7290459" cy="14141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63953" y="3648924"/>
            <a:ext cx="5820970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根据表中数据绘制复式折线统计图。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7135" y="249493"/>
            <a:ext cx="6792208" cy="131750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75272" y="1599642"/>
            <a:ext cx="3236158" cy="3093007"/>
            <a:chOff x="618183" y="2253295"/>
            <a:chExt cx="4209253" cy="41240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99442" y="2902319"/>
              <a:ext cx="3527994" cy="347498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18183" y="2253295"/>
              <a:ext cx="1923810" cy="485714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855295" y="1599642"/>
            <a:ext cx="3289668" cy="3154362"/>
            <a:chOff x="6810871" y="2253295"/>
            <a:chExt cx="4278853" cy="420581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02959" y="2748533"/>
              <a:ext cx="3486765" cy="371057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810871" y="2253295"/>
              <a:ext cx="1876190" cy="495238"/>
            </a:xfrm>
            <a:prstGeom prst="rect">
              <a:avLst/>
            </a:prstGeom>
          </p:spPr>
        </p:pic>
      </p:grpSp>
      <p:sp>
        <p:nvSpPr>
          <p:cNvPr id="10" name="文本框 20"/>
          <p:cNvSpPr txBox="1"/>
          <p:nvPr/>
        </p:nvSpPr>
        <p:spPr>
          <a:xfrm>
            <a:off x="3917216" y="1491630"/>
            <a:ext cx="4761063" cy="2486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spc="-229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endParaRPr lang="en-US" altLang="zh-CN" sz="2700" spc="-229">
              <a:solidFill>
                <a:srgbClr val="E3078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此题错有两处：（</a:t>
            </a:r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）统计图从</a:t>
            </a:r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分以上，一个单位长度代表</a:t>
            </a:r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分，而从起点到</a:t>
            </a:r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分却是一个单位长度代表</a:t>
            </a:r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分，单位长度没统一；（</a:t>
            </a:r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）缺少图例。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763787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下面是某市第一中学和第二中学篮球队的五场比赛 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得分情况统计图，请根据统计图回答问题。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95955" y="1656588"/>
            <a:ext cx="4152090" cy="32519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3827" y="573528"/>
            <a:ext cx="4871785" cy="13157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（1）两个学校的篮球队第一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场比赛时成绩相差多少？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第五场呢？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50914" y="573528"/>
            <a:ext cx="3447761" cy="27003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3827" y="3219823"/>
            <a:ext cx="7363039" cy="484748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）两队得分情况相差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分的是哪一场比赛？</a:t>
            </a:r>
          </a:p>
        </p:txBody>
      </p:sp>
      <p:sp>
        <p:nvSpPr>
          <p:cNvPr id="6" name="矩形 5"/>
          <p:cNvSpPr/>
          <p:nvPr/>
        </p:nvSpPr>
        <p:spPr>
          <a:xfrm>
            <a:off x="1139606" y="1869672"/>
            <a:ext cx="4572000" cy="900247"/>
          </a:xfrm>
          <a:prstGeom prst="rect">
            <a:avLst/>
          </a:prstGeom>
        </p:spPr>
        <p:txBody>
          <a:bodyPr lIns="69668" tIns="34834" rIns="69668" bIns="34834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第一场：50－46＝4（分）</a:t>
            </a:r>
          </a:p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第五场：55－51＝4（分）</a:t>
            </a:r>
          </a:p>
        </p:txBody>
      </p:sp>
      <p:sp>
        <p:nvSpPr>
          <p:cNvPr id="7" name="矩形 6"/>
          <p:cNvSpPr/>
          <p:nvPr/>
        </p:nvSpPr>
        <p:spPr>
          <a:xfrm>
            <a:off x="1084245" y="3759883"/>
            <a:ext cx="1561723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第四场。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3827" y="573528"/>
            <a:ext cx="4927146" cy="900247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）两队成绩呈现什么变化趋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势？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50914" y="573528"/>
            <a:ext cx="3447761" cy="27003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3827" y="3292957"/>
            <a:ext cx="8444847" cy="484748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（4）你能预测一下下一场两校的篮球队的比赛结果吗？</a:t>
            </a:r>
          </a:p>
        </p:txBody>
      </p:sp>
      <p:sp>
        <p:nvSpPr>
          <p:cNvPr id="5" name="矩形 4"/>
          <p:cNvSpPr/>
          <p:nvPr/>
        </p:nvSpPr>
        <p:spPr>
          <a:xfrm>
            <a:off x="1250328" y="1491630"/>
            <a:ext cx="3336410" cy="900247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一中得分不稳定，</a:t>
            </a:r>
            <a:endParaRPr lang="en-US" altLang="zh-CN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二中得分逐渐增加。</a:t>
            </a:r>
          </a:p>
        </p:txBody>
      </p:sp>
      <p:sp>
        <p:nvSpPr>
          <p:cNvPr id="6" name="矩形 5"/>
          <p:cNvSpPr/>
          <p:nvPr/>
        </p:nvSpPr>
        <p:spPr>
          <a:xfrm>
            <a:off x="1084244" y="3759882"/>
            <a:ext cx="7529123" cy="900247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提示：预计下场比赛第二中学以较小的分数领先</a:t>
            </a:r>
            <a:endParaRPr lang="en-US" altLang="zh-CN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获得胜利。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2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下面是某超市一至六月份，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两种饮料销售量的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统计表。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16412" y="1419769"/>
            <a:ext cx="5985128" cy="27042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2078" y="357694"/>
            <a:ext cx="4933627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（1）根据统计表完成统计图。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1883" y="843748"/>
            <a:ext cx="5648899" cy="38586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组合 35"/>
          <p:cNvGrpSpPr/>
          <p:nvPr/>
        </p:nvGrpSpPr>
        <p:grpSpPr>
          <a:xfrm>
            <a:off x="3066021" y="2650209"/>
            <a:ext cx="3308505" cy="896150"/>
            <a:chOff x="3357662" y="3664072"/>
            <a:chExt cx="3965959" cy="1097092"/>
          </a:xfrm>
        </p:grpSpPr>
        <p:sp>
          <p:nvSpPr>
            <p:cNvPr id="5" name="流程图: 接点 4"/>
            <p:cNvSpPr/>
            <p:nvPr/>
          </p:nvSpPr>
          <p:spPr>
            <a:xfrm>
              <a:off x="3357662" y="4709269"/>
              <a:ext cx="59273" cy="51895"/>
            </a:xfrm>
            <a:prstGeom prst="flowChartConnector">
              <a:avLst/>
            </a:prstGeom>
            <a:solidFill>
              <a:srgbClr val="FF66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FF"/>
                </a:solidFill>
              </a:endParaRPr>
            </a:p>
          </p:txBody>
        </p:sp>
        <p:sp>
          <p:nvSpPr>
            <p:cNvPr id="6" name="流程图: 接点 5"/>
            <p:cNvSpPr/>
            <p:nvPr/>
          </p:nvSpPr>
          <p:spPr>
            <a:xfrm>
              <a:off x="4141807" y="4411140"/>
              <a:ext cx="59273" cy="51895"/>
            </a:xfrm>
            <a:prstGeom prst="flowChartConnector">
              <a:avLst/>
            </a:prstGeom>
            <a:solidFill>
              <a:srgbClr val="FF66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FF"/>
                </a:solidFill>
              </a:endParaRPr>
            </a:p>
          </p:txBody>
        </p:sp>
        <p:sp>
          <p:nvSpPr>
            <p:cNvPr id="7" name="流程图: 接点 6"/>
            <p:cNvSpPr/>
            <p:nvPr/>
          </p:nvSpPr>
          <p:spPr>
            <a:xfrm>
              <a:off x="4921995" y="4117330"/>
              <a:ext cx="59273" cy="51895"/>
            </a:xfrm>
            <a:prstGeom prst="flowChartConnector">
              <a:avLst/>
            </a:prstGeom>
            <a:solidFill>
              <a:srgbClr val="FF66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FF"/>
                </a:solidFill>
              </a:endParaRPr>
            </a:p>
          </p:txBody>
        </p:sp>
        <p:sp>
          <p:nvSpPr>
            <p:cNvPr id="8" name="流程图: 接点 7"/>
            <p:cNvSpPr/>
            <p:nvPr/>
          </p:nvSpPr>
          <p:spPr>
            <a:xfrm>
              <a:off x="5703009" y="4262139"/>
              <a:ext cx="59273" cy="51895"/>
            </a:xfrm>
            <a:prstGeom prst="flowChartConnector">
              <a:avLst/>
            </a:prstGeom>
            <a:solidFill>
              <a:srgbClr val="FF66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FF"/>
                </a:solidFill>
              </a:endParaRPr>
            </a:p>
          </p:txBody>
        </p:sp>
        <p:sp>
          <p:nvSpPr>
            <p:cNvPr id="9" name="流程图: 接点 8"/>
            <p:cNvSpPr/>
            <p:nvPr/>
          </p:nvSpPr>
          <p:spPr>
            <a:xfrm>
              <a:off x="6485756" y="3968552"/>
              <a:ext cx="59273" cy="51895"/>
            </a:xfrm>
            <a:prstGeom prst="flowChartConnector">
              <a:avLst/>
            </a:prstGeom>
            <a:solidFill>
              <a:srgbClr val="FF66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FF"/>
                </a:solidFill>
              </a:endParaRPr>
            </a:p>
          </p:txBody>
        </p:sp>
        <p:sp>
          <p:nvSpPr>
            <p:cNvPr id="10" name="流程图: 接点 9"/>
            <p:cNvSpPr/>
            <p:nvPr/>
          </p:nvSpPr>
          <p:spPr>
            <a:xfrm>
              <a:off x="7264348" y="3664072"/>
              <a:ext cx="59273" cy="51895"/>
            </a:xfrm>
            <a:prstGeom prst="flowChartConnector">
              <a:avLst/>
            </a:prstGeom>
            <a:solidFill>
              <a:srgbClr val="FF66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FF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3386018" y="4152900"/>
              <a:ext cx="1566982" cy="5806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953000" y="4145756"/>
              <a:ext cx="783431" cy="1452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729288" y="3695700"/>
              <a:ext cx="1564481" cy="602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3065359" y="1919097"/>
            <a:ext cx="3305194" cy="1875506"/>
            <a:chOff x="3356868" y="2769023"/>
            <a:chExt cx="3961991" cy="2296048"/>
          </a:xfrm>
        </p:grpSpPr>
        <p:sp>
          <p:nvSpPr>
            <p:cNvPr id="35" name="流程图: 接点 34"/>
            <p:cNvSpPr/>
            <p:nvPr/>
          </p:nvSpPr>
          <p:spPr>
            <a:xfrm>
              <a:off x="3356868" y="2769023"/>
              <a:ext cx="59273" cy="51895"/>
            </a:xfrm>
            <a:prstGeom prst="flowChartConnector">
              <a:avLst/>
            </a:prstGeom>
            <a:solidFill>
              <a:srgbClr val="FF66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FF"/>
                </a:solidFill>
              </a:endParaRPr>
            </a:p>
          </p:txBody>
        </p:sp>
        <p:sp>
          <p:nvSpPr>
            <p:cNvPr id="37" name="流程图: 接点 36"/>
            <p:cNvSpPr/>
            <p:nvPr/>
          </p:nvSpPr>
          <p:spPr>
            <a:xfrm>
              <a:off x="4141813" y="3503389"/>
              <a:ext cx="59273" cy="51895"/>
            </a:xfrm>
            <a:prstGeom prst="flowChartConnector">
              <a:avLst/>
            </a:prstGeom>
            <a:solidFill>
              <a:srgbClr val="FF66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FF"/>
                </a:solidFill>
              </a:endParaRPr>
            </a:p>
          </p:txBody>
        </p:sp>
        <p:sp>
          <p:nvSpPr>
            <p:cNvPr id="38" name="流程图: 接点 37"/>
            <p:cNvSpPr/>
            <p:nvPr/>
          </p:nvSpPr>
          <p:spPr>
            <a:xfrm>
              <a:off x="4919615" y="3361754"/>
              <a:ext cx="59273" cy="51895"/>
            </a:xfrm>
            <a:prstGeom prst="flowChartConnector">
              <a:avLst/>
            </a:prstGeom>
            <a:solidFill>
              <a:srgbClr val="FF66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FF"/>
                </a:solidFill>
              </a:endParaRPr>
            </a:p>
          </p:txBody>
        </p:sp>
        <p:sp>
          <p:nvSpPr>
            <p:cNvPr id="39" name="流程图: 接点 38"/>
            <p:cNvSpPr/>
            <p:nvPr/>
          </p:nvSpPr>
          <p:spPr>
            <a:xfrm>
              <a:off x="5702431" y="4632194"/>
              <a:ext cx="59273" cy="51895"/>
            </a:xfrm>
            <a:prstGeom prst="flowChartConnector">
              <a:avLst/>
            </a:prstGeom>
            <a:solidFill>
              <a:srgbClr val="FF66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FF"/>
                </a:solidFill>
              </a:endParaRPr>
            </a:p>
          </p:txBody>
        </p:sp>
        <p:sp>
          <p:nvSpPr>
            <p:cNvPr id="40" name="流程图: 接点 39"/>
            <p:cNvSpPr/>
            <p:nvPr/>
          </p:nvSpPr>
          <p:spPr>
            <a:xfrm>
              <a:off x="6488927" y="4055643"/>
              <a:ext cx="59273" cy="51895"/>
            </a:xfrm>
            <a:prstGeom prst="flowChartConnector">
              <a:avLst/>
            </a:prstGeom>
            <a:solidFill>
              <a:srgbClr val="FF66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FF"/>
                </a:solidFill>
              </a:endParaRPr>
            </a:p>
          </p:txBody>
        </p:sp>
        <p:sp>
          <p:nvSpPr>
            <p:cNvPr id="41" name="流程图: 接点 40"/>
            <p:cNvSpPr/>
            <p:nvPr/>
          </p:nvSpPr>
          <p:spPr>
            <a:xfrm>
              <a:off x="7259586" y="5013176"/>
              <a:ext cx="59273" cy="51895"/>
            </a:xfrm>
            <a:prstGeom prst="flowChartConnector">
              <a:avLst/>
            </a:prstGeom>
            <a:solidFill>
              <a:srgbClr val="FF66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FF"/>
                </a:solidFill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6522244" y="4083844"/>
              <a:ext cx="771525" cy="959644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5738813" y="4079082"/>
              <a:ext cx="781050" cy="581024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 flipV="1">
              <a:off x="4950619" y="3388519"/>
              <a:ext cx="783431" cy="1273969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 flipV="1">
              <a:off x="3390901" y="2797970"/>
              <a:ext cx="773905" cy="731043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4171950" y="3395663"/>
              <a:ext cx="781050" cy="13573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64549" y="465516"/>
            <a:ext cx="8580985" cy="3624069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（2）几月份两种饮料销售相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差最大？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15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（3）哪种饮料上半年销售量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较高？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（4）如果你是销售经理，你会再进哪种饮料？为什么？</a:t>
            </a:r>
          </a:p>
        </p:txBody>
      </p:sp>
      <p:sp>
        <p:nvSpPr>
          <p:cNvPr id="29" name="矩形 28"/>
          <p:cNvSpPr/>
          <p:nvPr/>
        </p:nvSpPr>
        <p:spPr>
          <a:xfrm>
            <a:off x="1305690" y="1329613"/>
            <a:ext cx="1739192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一月份。 </a:t>
            </a:r>
          </a:p>
        </p:txBody>
      </p:sp>
      <p:sp>
        <p:nvSpPr>
          <p:cNvPr id="30" name="矩形 29"/>
          <p:cNvSpPr/>
          <p:nvPr/>
        </p:nvSpPr>
        <p:spPr>
          <a:xfrm>
            <a:off x="1305465" y="2841781"/>
            <a:ext cx="1384255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 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种。 </a:t>
            </a:r>
          </a:p>
        </p:txBody>
      </p:sp>
      <p:sp>
        <p:nvSpPr>
          <p:cNvPr id="31" name="矩形 30"/>
          <p:cNvSpPr/>
          <p:nvPr/>
        </p:nvSpPr>
        <p:spPr>
          <a:xfrm>
            <a:off x="1305690" y="3975907"/>
            <a:ext cx="6373172" cy="485847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A种，因为A种饮料的销售量呈上升趋势。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4890" y="681541"/>
            <a:ext cx="3709200" cy="2532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0614" y="1169097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0633" y="1707654"/>
            <a:ext cx="8027373" cy="193833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在制作复式折线统计图时，一定要用图例把两组数据区分开；表示数量的单位长度要相等；数据间的间隔也要相等。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5" y="43219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411911"/>
            <a:ext cx="8138095" cy="2007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进一步学习复式折线统计图，能根据统计图中的数据作出分析和判断。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绘制复式折线统计图。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1"/>
          <p:cNvSpPr txBox="1">
            <a:spLocks noChangeArrowheads="1"/>
          </p:cNvSpPr>
          <p:nvPr/>
        </p:nvSpPr>
        <p:spPr bwMode="auto">
          <a:xfrm>
            <a:off x="586383" y="899573"/>
            <a:ext cx="7938315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    下图是两个体育用品商店营业额统计图，从图中你能得到什么信息？说一说。</a:t>
            </a:r>
          </a:p>
        </p:txBody>
      </p:sp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24949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7941" y="1850267"/>
            <a:ext cx="4927146" cy="29868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绘制复式折线统计图的方法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419911" y="1269434"/>
            <a:ext cx="4913195" cy="131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右面是甲、乙两城市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2012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年上半年月平均气温统 计表。（单位：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℃）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291535" y="1349070"/>
            <a:ext cx="3515045" cy="104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13049" y="2696821"/>
            <a:ext cx="4501841" cy="923330"/>
            <a:chOff x="667320" y="3308658"/>
            <a:chExt cx="5855519" cy="1231107"/>
          </a:xfrm>
        </p:grpSpPr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67320" y="3457527"/>
              <a:ext cx="354012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1054420" y="3308658"/>
              <a:ext cx="5468419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/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完成两市上半年月平均气温变化的复式折线统计图。</a:t>
              </a: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1971" y="2489305"/>
            <a:ext cx="3321249" cy="228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602310" y="1059015"/>
            <a:ext cx="3840385" cy="33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(1)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两市月平均气温最大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相差</a:t>
            </a:r>
            <a:r>
              <a:rPr lang="en-US" altLang="zh-CN" sz="2700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_____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℃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。</a:t>
            </a:r>
            <a:r>
              <a:rPr lang="en-US" altLang="zh-CN" sz="2700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_____</a:t>
            </a:r>
            <a:endParaRPr lang="en-US" altLang="zh-CN" sz="2700" u="sng" dirty="0">
              <a:solidFill>
                <a:srgbClr val="FF66FF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>
              <a:defRPr/>
            </a:pPr>
            <a:r>
              <a:rPr lang="en-US" altLang="zh-CN" sz="2700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月份两城市平均气温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相同，有</a:t>
            </a:r>
            <a:r>
              <a:rPr lang="zh-CN" altLang="en-US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个月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乙市平均气温高于甲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市，其余</a:t>
            </a:r>
            <a:r>
              <a:rPr lang="en-US" altLang="zh-CN" sz="2700" u="sng" dirty="0">
                <a:solidFill>
                  <a:srgbClr val="FF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_____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个月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乙市平均气温低于甲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市。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63161" y="465517"/>
            <a:ext cx="3510588" cy="507831"/>
            <a:chOff x="984251" y="668667"/>
            <a:chExt cx="4566202" cy="677108"/>
          </a:xfrm>
        </p:grpSpPr>
        <p:pic>
          <p:nvPicPr>
            <p:cNvPr id="3" name="图片 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84251" y="811430"/>
              <a:ext cx="354012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6"/>
            <p:cNvSpPr txBox="1">
              <a:spLocks noChangeArrowheads="1"/>
            </p:cNvSpPr>
            <p:nvPr/>
          </p:nvSpPr>
          <p:spPr bwMode="auto">
            <a:xfrm>
              <a:off x="1338262" y="668667"/>
              <a:ext cx="4212191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defRPr/>
              </a:pP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rPr>
                <a:t>回答下面的问题。</a:t>
              </a:r>
            </a:p>
          </p:txBody>
        </p:sp>
      </p:grpSp>
      <p:grpSp>
        <p:nvGrpSpPr>
          <p:cNvPr id="5" name="组合 20"/>
          <p:cNvGrpSpPr/>
          <p:nvPr/>
        </p:nvGrpSpPr>
        <p:grpSpPr bwMode="auto">
          <a:xfrm>
            <a:off x="4516639" y="927016"/>
            <a:ext cx="4301459" cy="3027713"/>
            <a:chOff x="4162569" y="1889264"/>
            <a:chExt cx="7150212" cy="5161998"/>
          </a:xfrm>
        </p:grpSpPr>
        <p:pic>
          <p:nvPicPr>
            <p:cNvPr id="6" name="图片 1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249253" y="2686206"/>
              <a:ext cx="6380526" cy="429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585502" y="1889264"/>
              <a:ext cx="917691" cy="79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4162569" y="2135236"/>
              <a:ext cx="2324379" cy="603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defRPr/>
              </a:pPr>
              <a:r>
                <a:rPr lang="zh-CN" altLang="en-US" sz="1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rPr>
                <a:t>气温</a:t>
              </a:r>
              <a:r>
                <a:rPr lang="en-US" altLang="zh-CN" sz="1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/>
                </a:rPr>
                <a:t>/</a:t>
              </a:r>
              <a:r>
                <a:rPr lang="zh-CN" altLang="en-US" sz="1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/>
                </a:rPr>
                <a:t>℃</a:t>
              </a:r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10206457" y="6447819"/>
              <a:ext cx="1106324" cy="603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defRPr/>
              </a:pPr>
              <a:r>
                <a:rPr lang="zh-CN" altLang="en-US" sz="1700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rPr>
                <a:t>月份</a:t>
              </a:r>
            </a:p>
          </p:txBody>
        </p:sp>
      </p:grp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177622" y="1475244"/>
            <a:ext cx="31855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5</a:t>
            </a:r>
            <a:endParaRPr lang="zh-CN" altLang="en-US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2" name="TextBox 21"/>
          <p:cNvSpPr txBox="1"/>
          <p:nvPr/>
        </p:nvSpPr>
        <p:spPr>
          <a:xfrm>
            <a:off x="3502635" y="1475245"/>
            <a:ext cx="1142227" cy="484748"/>
          </a:xfrm>
          <a:prstGeom prst="rect">
            <a:avLst/>
          </a:prstGeom>
          <a:noFill/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en-US" altLang="zh-CN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en-US" altLang="zh-CN" sz="2700" spc="-22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5</a:t>
            </a:r>
            <a:endParaRPr lang="zh-CN" altLang="en-US" sz="2700" spc="-229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2854760" y="2329376"/>
            <a:ext cx="31855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2</a:t>
            </a:r>
            <a:endParaRPr lang="zh-CN" altLang="en-US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854760" y="3132909"/>
            <a:ext cx="31855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2</a:t>
            </a:r>
            <a:endParaRPr lang="zh-CN" altLang="en-US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496087" y="1005576"/>
            <a:ext cx="3840385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(2)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分别说一说两城市平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latinLnBrk="1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均气温是如何变化的。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latinLnBrk="1">
              <a:defRPr/>
            </a:pP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latinLnBrk="1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(3)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从总体上看，两城市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latinLnBrk="1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月平均气温最明显的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latinLnBrk="1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差别是什么？</a:t>
            </a:r>
          </a:p>
        </p:txBody>
      </p:sp>
      <p:grpSp>
        <p:nvGrpSpPr>
          <p:cNvPr id="5" name="组合 20"/>
          <p:cNvGrpSpPr/>
          <p:nvPr/>
        </p:nvGrpSpPr>
        <p:grpSpPr bwMode="auto">
          <a:xfrm>
            <a:off x="4477992" y="861304"/>
            <a:ext cx="4301459" cy="3027713"/>
            <a:chOff x="4162569" y="1889264"/>
            <a:chExt cx="7150212" cy="5161998"/>
          </a:xfrm>
        </p:grpSpPr>
        <p:pic>
          <p:nvPicPr>
            <p:cNvPr id="6" name="图片 1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49253" y="2686206"/>
              <a:ext cx="6380526" cy="429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585502" y="1889264"/>
              <a:ext cx="917691" cy="79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4162569" y="2135236"/>
              <a:ext cx="2324379" cy="603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defRPr/>
              </a:pPr>
              <a:r>
                <a:rPr lang="zh-CN" altLang="en-US" sz="1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rPr>
                <a:t>气温</a:t>
              </a:r>
              <a:r>
                <a:rPr lang="en-US" altLang="zh-CN" sz="1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/>
                </a:rPr>
                <a:t>/</a:t>
              </a:r>
              <a:r>
                <a:rPr lang="zh-CN" altLang="en-US" sz="17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/>
                </a:rPr>
                <a:t>℃</a:t>
              </a:r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10206457" y="6447819"/>
              <a:ext cx="1106324" cy="603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defRPr/>
              </a:pPr>
              <a:r>
                <a:rPr lang="zh-CN" altLang="en-US" sz="1700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rPr>
                <a:t>月份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451586" y="812390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52806" y="1375886"/>
            <a:ext cx="7898600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在制作复式折线统计图时，一定要用图例把两组数据区分开；表示数量的单位长度要相等；数据间的间隔也要相等。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30674" y="189071"/>
            <a:ext cx="2213990" cy="578644"/>
            <a:chOff x="1534" y="417"/>
            <a:chExt cx="4535" cy="1215"/>
          </a:xfrm>
        </p:grpSpPr>
        <p:pic>
          <p:nvPicPr>
            <p:cNvPr id="15361" name="图片 4" descr="标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534" y="445"/>
              <a:ext cx="4535" cy="11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2" name="文本框 5"/>
            <p:cNvSpPr txBox="1"/>
            <p:nvPr/>
          </p:nvSpPr>
          <p:spPr>
            <a:xfrm>
              <a:off x="2342" y="417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小试牛刀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30438" y="767096"/>
            <a:ext cx="7975736" cy="899160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下面是某小学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2007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～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2012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年入学的男生、女生每年患近视的情况统计图。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P86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2382" y="1661160"/>
            <a:ext cx="758664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75077" y="2845378"/>
            <a:ext cx="415209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(1)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根据表中的数据信息，绘制复式折线统计图。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(2)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从图中你能获得了哪些信息？与同伴交流。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2023" y="2662302"/>
            <a:ext cx="3649177" cy="220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47436"/>
            <a:ext cx="3487755" cy="22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530186" y="266224"/>
            <a:ext cx="8097786" cy="98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(3)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该年级、男、女生患近视的变化趋势是怎样的？预计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2013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年男、女生患近视的情况会怎样？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11424" y="1197197"/>
            <a:ext cx="4769574" cy="380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>
              <a:defRPr/>
            </a:pP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   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男生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患近视的人数呈上升趋势，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2007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年到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2009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年入学的女生患近视的人数呈上升趋势，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2009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年到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2010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年入学的女生患近视的人数呈下降趋势，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2010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年到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2012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年入学的女生患近视的人数呈上升趋势。</a:t>
            </a:r>
          </a:p>
          <a:p>
            <a:pPr latinLnBrk="1">
              <a:defRPr/>
            </a:pP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        预计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2013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年男、女生患近视的人数均会增加。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1438" y="1329612"/>
            <a:ext cx="3487755" cy="22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全屏显示(16:9)</PresentationFormat>
  <Paragraphs>82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2023-01-17T02:04:39Z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A8ADC04C81784ADEB278F53FEF7F03AA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