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31" r:id="rId2"/>
    <p:sldId id="325" r:id="rId3"/>
    <p:sldId id="332" r:id="rId4"/>
    <p:sldId id="316" r:id="rId5"/>
    <p:sldId id="333" r:id="rId6"/>
    <p:sldId id="257" r:id="rId7"/>
    <p:sldId id="330" r:id="rId8"/>
    <p:sldId id="329" r:id="rId9"/>
    <p:sldId id="327" r:id="rId10"/>
    <p:sldId id="323" r:id="rId11"/>
    <p:sldId id="324" r:id="rId12"/>
    <p:sldId id="261" r:id="rId13"/>
    <p:sldId id="334" r:id="rId14"/>
    <p:sldId id="272" r:id="rId15"/>
    <p:sldId id="335" r:id="rId16"/>
    <p:sldId id="273" r:id="rId17"/>
    <p:sldId id="274" r:id="rId18"/>
    <p:sldId id="278" r:id="rId19"/>
    <p:sldId id="294" r:id="rId20"/>
    <p:sldId id="336" r:id="rId21"/>
    <p:sldId id="337" r:id="rId22"/>
    <p:sldId id="338" r:id="rId23"/>
    <p:sldId id="296" r:id="rId24"/>
    <p:sldId id="326" r:id="rId25"/>
    <p:sldId id="308" r:id="rId26"/>
    <p:sldId id="318" r:id="rId27"/>
    <p:sldId id="319" r:id="rId28"/>
    <p:sldId id="321" r:id="rId29"/>
    <p:sldId id="320" r:id="rId30"/>
    <p:sldId id="341" r:id="rId31"/>
    <p:sldId id="322" r:id="rId32"/>
    <p:sldId id="340" r:id="rId33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26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3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616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677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0055" algn="l" defTabSz="68389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1685" algn="l" defTabSz="68389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393950" algn="l" defTabSz="68389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35580" algn="l" defTabSz="68389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FFFF"/>
    <a:srgbClr val="9900CC"/>
    <a:srgbClr val="FFFF00"/>
    <a:srgbClr val="006600"/>
    <a:srgbClr val="FF0000"/>
    <a:srgbClr val="3366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03" autoAdjust="0"/>
    <p:restoredTop sz="94660"/>
  </p:normalViewPr>
  <p:slideViewPr>
    <p:cSldViewPr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BE516E2-94ED-4277-931E-FC990F403BB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265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3895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616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6779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0055" algn="l" defTabSz="68389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1685" algn="l" defTabSz="68389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3950" algn="l" defTabSz="68389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35580" algn="l" defTabSz="68389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0F11F3CD-BD34-402E-91DD-25B60E55E6B3}" type="slidenum">
              <a:rPr lang="en-US" altLang="zh-CN"/>
              <a:t>17</a:t>
            </a:fld>
            <a:endParaRPr lang="en-US" altLang="zh-CN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3FD93-2E19-46A7-88F8-664ED6533F2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83ABE-876C-4C24-9BC0-F70ABEEF2A8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0023" y="205979"/>
            <a:ext cx="2056244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733" y="205979"/>
            <a:ext cx="6058449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3E3FA-780B-4B08-B329-F4A83EBE36C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734" y="205979"/>
            <a:ext cx="8228533" cy="438864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734" y="4683919"/>
            <a:ext cx="2133324" cy="357188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685" y="4683919"/>
            <a:ext cx="2894631" cy="357188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2943" y="4683919"/>
            <a:ext cx="2133324" cy="357188"/>
          </a:xfrm>
        </p:spPr>
        <p:txBody>
          <a:bodyPr/>
          <a:lstStyle>
            <a:lvl1pPr>
              <a:defRPr/>
            </a:lvl1pPr>
          </a:lstStyle>
          <a:p>
            <a:fld id="{9E36AB77-54D5-4CCF-93F2-51B4624FA76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D92C8-54D1-4E83-B959-8DA53E09616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176" y="3305176"/>
            <a:ext cx="7771985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176" y="2180035"/>
            <a:ext cx="7771985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265" indent="0">
              <a:buNone/>
              <a:defRPr sz="1300"/>
            </a:lvl2pPr>
            <a:lvl3pPr marL="683895" indent="0">
              <a:buNone/>
              <a:defRPr sz="1200"/>
            </a:lvl3pPr>
            <a:lvl4pPr marL="1026160" indent="0">
              <a:buNone/>
              <a:defRPr sz="1000"/>
            </a:lvl4pPr>
            <a:lvl5pPr marL="1367790" indent="0">
              <a:buNone/>
              <a:defRPr sz="1000"/>
            </a:lvl5pPr>
            <a:lvl6pPr marL="1710055" indent="0">
              <a:buNone/>
              <a:defRPr sz="1000"/>
            </a:lvl6pPr>
            <a:lvl7pPr marL="2051685" indent="0">
              <a:buNone/>
              <a:defRPr sz="1000"/>
            </a:lvl7pPr>
            <a:lvl8pPr marL="2393950" indent="0">
              <a:buNone/>
              <a:defRPr sz="1000"/>
            </a:lvl8pPr>
            <a:lvl9pPr marL="273558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1685B-8045-4486-87FD-1DD981E6780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734" y="1200151"/>
            <a:ext cx="4056753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8328" y="1200151"/>
            <a:ext cx="4057939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68EAF-D6DC-4A80-9264-AF49244C06C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734" y="1151335"/>
            <a:ext cx="4040152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265" indent="0">
              <a:buNone/>
              <a:defRPr sz="1500" b="1"/>
            </a:lvl2pPr>
            <a:lvl3pPr marL="683895" indent="0">
              <a:buNone/>
              <a:defRPr sz="1300" b="1"/>
            </a:lvl3pPr>
            <a:lvl4pPr marL="1026160" indent="0">
              <a:buNone/>
              <a:defRPr sz="1200" b="1"/>
            </a:lvl4pPr>
            <a:lvl5pPr marL="1367790" indent="0">
              <a:buNone/>
              <a:defRPr sz="1200" b="1"/>
            </a:lvl5pPr>
            <a:lvl6pPr marL="1710055" indent="0">
              <a:buNone/>
              <a:defRPr sz="1200" b="1"/>
            </a:lvl6pPr>
            <a:lvl7pPr marL="2051685" indent="0">
              <a:buNone/>
              <a:defRPr sz="1200" b="1"/>
            </a:lvl7pPr>
            <a:lvl8pPr marL="2393950" indent="0">
              <a:buNone/>
              <a:defRPr sz="1200" b="1"/>
            </a:lvl8pPr>
            <a:lvl9pPr marL="273558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734" y="1631156"/>
            <a:ext cx="4040152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4929" y="1151335"/>
            <a:ext cx="4041337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265" indent="0">
              <a:buNone/>
              <a:defRPr sz="1500" b="1"/>
            </a:lvl2pPr>
            <a:lvl3pPr marL="683895" indent="0">
              <a:buNone/>
              <a:defRPr sz="1300" b="1"/>
            </a:lvl3pPr>
            <a:lvl4pPr marL="1026160" indent="0">
              <a:buNone/>
              <a:defRPr sz="1200" b="1"/>
            </a:lvl4pPr>
            <a:lvl5pPr marL="1367790" indent="0">
              <a:buNone/>
              <a:defRPr sz="1200" b="1"/>
            </a:lvl5pPr>
            <a:lvl6pPr marL="1710055" indent="0">
              <a:buNone/>
              <a:defRPr sz="1200" b="1"/>
            </a:lvl6pPr>
            <a:lvl7pPr marL="2051685" indent="0">
              <a:buNone/>
              <a:defRPr sz="1200" b="1"/>
            </a:lvl7pPr>
            <a:lvl8pPr marL="2393950" indent="0">
              <a:buNone/>
              <a:defRPr sz="1200" b="1"/>
            </a:lvl8pPr>
            <a:lvl9pPr marL="273558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4929" y="1631156"/>
            <a:ext cx="4041337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21BE3-80F2-47DD-9658-091C6083EA6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CC13C-3788-46E1-A38C-6051FE44F58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12A2D-E19C-4413-AC6C-7EA64E3E3C7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734" y="204787"/>
            <a:ext cx="3007286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304" y="204788"/>
            <a:ext cx="511096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734" y="1076326"/>
            <a:ext cx="3007286" cy="3518297"/>
          </a:xfrm>
        </p:spPr>
        <p:txBody>
          <a:bodyPr/>
          <a:lstStyle>
            <a:lvl1pPr marL="0" indent="0">
              <a:buNone/>
              <a:defRPr sz="1000"/>
            </a:lvl1pPr>
            <a:lvl2pPr marL="342265" indent="0">
              <a:buNone/>
              <a:defRPr sz="900"/>
            </a:lvl2pPr>
            <a:lvl3pPr marL="683895" indent="0">
              <a:buNone/>
              <a:defRPr sz="700"/>
            </a:lvl3pPr>
            <a:lvl4pPr marL="1026160" indent="0">
              <a:buNone/>
              <a:defRPr sz="700"/>
            </a:lvl4pPr>
            <a:lvl5pPr marL="1367790" indent="0">
              <a:buNone/>
              <a:defRPr sz="700"/>
            </a:lvl5pPr>
            <a:lvl6pPr marL="1710055" indent="0">
              <a:buNone/>
              <a:defRPr sz="700"/>
            </a:lvl6pPr>
            <a:lvl7pPr marL="2051685" indent="0">
              <a:buNone/>
              <a:defRPr sz="700"/>
            </a:lvl7pPr>
            <a:lvl8pPr marL="2393950" indent="0">
              <a:buNone/>
              <a:defRPr sz="700"/>
            </a:lvl8pPr>
            <a:lvl9pPr marL="2735580" indent="0">
              <a:buNone/>
              <a:defRPr sz="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8009A-0F71-4438-A964-03095D2BD70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1802" y="3600450"/>
            <a:ext cx="5486874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1802" y="459581"/>
            <a:ext cx="5486874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265" indent="0">
              <a:buNone/>
              <a:defRPr sz="2100"/>
            </a:lvl2pPr>
            <a:lvl3pPr marL="683895" indent="0">
              <a:buNone/>
              <a:defRPr sz="1800"/>
            </a:lvl3pPr>
            <a:lvl4pPr marL="1026160" indent="0">
              <a:buNone/>
              <a:defRPr sz="1500"/>
            </a:lvl4pPr>
            <a:lvl5pPr marL="1367790" indent="0">
              <a:buNone/>
              <a:defRPr sz="1500"/>
            </a:lvl5pPr>
            <a:lvl6pPr marL="1710055" indent="0">
              <a:buNone/>
              <a:defRPr sz="1500"/>
            </a:lvl6pPr>
            <a:lvl7pPr marL="2051685" indent="0">
              <a:buNone/>
              <a:defRPr sz="1500"/>
            </a:lvl7pPr>
            <a:lvl8pPr marL="2393950" indent="0">
              <a:buNone/>
              <a:defRPr sz="1500"/>
            </a:lvl8pPr>
            <a:lvl9pPr marL="273558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1802" y="4025503"/>
            <a:ext cx="5486874" cy="603647"/>
          </a:xfrm>
        </p:spPr>
        <p:txBody>
          <a:bodyPr/>
          <a:lstStyle>
            <a:lvl1pPr marL="0" indent="0">
              <a:buNone/>
              <a:defRPr sz="1000"/>
            </a:lvl1pPr>
            <a:lvl2pPr marL="342265" indent="0">
              <a:buNone/>
              <a:defRPr sz="900"/>
            </a:lvl2pPr>
            <a:lvl3pPr marL="683895" indent="0">
              <a:buNone/>
              <a:defRPr sz="700"/>
            </a:lvl3pPr>
            <a:lvl4pPr marL="1026160" indent="0">
              <a:buNone/>
              <a:defRPr sz="700"/>
            </a:lvl4pPr>
            <a:lvl5pPr marL="1367790" indent="0">
              <a:buNone/>
              <a:defRPr sz="700"/>
            </a:lvl5pPr>
            <a:lvl6pPr marL="1710055" indent="0">
              <a:buNone/>
              <a:defRPr sz="700"/>
            </a:lvl6pPr>
            <a:lvl7pPr marL="2051685" indent="0">
              <a:buNone/>
              <a:defRPr sz="700"/>
            </a:lvl7pPr>
            <a:lvl8pPr marL="2393950" indent="0">
              <a:buNone/>
              <a:defRPr sz="700"/>
            </a:lvl8pPr>
            <a:lvl9pPr marL="2735580" indent="0">
              <a:buNone/>
              <a:defRPr sz="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36E07-C309-47F8-B330-DB7681885B4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734" y="205979"/>
            <a:ext cx="822853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97" tIns="34199" rIns="68397" bIns="34199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734" y="1200151"/>
            <a:ext cx="8228533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97" tIns="34199" rIns="68397" bIns="34199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734" y="4683919"/>
            <a:ext cx="2133324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97" tIns="34199" rIns="68397" bIns="34199" numCol="1" anchor="t" anchorCtr="0" compatLnSpc="1"/>
          <a:lstStyle>
            <a:lvl1pPr>
              <a:defRPr sz="10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685" y="4683919"/>
            <a:ext cx="2894631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97" tIns="34199" rIns="68397" bIns="34199" numCol="1" anchor="t" anchorCtr="0" compatLnSpc="1"/>
          <a:lstStyle>
            <a:lvl1pPr algn="ctr">
              <a:defRPr sz="10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943" y="4683919"/>
            <a:ext cx="2133324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97" tIns="34199" rIns="68397" bIns="34199" numCol="1" anchor="t" anchorCtr="0" compatLnSpc="1"/>
          <a:lstStyle>
            <a:lvl1pPr algn="r">
              <a:defRPr sz="1000"/>
            </a:lvl1pPr>
          </a:lstStyle>
          <a:p>
            <a:fld id="{5F5582CD-C62F-418C-9639-5CE41B12F20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34226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68389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02616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36779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256540" indent="-25654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5625" indent="-213995" algn="l" rtl="0" fontAlgn="base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+mn-ea"/>
        </a:defRPr>
      </a:lvl2pPr>
      <a:lvl3pPr marL="854710" indent="-170815" algn="l" rtl="0" fontAlgn="base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</a:defRPr>
      </a:lvl3pPr>
      <a:lvl4pPr marL="1196975" indent="-170815" algn="l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+mn-ea"/>
        </a:defRPr>
      </a:lvl4pPr>
      <a:lvl5pPr marL="1539240" indent="-170815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5pPr>
      <a:lvl6pPr marL="1880870" indent="-170815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6pPr>
      <a:lvl7pPr marL="2223135" indent="-170815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7pPr>
      <a:lvl8pPr marL="2564765" indent="-170815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8pPr>
      <a:lvl9pPr marL="2907030" indent="-170815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265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3895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6160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67790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0055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1685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3950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35580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4" name="Picture 4" descr="IMG_1161"/>
          <p:cNvPicPr>
            <a:picLocks noChangeAspect="1" noChangeArrowheads="1"/>
          </p:cNvPicPr>
          <p:nvPr/>
        </p:nvPicPr>
        <p:blipFill>
          <a:blip r:embed="rId3" cstate="email">
            <a:lum bright="-6000"/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530663" y="2223952"/>
            <a:ext cx="8311541" cy="1897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r"/>
            <a:r>
              <a:rPr lang="en-US" altLang="zh-CN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Module 2</a:t>
            </a:r>
          </a:p>
          <a:p>
            <a:pPr algn="r"/>
            <a:r>
              <a:rPr lang="en-US" altLang="zh-CN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My home town and my country</a:t>
            </a:r>
          </a:p>
          <a:p>
            <a:pPr algn="r"/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Unit 1</a:t>
            </a: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en-US" altLang="zh-CN" sz="3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r"/>
            <a:r>
              <a:rPr lang="en-US" altLang="zh-CN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Cambridge is a beautiful city in the east of England.</a:t>
            </a:r>
            <a:endParaRPr lang="en-US" sz="3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10886" y="4552950"/>
            <a:ext cx="9154886" cy="76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0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4458752" y="876300"/>
            <a:ext cx="3472135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on the River Cam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on the coast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have a population of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never…or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any time of the year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be famous for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be famous as</a:t>
            </a: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1157378" y="876300"/>
            <a:ext cx="325394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r">
              <a:lnSpc>
                <a:spcPct val="90000"/>
              </a:lnSpc>
            </a:pPr>
            <a:r>
              <a:rPr lang="zh-CN" altLang="en-US" sz="3000" dirty="0">
                <a:latin typeface="Times New Roman" panose="02020603050405020304" pitchFamily="18" charset="0"/>
                <a:ea typeface="楷体" panose="02010609060101010101" pitchFamily="49" charset="-122"/>
              </a:rPr>
              <a:t>在康河岸上</a:t>
            </a:r>
          </a:p>
          <a:p>
            <a:pPr algn="r">
              <a:lnSpc>
                <a:spcPct val="90000"/>
              </a:lnSpc>
            </a:pPr>
            <a:r>
              <a:rPr lang="zh-CN" altLang="en-US" sz="3000" dirty="0">
                <a:latin typeface="Times New Roman" panose="02020603050405020304" pitchFamily="18" charset="0"/>
                <a:ea typeface="楷体" panose="02010609060101010101" pitchFamily="49" charset="-122"/>
              </a:rPr>
              <a:t>在海岸上</a:t>
            </a:r>
          </a:p>
          <a:p>
            <a:pPr algn="r">
              <a:lnSpc>
                <a:spcPct val="90000"/>
              </a:lnSpc>
            </a:pPr>
            <a:r>
              <a:rPr lang="zh-CN" altLang="en-US" sz="3000" dirty="0">
                <a:latin typeface="Times New Roman" panose="02020603050405020304" pitchFamily="18" charset="0"/>
                <a:ea typeface="楷体" panose="02010609060101010101" pitchFamily="49" charset="-122"/>
              </a:rPr>
              <a:t>有</a:t>
            </a:r>
            <a:r>
              <a:rPr lang="en-US" altLang="zh-CN" sz="3000" dirty="0">
                <a:latin typeface="Times New Roman" panose="02020603050405020304" pitchFamily="18" charset="0"/>
                <a:ea typeface="楷体" panose="02010609060101010101" pitchFamily="49" charset="-122"/>
              </a:rPr>
              <a:t>……</a:t>
            </a:r>
            <a:r>
              <a:rPr lang="zh-CN" altLang="en-US" sz="3000" dirty="0">
                <a:latin typeface="Times New Roman" panose="02020603050405020304" pitchFamily="18" charset="0"/>
                <a:ea typeface="楷体" panose="02010609060101010101" pitchFamily="49" charset="-122"/>
              </a:rPr>
              <a:t>人口</a:t>
            </a:r>
          </a:p>
          <a:p>
            <a:pPr algn="r">
              <a:lnSpc>
                <a:spcPct val="90000"/>
              </a:lnSpc>
            </a:pPr>
            <a:r>
              <a:rPr lang="zh-CN" altLang="en-US" sz="3000" dirty="0">
                <a:latin typeface="Times New Roman" panose="02020603050405020304" pitchFamily="18" charset="0"/>
                <a:ea typeface="楷体" panose="02010609060101010101" pitchFamily="49" charset="-122"/>
              </a:rPr>
              <a:t>从来不</a:t>
            </a:r>
            <a:r>
              <a:rPr lang="en-US" altLang="zh-CN" sz="3000" dirty="0">
                <a:latin typeface="Times New Roman" panose="02020603050405020304" pitchFamily="18" charset="0"/>
                <a:ea typeface="楷体" panose="02010609060101010101" pitchFamily="49" charset="-122"/>
              </a:rPr>
              <a:t>……(</a:t>
            </a:r>
            <a:r>
              <a:rPr lang="zh-CN" altLang="en-US" sz="3000" dirty="0">
                <a:latin typeface="Times New Roman" panose="02020603050405020304" pitchFamily="18" charset="0"/>
                <a:ea typeface="楷体" panose="02010609060101010101" pitchFamily="49" charset="-122"/>
              </a:rPr>
              <a:t>和</a:t>
            </a:r>
            <a:r>
              <a:rPr lang="en-US" altLang="zh-CN" sz="3000" dirty="0">
                <a:latin typeface="Times New Roman" panose="02020603050405020304" pitchFamily="18" charset="0"/>
                <a:ea typeface="楷体" panose="02010609060101010101" pitchFamily="49" charset="-122"/>
              </a:rPr>
              <a:t>)</a:t>
            </a:r>
            <a:r>
              <a:rPr lang="zh-CN" altLang="en-US" sz="3000" dirty="0">
                <a:latin typeface="Times New Roman" panose="02020603050405020304" pitchFamily="18" charset="0"/>
                <a:ea typeface="楷体" panose="02010609060101010101" pitchFamily="49" charset="-122"/>
              </a:rPr>
              <a:t>不</a:t>
            </a:r>
          </a:p>
          <a:p>
            <a:pPr algn="r">
              <a:lnSpc>
                <a:spcPct val="90000"/>
              </a:lnSpc>
            </a:pPr>
            <a:r>
              <a:rPr lang="zh-CN" altLang="en-US" sz="3000" dirty="0">
                <a:latin typeface="Times New Roman" panose="02020603050405020304" pitchFamily="18" charset="0"/>
                <a:ea typeface="楷体" panose="02010609060101010101" pitchFamily="49" charset="-122"/>
              </a:rPr>
              <a:t>一年中的任何时候</a:t>
            </a:r>
          </a:p>
          <a:p>
            <a:pPr algn="r">
              <a:lnSpc>
                <a:spcPct val="90000"/>
              </a:lnSpc>
            </a:pPr>
            <a:r>
              <a:rPr lang="zh-CN" altLang="en-US" sz="3000" dirty="0">
                <a:latin typeface="Times New Roman" panose="02020603050405020304" pitchFamily="18" charset="0"/>
                <a:ea typeface="楷体" panose="02010609060101010101" pitchFamily="49" charset="-122"/>
              </a:rPr>
              <a:t>因为</a:t>
            </a:r>
            <a:r>
              <a:rPr lang="en-US" altLang="zh-CN" sz="3000" dirty="0">
                <a:latin typeface="Times New Roman" panose="02020603050405020304" pitchFamily="18" charset="0"/>
                <a:ea typeface="楷体" panose="02010609060101010101" pitchFamily="49" charset="-122"/>
              </a:rPr>
              <a:t>…</a:t>
            </a:r>
            <a:r>
              <a:rPr lang="zh-CN" altLang="en-US" sz="3000" dirty="0">
                <a:latin typeface="Times New Roman" panose="02020603050405020304" pitchFamily="18" charset="0"/>
                <a:ea typeface="楷体" panose="02010609060101010101" pitchFamily="49" charset="-122"/>
              </a:rPr>
              <a:t>而闻名</a:t>
            </a:r>
          </a:p>
          <a:p>
            <a:pPr algn="r">
              <a:lnSpc>
                <a:spcPct val="90000"/>
              </a:lnSpc>
            </a:pPr>
            <a:r>
              <a:rPr lang="zh-CN" altLang="en-US" sz="3000" dirty="0">
                <a:latin typeface="Times New Roman" panose="02020603050405020304" pitchFamily="18" charset="0"/>
                <a:ea typeface="楷体" panose="02010609060101010101" pitchFamily="49" charset="-122"/>
              </a:rPr>
              <a:t>作为</a:t>
            </a:r>
            <a:r>
              <a:rPr lang="en-US" altLang="zh-CN" sz="3000" dirty="0">
                <a:latin typeface="Times New Roman" panose="02020603050405020304" pitchFamily="18" charset="0"/>
                <a:ea typeface="楷体" panose="02010609060101010101" pitchFamily="49" charset="-122"/>
              </a:rPr>
              <a:t>…</a:t>
            </a:r>
            <a:r>
              <a:rPr lang="zh-CN" altLang="en-US" sz="3000" dirty="0">
                <a:latin typeface="Times New Roman" panose="02020603050405020304" pitchFamily="18" charset="0"/>
                <a:ea typeface="楷体" panose="02010609060101010101" pitchFamily="49" charset="-122"/>
              </a:rPr>
              <a:t>而著名</a:t>
            </a:r>
          </a:p>
        </p:txBody>
      </p:sp>
      <p:sp>
        <p:nvSpPr>
          <p:cNvPr id="77828" name="Rectangle 5"/>
          <p:cNvSpPr>
            <a:spLocks noChangeArrowheads="1"/>
          </p:cNvSpPr>
          <p:nvPr/>
        </p:nvSpPr>
        <p:spPr bwMode="auto">
          <a:xfrm>
            <a:off x="929697" y="3943350"/>
            <a:ext cx="7228871" cy="892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1. Yao Ming is famous __ playing basketball.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2. Yao Ming is famous __ a basketball player.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4515673" y="3931444"/>
            <a:ext cx="586971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for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4515673" y="4388644"/>
            <a:ext cx="458730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as</a:t>
            </a:r>
          </a:p>
        </p:txBody>
      </p:sp>
      <p:sp>
        <p:nvSpPr>
          <p:cNvPr id="77831" name="WordArt 7"/>
          <p:cNvSpPr>
            <a:spLocks noChangeArrowheads="1" noChangeShapeType="1" noTextEdit="1"/>
          </p:cNvSpPr>
          <p:nvPr/>
        </p:nvSpPr>
        <p:spPr bwMode="auto">
          <a:xfrm>
            <a:off x="1421821" y="342901"/>
            <a:ext cx="875149" cy="535781"/>
          </a:xfrm>
          <a:prstGeom prst="rect">
            <a:avLst/>
          </a:prstGeom>
        </p:spPr>
        <p:txBody>
          <a:bodyPr wrap="none" lIns="68397" tIns="34199" rIns="68397" bIns="34199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en-US" altLang="zh-CN" sz="24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Recite</a:t>
            </a:r>
            <a:endParaRPr lang="zh-CN" altLang="en-US" sz="2400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77832" name="WordArt 8"/>
          <p:cNvSpPr>
            <a:spLocks noChangeArrowheads="1" noChangeShapeType="1" noTextEdit="1"/>
          </p:cNvSpPr>
          <p:nvPr/>
        </p:nvSpPr>
        <p:spPr bwMode="auto">
          <a:xfrm>
            <a:off x="6714217" y="400051"/>
            <a:ext cx="875149" cy="535781"/>
          </a:xfrm>
          <a:prstGeom prst="rect">
            <a:avLst/>
          </a:prstGeom>
        </p:spPr>
        <p:txBody>
          <a:bodyPr wrap="none" lIns="68397" tIns="34199" rIns="68397" bIns="34199" fromWordArt="1">
            <a:prstTxWarp prst="textCascadeDown">
              <a:avLst>
                <a:gd name="adj" fmla="val 44444"/>
              </a:avLst>
            </a:prstTxWarp>
          </a:bodyPr>
          <a:lstStyle/>
          <a:p>
            <a:pPr algn="ctr"/>
            <a:r>
              <a:rPr lang="en-US" altLang="zh-CN" sz="24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Recite</a:t>
            </a:r>
            <a:endParaRPr lang="zh-CN" altLang="en-US" sz="2400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78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78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7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7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build="p"/>
      <p:bldP spid="35846" grpId="0" autoUpdateAnimBg="0"/>
      <p:bldP spid="3584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549892" y="114301"/>
            <a:ext cx="5811793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>
              <a:spcBef>
                <a:spcPct val="50000"/>
              </a:spcBef>
            </a:pPr>
            <a:r>
              <a:rPr lang="en-US" altLang="zh-CN" sz="3000" dirty="0">
                <a:solidFill>
                  <a:srgbClr val="FF0000"/>
                </a:solidFill>
              </a:rPr>
              <a:t>east (west / north / south)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157378" y="788194"/>
            <a:ext cx="2675251" cy="1212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r">
              <a:lnSpc>
                <a:spcPct val="50000"/>
              </a:lnSpc>
              <a:spcBef>
                <a:spcPct val="50000"/>
              </a:spcBef>
            </a:pPr>
            <a:r>
              <a:rPr lang="en-US" altLang="zh-CN" sz="3000" dirty="0">
                <a:solidFill>
                  <a:srgbClr val="FF0066"/>
                </a:solidFill>
                <a:latin typeface="Times New Roman" panose="02020603050405020304" pitchFamily="18" charset="0"/>
              </a:rPr>
              <a:t>in</a:t>
            </a:r>
            <a:r>
              <a:rPr lang="en-US" altLang="zh-CN" sz="3000" dirty="0">
                <a:latin typeface="Times New Roman" panose="02020603050405020304" pitchFamily="18" charset="0"/>
              </a:rPr>
              <a:t> the east of…</a:t>
            </a:r>
          </a:p>
          <a:p>
            <a:pPr algn="r">
              <a:lnSpc>
                <a:spcPct val="50000"/>
              </a:lnSpc>
              <a:spcBef>
                <a:spcPct val="50000"/>
              </a:spcBef>
            </a:pPr>
            <a:r>
              <a:rPr lang="en-US" altLang="zh-CN" sz="3000" dirty="0">
                <a:solidFill>
                  <a:srgbClr val="FF0066"/>
                </a:solidFill>
                <a:latin typeface="Times New Roman" panose="02020603050405020304" pitchFamily="18" charset="0"/>
              </a:rPr>
              <a:t>on</a:t>
            </a:r>
            <a:r>
              <a:rPr lang="en-US" altLang="zh-CN" sz="3000" dirty="0">
                <a:latin typeface="Times New Roman" panose="02020603050405020304" pitchFamily="18" charset="0"/>
              </a:rPr>
              <a:t> the east of…</a:t>
            </a:r>
          </a:p>
          <a:p>
            <a:pPr algn="r">
              <a:lnSpc>
                <a:spcPct val="50000"/>
              </a:lnSpc>
              <a:spcBef>
                <a:spcPct val="50000"/>
              </a:spcBef>
            </a:pPr>
            <a:r>
              <a:rPr lang="en-US" altLang="zh-CN" sz="3000" dirty="0">
                <a:solidFill>
                  <a:srgbClr val="FF0066"/>
                </a:solidFill>
                <a:latin typeface="Times New Roman" panose="02020603050405020304" pitchFamily="18" charset="0"/>
              </a:rPr>
              <a:t>to</a:t>
            </a:r>
            <a:r>
              <a:rPr lang="en-US" altLang="zh-CN" sz="3000" dirty="0">
                <a:latin typeface="Times New Roman" panose="02020603050405020304" pitchFamily="18" charset="0"/>
              </a:rPr>
              <a:t> the east of…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775709" y="788194"/>
            <a:ext cx="4041337" cy="1212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zh-CN" altLang="en-US" sz="3000">
                <a:solidFill>
                  <a:srgbClr val="0000CC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在某范围之内的东部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zh-CN" altLang="en-US" sz="3000">
                <a:solidFill>
                  <a:srgbClr val="0000CC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在与某范围相接的东部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zh-CN" altLang="en-US" sz="3000">
                <a:solidFill>
                  <a:srgbClr val="0000CC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在某范围之外的东部</a:t>
            </a: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43538" y="2228851"/>
            <a:ext cx="7058110" cy="2126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3000" dirty="0">
                <a:solidFill>
                  <a:srgbClr val="33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1.</a:t>
            </a:r>
            <a:r>
              <a:rPr lang="zh-CN" altLang="en-US" sz="3000" dirty="0">
                <a:solidFill>
                  <a:srgbClr val="33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上海在中国的东部。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zh-CN" altLang="en-US" sz="3000" dirty="0">
              <a:solidFill>
                <a:srgbClr val="3366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3000" dirty="0">
                <a:solidFill>
                  <a:srgbClr val="33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2.</a:t>
            </a:r>
            <a:r>
              <a:rPr lang="zh-CN" altLang="en-US" sz="3000" dirty="0">
                <a:solidFill>
                  <a:srgbClr val="33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辽宁在内蒙古的东部。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zh-CN" altLang="en-US" sz="3000" dirty="0">
              <a:solidFill>
                <a:srgbClr val="3366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3000" dirty="0">
                <a:solidFill>
                  <a:srgbClr val="33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3.</a:t>
            </a:r>
            <a:r>
              <a:rPr lang="zh-CN" altLang="en-US" sz="3000" dirty="0">
                <a:solidFill>
                  <a:srgbClr val="33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福建在新疆的东部。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385059" y="2502694"/>
            <a:ext cx="5293582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Shanghai is in the east of China.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385060" y="3417094"/>
            <a:ext cx="6641513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Liaoning is on the east of Inner Mongolia.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385059" y="4274344"/>
            <a:ext cx="5187589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Fujian  is to the east of Xinjiang.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  <p:bldP spid="34818" grpId="0" autoUpdateAnimBg="0"/>
      <p:bldP spid="34820" grpId="0" autoUpdateAnimBg="0"/>
      <p:bldP spid="34821" grpId="0" autoUpdateAnimBg="0"/>
      <p:bldP spid="3482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702016" y="1688307"/>
            <a:ext cx="7570392" cy="281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3000" dirty="0">
                <a:latin typeface="Times New Roman" panose="02020603050405020304" pitchFamily="18" charset="0"/>
              </a:rPr>
              <a:t>What’s the population of       capital of China?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3000" dirty="0">
                <a:latin typeface="Times New Roman" panose="02020603050405020304" pitchFamily="18" charset="0"/>
              </a:rPr>
              <a:t>He is shorter than any other            in his class.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3000" dirty="0">
                <a:latin typeface="Times New Roman" panose="02020603050405020304" pitchFamily="18" charset="0"/>
              </a:rPr>
              <a:t>Three hundred of people went there yesterday.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3000" dirty="0">
                <a:latin typeface="Times New Roman" panose="02020603050405020304" pitchFamily="18" charset="0"/>
              </a:rPr>
              <a:t>The population of China is larger than Japan. </a:t>
            </a:r>
          </a:p>
          <a:p>
            <a:pPr>
              <a:buFont typeface="Arial" panose="020B0604020202020204" pitchFamily="34" charset="0"/>
              <a:buAutoNum type="arabicPeriod"/>
            </a:pPr>
            <a:endParaRPr lang="en-US" altLang="zh-CN" sz="3000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3000" dirty="0">
                <a:latin typeface="Times New Roman" panose="02020603050405020304" pitchFamily="18" charset="0"/>
              </a:rPr>
              <a:t>Miss </a:t>
            </a:r>
            <a:r>
              <a:rPr lang="en-US" altLang="zh-CN" sz="3000" dirty="0" err="1">
                <a:latin typeface="Times New Roman" panose="02020603050405020304" pitchFamily="18" charset="0"/>
              </a:rPr>
              <a:t>Shen</a:t>
            </a:r>
            <a:r>
              <a:rPr lang="en-US" altLang="zh-CN" sz="3000" dirty="0">
                <a:latin typeface="Times New Roman" panose="02020603050405020304" pitchFamily="18" charset="0"/>
              </a:rPr>
              <a:t> is as            </a:t>
            </a:r>
            <a:r>
              <a:rPr lang="en-US" altLang="zh-CN" sz="3000" dirty="0" err="1">
                <a:latin typeface="Times New Roman" panose="02020603050405020304" pitchFamily="18" charset="0"/>
              </a:rPr>
              <a:t>as</a:t>
            </a:r>
            <a:r>
              <a:rPr lang="en-US" altLang="zh-CN" sz="3000" dirty="0">
                <a:latin typeface="Times New Roman" panose="02020603050405020304" pitchFamily="18" charset="0"/>
              </a:rPr>
              <a:t> Miss Dong.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857194" y="1700213"/>
            <a:ext cx="626123" cy="52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the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83317" y="2145507"/>
            <a:ext cx="863290" cy="52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boy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02016" y="2557463"/>
            <a:ext cx="626123" cy="52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000" b="1">
                <a:solidFill>
                  <a:srgbClr val="FF0000"/>
                </a:solidFill>
                <a:latin typeface="Times New Roman" panose="02020603050405020304" pitchFamily="18" charset="0"/>
              </a:rPr>
              <a:t>no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660854" y="3543301"/>
            <a:ext cx="1326953" cy="52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that of</a:t>
            </a:r>
            <a:endParaRPr lang="en-US" altLang="zh-CN" sz="3000">
              <a:latin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76489" y="4000501"/>
            <a:ext cx="1053024" cy="52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busy</a:t>
            </a: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5084875" y="1690688"/>
            <a:ext cx="309652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5312556" y="2159794"/>
            <a:ext cx="967644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000">
                <a:latin typeface="Times New Roman" panose="02020603050405020304" pitchFamily="18" charset="0"/>
              </a:rPr>
              <a:t>boys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7532445" y="3257551"/>
            <a:ext cx="522851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︿</a:t>
            </a: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3434188" y="4000501"/>
            <a:ext cx="1079093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>
                <a:latin typeface="Times New Roman" panose="02020603050405020304" pitchFamily="18" charset="0"/>
              </a:rPr>
              <a:t>busier</a:t>
            </a:r>
          </a:p>
        </p:txBody>
      </p:sp>
      <p:sp>
        <p:nvSpPr>
          <p:cNvPr id="8215" name="TextBox 1"/>
          <p:cNvSpPr txBox="1">
            <a:spLocks noChangeArrowheads="1"/>
          </p:cNvSpPr>
          <p:nvPr/>
        </p:nvSpPr>
        <p:spPr bwMode="auto">
          <a:xfrm>
            <a:off x="2694225" y="514350"/>
            <a:ext cx="4127904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300" b="1" dirty="0">
                <a:solidFill>
                  <a:srgbClr val="FF0000"/>
                </a:solidFill>
              </a:rPr>
              <a:t>Correct mistakes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60"/>
                            </p:stCondLst>
                            <p:childTnLst>
                              <p:par>
                                <p:cTn id="34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59"/>
                            </p:stCondLst>
                            <p:childTnLst>
                              <p:par>
                                <p:cTn id="3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92" decel="100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192" decel="100000"/>
                                        <p:tgtEl>
                                          <p:spTgt spid="82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192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192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6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599"/>
                            </p:stCondLst>
                            <p:childTnLst>
                              <p:par>
                                <p:cTn id="101" presetID="26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8206" grpId="0"/>
      <p:bldP spid="8206" grpId="1"/>
      <p:bldP spid="8207" grpId="0"/>
      <p:bldP spid="8207" grpId="1"/>
      <p:bldP spid="8208" grpId="0"/>
      <p:bldP spid="8209" grpId="0"/>
      <p:bldP spid="820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Box 2"/>
          <p:cNvSpPr txBox="1">
            <a:spLocks noChangeArrowheads="1"/>
          </p:cNvSpPr>
          <p:nvPr/>
        </p:nvSpPr>
        <p:spPr bwMode="auto">
          <a:xfrm>
            <a:off x="1328139" y="1476375"/>
            <a:ext cx="6204306" cy="2608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buFont typeface="Arial" panose="020B0604020202020204" pitchFamily="34" charset="0"/>
              <a:buAutoNum type="arabicPeriod"/>
            </a:pPr>
            <a:r>
              <a:rPr lang="en-US" altLang="zh-CN" sz="3000" dirty="0">
                <a:latin typeface="Times New Roman" panose="02020603050405020304" pitchFamily="18" charset="0"/>
              </a:rPr>
              <a:t>His brother  is  much           than  he.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AutoNum type="arabicPeriod"/>
            </a:pPr>
            <a:r>
              <a:rPr lang="en-US" altLang="zh-CN" sz="3000" dirty="0">
                <a:latin typeface="Times New Roman" panose="02020603050405020304" pitchFamily="18" charset="0"/>
              </a:rPr>
              <a:t>I’d like           shopping on weekends.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AutoNum type="arabicPeriod"/>
            </a:pPr>
            <a:r>
              <a:rPr lang="en-US" altLang="zh-CN" sz="3000" dirty="0">
                <a:latin typeface="Times New Roman" panose="02020603050405020304" pitchFamily="18" charset="0"/>
              </a:rPr>
              <a:t>The bridge is 100              long.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AutoNum type="arabicPeriod"/>
            </a:pPr>
            <a:r>
              <a:rPr lang="en-US" altLang="zh-CN" sz="3000" dirty="0">
                <a:latin typeface="Times New Roman" panose="02020603050405020304" pitchFamily="18" charset="0"/>
              </a:rPr>
              <a:t>My hometown is very                       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AutoNum type="arabicPeriod"/>
            </a:pPr>
            <a:r>
              <a:rPr lang="en-US" altLang="zh-CN" sz="3000" dirty="0">
                <a:latin typeface="Times New Roman" panose="02020603050405020304" pitchFamily="18" charset="0"/>
              </a:rPr>
              <a:t>There         more people than before.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914114" y="1485900"/>
            <a:ext cx="1024564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fatter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08066" y="2000250"/>
            <a:ext cx="105065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to go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458752" y="2457450"/>
            <a:ext cx="125224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meters</a:t>
            </a:r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5301884" y="2974181"/>
            <a:ext cx="712688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big.</a:t>
            </a:r>
            <a:endParaRPr lang="en-US" altLang="zh-CN" sz="3000">
              <a:latin typeface="Times New Roman" panose="02020603050405020304" pitchFamily="18" charset="0"/>
            </a:endParaRPr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2668137" y="3486150"/>
            <a:ext cx="652211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</a:p>
        </p:txBody>
      </p:sp>
      <p:sp>
        <p:nvSpPr>
          <p:cNvPr id="90129" name="Rectangle 17"/>
          <p:cNvSpPr>
            <a:spLocks noChangeArrowheads="1"/>
          </p:cNvSpPr>
          <p:nvPr/>
        </p:nvSpPr>
        <p:spPr bwMode="auto">
          <a:xfrm>
            <a:off x="5045743" y="1485900"/>
            <a:ext cx="551414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fat</a:t>
            </a:r>
          </a:p>
        </p:txBody>
      </p:sp>
      <p:sp>
        <p:nvSpPr>
          <p:cNvPr id="90130" name="Rectangle 18"/>
          <p:cNvSpPr>
            <a:spLocks noChangeArrowheads="1"/>
          </p:cNvSpPr>
          <p:nvPr/>
        </p:nvSpPr>
        <p:spPr bwMode="auto">
          <a:xfrm>
            <a:off x="2808066" y="2000250"/>
            <a:ext cx="1026936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going</a:t>
            </a:r>
          </a:p>
        </p:txBody>
      </p:sp>
      <p:sp>
        <p:nvSpPr>
          <p:cNvPr id="90131" name="Rectangle 19"/>
          <p:cNvSpPr>
            <a:spLocks noChangeArrowheads="1"/>
          </p:cNvSpPr>
          <p:nvPr/>
        </p:nvSpPr>
        <p:spPr bwMode="auto">
          <a:xfrm>
            <a:off x="4458753" y="2470547"/>
            <a:ext cx="1026936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meter</a:t>
            </a:r>
          </a:p>
        </p:txBody>
      </p:sp>
      <p:sp>
        <p:nvSpPr>
          <p:cNvPr id="90132" name="Rectangle 20"/>
          <p:cNvSpPr>
            <a:spLocks noChangeArrowheads="1"/>
          </p:cNvSpPr>
          <p:nvPr/>
        </p:nvSpPr>
        <p:spPr bwMode="auto">
          <a:xfrm>
            <a:off x="5141795" y="2971800"/>
            <a:ext cx="1233272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bigger.</a:t>
            </a:r>
          </a:p>
        </p:txBody>
      </p:sp>
      <p:sp>
        <p:nvSpPr>
          <p:cNvPr id="90133" name="Rectangle 21"/>
          <p:cNvSpPr>
            <a:spLocks noChangeArrowheads="1"/>
          </p:cNvSpPr>
          <p:nvPr/>
        </p:nvSpPr>
        <p:spPr bwMode="auto">
          <a:xfrm>
            <a:off x="2637305" y="3486150"/>
            <a:ext cx="659326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has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5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9013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90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90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90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2000" fill="hold"/>
                                        <p:tgtEl>
                                          <p:spTgt spid="90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90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90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90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" dur="2000" fill="hold"/>
                                        <p:tgtEl>
                                          <p:spTgt spid="90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90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2000" fill="hold"/>
                                        <p:tgtEl>
                                          <p:spTgt spid="90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90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90123" grpId="0"/>
      <p:bldP spid="90124" grpId="0"/>
      <p:bldP spid="90129" grpId="0"/>
      <p:bldP spid="90129" grpId="1"/>
      <p:bldP spid="90130" grpId="0"/>
      <p:bldP spid="90130" grpId="1"/>
      <p:bldP spid="90131" grpId="0"/>
      <p:bldP spid="90132" grpId="0"/>
      <p:bldP spid="901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3"/>
          <p:cNvSpPr>
            <a:spLocks noChangeArrowheads="1" noChangeShapeType="1" noTextEdit="1"/>
          </p:cNvSpPr>
          <p:nvPr/>
        </p:nvSpPr>
        <p:spPr bwMode="auto">
          <a:xfrm>
            <a:off x="2295783" y="742950"/>
            <a:ext cx="4382859" cy="571500"/>
          </a:xfrm>
          <a:prstGeom prst="rect">
            <a:avLst/>
          </a:prstGeom>
        </p:spPr>
        <p:txBody>
          <a:bodyPr wrap="none" lIns="68397" tIns="34199" rIns="68397" bIns="34199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700" b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6999"/>
                    </a:srgbClr>
                  </a:outerShdw>
                </a:effectLst>
                <a:latin typeface="Comic Sans MS" panose="030F0702030302020204"/>
              </a:rPr>
              <a:t>Let's read: fast reading</a:t>
            </a:r>
            <a:endParaRPr lang="zh-CN" altLang="en-US" sz="2700" b="1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6999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758937" y="1851423"/>
            <a:ext cx="7171950" cy="1716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3000" dirty="0"/>
              <a:t>1.Which is Tony’s hometown?</a:t>
            </a:r>
          </a:p>
          <a:p>
            <a:pPr>
              <a:lnSpc>
                <a:spcPct val="90000"/>
              </a:lnSpc>
            </a:pPr>
            <a:endParaRPr lang="en-US" altLang="zh-CN" sz="3000" dirty="0"/>
          </a:p>
          <a:p>
            <a:pPr>
              <a:lnSpc>
                <a:spcPct val="90000"/>
              </a:lnSpc>
            </a:pPr>
            <a:r>
              <a:rPr lang="en-US" altLang="zh-CN" sz="3000" dirty="0"/>
              <a:t>2.What is Tony’s hometown famous for?</a:t>
            </a:r>
          </a:p>
          <a:p>
            <a:pPr>
              <a:lnSpc>
                <a:spcPct val="90000"/>
              </a:lnSpc>
            </a:pPr>
            <a:endParaRPr lang="en-US" altLang="zh-CN" sz="3000" dirty="0"/>
          </a:p>
        </p:txBody>
      </p:sp>
      <p:sp>
        <p:nvSpPr>
          <p:cNvPr id="15367" name="内容占位符 8"/>
          <p:cNvSpPr/>
          <p:nvPr/>
        </p:nvSpPr>
        <p:spPr bwMode="auto">
          <a:xfrm>
            <a:off x="645096" y="1085851"/>
            <a:ext cx="7571578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/>
          <a:lstStyle/>
          <a:p>
            <a:pPr marL="256540" indent="-256540">
              <a:spcBef>
                <a:spcPct val="20000"/>
              </a:spcBef>
            </a:pPr>
            <a:endParaRPr lang="zh-CN" altLang="zh-CN" sz="300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758936" y="2283619"/>
            <a:ext cx="7684233" cy="1716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3000" dirty="0">
                <a:solidFill>
                  <a:srgbClr val="0000CC"/>
                </a:solidFill>
              </a:rPr>
              <a:t>   A. London   B. Cambridge  C. Manchester</a:t>
            </a:r>
          </a:p>
          <a:p>
            <a:pPr>
              <a:lnSpc>
                <a:spcPct val="90000"/>
              </a:lnSpc>
            </a:pPr>
            <a:endParaRPr lang="en-US" altLang="zh-CN" sz="3000" dirty="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zh-CN" sz="3000" dirty="0">
                <a:solidFill>
                  <a:srgbClr val="0000CC"/>
                </a:solidFill>
              </a:rPr>
              <a:t>   A. delicious food           B. large population </a:t>
            </a:r>
          </a:p>
          <a:p>
            <a:pPr>
              <a:lnSpc>
                <a:spcPct val="90000"/>
              </a:lnSpc>
            </a:pPr>
            <a:r>
              <a:rPr lang="en-US" altLang="zh-CN" sz="3000" dirty="0">
                <a:solidFill>
                  <a:srgbClr val="0000CC"/>
                </a:solidFill>
              </a:rPr>
              <a:t>   C. university                                     </a:t>
            </a:r>
          </a:p>
        </p:txBody>
      </p:sp>
      <p:pic>
        <p:nvPicPr>
          <p:cNvPr id="15368" name="Picture 5" descr="zhu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92667" y="2263378"/>
            <a:ext cx="512282" cy="403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zhu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538" y="3600450"/>
            <a:ext cx="455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1611555" y="1085851"/>
            <a:ext cx="5805865" cy="2355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000" dirty="0"/>
              <a:t>3. Which population is bigger? </a:t>
            </a:r>
          </a:p>
          <a:p>
            <a:r>
              <a:rPr lang="en-US" altLang="zh-CN" sz="3000" dirty="0"/>
              <a:t>    Cambridge or London?</a:t>
            </a:r>
          </a:p>
          <a:p>
            <a:endParaRPr lang="en-US" altLang="zh-CN" sz="3000" dirty="0"/>
          </a:p>
          <a:p>
            <a:r>
              <a:rPr lang="en-US" altLang="zh-CN" sz="3000" dirty="0"/>
              <a:t>4. How is the weather in London?</a:t>
            </a:r>
          </a:p>
          <a:p>
            <a:endParaRPr lang="en-US" altLang="zh-CN" sz="3000" dirty="0"/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1744369" y="2057400"/>
            <a:ext cx="5901917" cy="2540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3000" dirty="0">
                <a:solidFill>
                  <a:srgbClr val="0000CC"/>
                </a:solidFill>
              </a:rPr>
              <a:t>   A. Cambridge  B. London   </a:t>
            </a:r>
          </a:p>
          <a:p>
            <a:pPr>
              <a:lnSpc>
                <a:spcPct val="90000"/>
              </a:lnSpc>
            </a:pPr>
            <a:endParaRPr lang="en-US" altLang="zh-CN" sz="3000" dirty="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zh-CN" sz="3000" dirty="0">
                <a:solidFill>
                  <a:srgbClr val="0000CC"/>
                </a:solidFill>
              </a:rPr>
              <a:t>   A. It’s hot in summer    </a:t>
            </a:r>
          </a:p>
          <a:p>
            <a:pPr>
              <a:lnSpc>
                <a:spcPct val="90000"/>
              </a:lnSpc>
            </a:pPr>
            <a:r>
              <a:rPr lang="en-US" altLang="zh-CN" sz="3000" dirty="0">
                <a:solidFill>
                  <a:srgbClr val="0000CC"/>
                </a:solidFill>
              </a:rPr>
              <a:t>   B. It’s cold in winter</a:t>
            </a:r>
          </a:p>
          <a:p>
            <a:pPr>
              <a:lnSpc>
                <a:spcPct val="90000"/>
              </a:lnSpc>
            </a:pPr>
            <a:r>
              <a:rPr lang="en-US" altLang="zh-CN" sz="3000" dirty="0">
                <a:solidFill>
                  <a:srgbClr val="0000CC"/>
                </a:solidFill>
              </a:rPr>
              <a:t>   C. It’s never very hot in summer </a:t>
            </a:r>
          </a:p>
          <a:p>
            <a:pPr>
              <a:lnSpc>
                <a:spcPct val="90000"/>
              </a:lnSpc>
            </a:pPr>
            <a:r>
              <a:rPr lang="en-US" altLang="zh-CN" sz="3000" dirty="0">
                <a:solidFill>
                  <a:srgbClr val="0000CC"/>
                </a:solidFill>
              </a:rPr>
              <a:t>       or very cold in winter. </a:t>
            </a:r>
          </a:p>
        </p:txBody>
      </p:sp>
      <p:pic>
        <p:nvPicPr>
          <p:cNvPr id="15368" name="Picture 5" descr="zhu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15673" y="2057400"/>
            <a:ext cx="51228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zhu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54262" y="3771900"/>
            <a:ext cx="55141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796884" y="1828801"/>
            <a:ext cx="7532445" cy="210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lnSpc>
                <a:spcPct val="110000"/>
              </a:lnSpc>
            </a:pPr>
            <a:r>
              <a:rPr lang="en-US" altLang="zh-CN" sz="3000">
                <a:cs typeface="Times New Roman" panose="02020603050405020304" pitchFamily="18" charset="0"/>
              </a:rPr>
              <a:t>     London is _ ___ ____ __England and it </a:t>
            </a:r>
          </a:p>
          <a:p>
            <a:pPr>
              <a:lnSpc>
                <a:spcPct val="110000"/>
              </a:lnSpc>
            </a:pPr>
            <a:r>
              <a:rPr lang="en-US" altLang="zh-CN" sz="3000">
                <a:cs typeface="Times New Roman" panose="02020603050405020304" pitchFamily="18" charset="0"/>
              </a:rPr>
              <a:t>is__ ___ ____Thames.  It has a population </a:t>
            </a:r>
          </a:p>
          <a:p>
            <a:pPr>
              <a:lnSpc>
                <a:spcPct val="110000"/>
              </a:lnSpc>
            </a:pPr>
            <a:r>
              <a:rPr lang="en-US" altLang="zh-CN" sz="3000">
                <a:cs typeface="Times New Roman" panose="02020603050405020304" pitchFamily="18" charset="0"/>
              </a:rPr>
              <a:t>of _____ ___ _ ___ _____. It __ _____ __ </a:t>
            </a:r>
          </a:p>
          <a:p>
            <a:pPr>
              <a:lnSpc>
                <a:spcPct val="110000"/>
              </a:lnSpc>
            </a:pPr>
            <a:r>
              <a:rPr lang="en-US" altLang="zh-CN" sz="3000">
                <a:cs typeface="Times New Roman" panose="02020603050405020304" pitchFamily="18" charset="0"/>
              </a:rPr>
              <a:t>Big Ben, Bucking Palace and Tower Bridge.</a:t>
            </a:r>
            <a:endParaRPr lang="en-US" altLang="zh-CN" sz="300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872777" y="800101"/>
            <a:ext cx="2333730" cy="992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Paragraph 2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035746" y="1850231"/>
            <a:ext cx="2605287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</a:rPr>
              <a:t>in the south of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100458" y="2343150"/>
            <a:ext cx="2390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</a:rPr>
              <a:t>on the River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266476" y="2821781"/>
            <a:ext cx="472912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3000" dirty="0">
                <a:solidFill>
                  <a:srgbClr val="FF0000"/>
                </a:solidFill>
              </a:rPr>
              <a:t>seven and a half million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767918" y="2902744"/>
            <a:ext cx="2390650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</a:rPr>
              <a:t>is famous 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utoUpdateAnimBg="0"/>
      <p:bldP spid="16391" grpId="0" autoUpdateAnimBg="0"/>
      <p:bldP spid="16392" grpId="0" autoUpdateAnimBg="0"/>
      <p:bldP spid="1639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1112317" y="228600"/>
            <a:ext cx="2467294" cy="576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300" b="1">
                <a:solidFill>
                  <a:srgbClr val="0000FF"/>
                </a:solidFill>
              </a:rPr>
              <a:t>Paragraph3</a:t>
            </a: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1087414" y="809626"/>
            <a:ext cx="6261227" cy="1716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lnSpc>
                <a:spcPct val="90000"/>
              </a:lnSpc>
            </a:pPr>
            <a:r>
              <a:rPr lang="en-US" altLang="zh-CN" sz="3000"/>
              <a:t>What’s in the north of England?</a:t>
            </a:r>
          </a:p>
          <a:p>
            <a:pPr>
              <a:lnSpc>
                <a:spcPct val="90000"/>
              </a:lnSpc>
            </a:pPr>
            <a:endParaRPr lang="en-US" altLang="zh-CN" sz="3000"/>
          </a:p>
          <a:p>
            <a:pPr>
              <a:lnSpc>
                <a:spcPct val="90000"/>
              </a:lnSpc>
            </a:pPr>
            <a:r>
              <a:rPr lang="en-US" altLang="zh-CN" sz="3000"/>
              <a:t>What’s in the south of England?</a:t>
            </a:r>
          </a:p>
          <a:p>
            <a:pPr>
              <a:lnSpc>
                <a:spcPct val="90000"/>
              </a:lnSpc>
            </a:pPr>
            <a:endParaRPr lang="en-US" altLang="zh-CN" sz="3000"/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1087414" y="1188244"/>
            <a:ext cx="7269890" cy="530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000">
                <a:solidFill>
                  <a:srgbClr val="FF0066"/>
                </a:solidFill>
              </a:rPr>
              <a:t>There are some lakes and low mountains</a:t>
            </a:r>
            <a:r>
              <a:rPr lang="en-US" altLang="zh-CN" sz="3000"/>
              <a:t>.</a:t>
            </a: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1100458" y="2057401"/>
            <a:ext cx="7035852" cy="530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000" dirty="0">
                <a:solidFill>
                  <a:srgbClr val="FF0066"/>
                </a:solidFill>
              </a:rPr>
              <a:t>There are some hills and pretty villages. </a:t>
            </a:r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1157379" y="2686050"/>
            <a:ext cx="2467294" cy="576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300" b="1" dirty="0">
                <a:solidFill>
                  <a:srgbClr val="0000FF"/>
                </a:solidFill>
              </a:rPr>
              <a:t>Paragraph4</a:t>
            </a:r>
          </a:p>
        </p:txBody>
      </p:sp>
      <p:sp>
        <p:nvSpPr>
          <p:cNvPr id="21511" name="Text Box 9"/>
          <p:cNvSpPr txBox="1">
            <a:spLocks noChangeArrowheads="1"/>
          </p:cNvSpPr>
          <p:nvPr/>
        </p:nvSpPr>
        <p:spPr bwMode="auto">
          <a:xfrm>
            <a:off x="1157378" y="3371851"/>
            <a:ext cx="6261227" cy="52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000"/>
              <a:t>What’s the weather like in England?</a:t>
            </a:r>
          </a:p>
        </p:txBody>
      </p:sp>
      <p:sp>
        <p:nvSpPr>
          <p:cNvPr id="17416" name="Text Box 10"/>
          <p:cNvSpPr txBox="1">
            <a:spLocks noChangeArrowheads="1"/>
          </p:cNvSpPr>
          <p:nvPr/>
        </p:nvSpPr>
        <p:spPr bwMode="auto">
          <a:xfrm>
            <a:off x="1157378" y="3886200"/>
            <a:ext cx="5337459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lnSpc>
                <a:spcPct val="80000"/>
              </a:lnSpc>
            </a:pPr>
            <a:r>
              <a:rPr lang="en-US" altLang="zh-CN" sz="3000">
                <a:solidFill>
                  <a:srgbClr val="FF0066"/>
                </a:solidFill>
              </a:rPr>
              <a:t>It’s never very hot in summer, </a:t>
            </a:r>
          </a:p>
          <a:p>
            <a:pPr>
              <a:lnSpc>
                <a:spcPct val="80000"/>
              </a:lnSpc>
            </a:pPr>
            <a:r>
              <a:rPr lang="en-US" altLang="zh-CN" sz="3000">
                <a:solidFill>
                  <a:srgbClr val="FF0066"/>
                </a:solidFill>
              </a:rPr>
              <a:t>or very cold in winter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3" grpId="0" autoUpdateAnimBg="0"/>
      <p:bldP spid="1741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133661" y="1323975"/>
            <a:ext cx="6602748" cy="313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lnSpc>
                <a:spcPct val="70000"/>
              </a:lnSpc>
              <a:spcBef>
                <a:spcPct val="50000"/>
              </a:spcBef>
            </a:pPr>
            <a:endParaRPr lang="en-US" altLang="zh-CN" sz="3000" dirty="0"/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3000" dirty="0"/>
              <a:t>B: I come from ...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endParaRPr lang="en-US" altLang="zh-CN" sz="3000" dirty="0"/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3000" dirty="0"/>
              <a:t>B: It has</a:t>
            </a:r>
            <a:r>
              <a:rPr lang="en-US" altLang="zh-CN" sz="3000" dirty="0">
                <a:solidFill>
                  <a:srgbClr val="FF0000"/>
                </a:solidFill>
              </a:rPr>
              <a:t> a population of</a:t>
            </a:r>
            <a:r>
              <a:rPr lang="en-US" altLang="zh-CN" sz="3000" dirty="0"/>
              <a:t> about ...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endParaRPr lang="en-US" altLang="zh-CN" sz="3000" dirty="0"/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3000" dirty="0"/>
              <a:t>B: It’s a little hot / cold / warm...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133662" y="1314450"/>
            <a:ext cx="5317299" cy="43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3000">
                <a:solidFill>
                  <a:srgbClr val="0000CC"/>
                </a:solidFill>
              </a:rPr>
              <a:t>A: Where is your hometown?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133662" y="2365773"/>
            <a:ext cx="5544980" cy="434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3000">
                <a:solidFill>
                  <a:srgbClr val="0000CC"/>
                </a:solidFill>
              </a:rPr>
              <a:t>A: What’s the population of …?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133661" y="3417094"/>
            <a:ext cx="7138747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0000CC"/>
                </a:solidFill>
              </a:rPr>
              <a:t>A: What’s the weather like in Liaocheng?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133662" y="571500"/>
            <a:ext cx="2630800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300" b="1"/>
              <a:t>Oral pratice: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  <p:bldP spid="31748" grpId="0" autoUpdateAnimBg="0"/>
      <p:bldP spid="3174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683043" y="1143000"/>
            <a:ext cx="7817046" cy="3726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1.</a:t>
            </a:r>
            <a:r>
              <a:rPr lang="zh-CN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该城市尤其以它的大学而闻名。</a:t>
            </a:r>
          </a:p>
          <a:p>
            <a:r>
              <a:rPr lang="zh-CN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The city is ________ ______ __ its university. </a:t>
            </a:r>
          </a:p>
          <a:p>
            <a:r>
              <a:rPr lang="en-US" altLang="zh-CN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有许多古老的建筑可以参观。</a:t>
            </a:r>
          </a:p>
          <a:p>
            <a:r>
              <a:rPr lang="zh-CN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 ___lots of old buildings __ ___. </a:t>
            </a:r>
          </a:p>
          <a:p>
            <a:r>
              <a:rPr lang="en-US" altLang="zh-CN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3.</a:t>
            </a:r>
            <a:r>
              <a:rPr lang="zh-CN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它约有</a:t>
            </a:r>
            <a:r>
              <a:rPr lang="en-US" altLang="zh-CN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750</a:t>
            </a:r>
            <a:r>
              <a:rPr lang="zh-CN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万人口</a:t>
            </a:r>
            <a:r>
              <a:rPr lang="en-US" altLang="zh-CN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所以它比剑桥更大</a:t>
            </a:r>
            <a:r>
              <a:rPr lang="en-US" altLang="zh-CN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更繁忙</a:t>
            </a:r>
          </a:p>
          <a:p>
            <a:r>
              <a:rPr lang="zh-CN" alt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It ___ _ ________ __ about seven and a half </a:t>
            </a:r>
          </a:p>
          <a:p>
            <a:r>
              <a:rPr lang="en-US" altLang="zh-CN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  million, so it is _____ and _____ ___ </a:t>
            </a:r>
          </a:p>
          <a:p>
            <a:r>
              <a:rPr lang="en-US" altLang="zh-CN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  Cambridge. 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2637305" y="1590676"/>
            <a:ext cx="3454743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especially famous for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1024564" y="2505076"/>
            <a:ext cx="1604878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There are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5824838" y="2505076"/>
            <a:ext cx="1197715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to visit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1328139" y="3419476"/>
            <a:ext cx="3079641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has a population of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3377268" y="3886201"/>
            <a:ext cx="3496422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bigger       busier than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3491108" y="342900"/>
            <a:ext cx="1837313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300" b="1" dirty="0">
                <a:solidFill>
                  <a:srgbClr val="9900CC"/>
                </a:solidFill>
              </a:rPr>
              <a:t>完成句子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1" grpId="0"/>
      <p:bldP spid="45062" grpId="0"/>
      <p:bldP spid="45063" grpId="0"/>
      <p:bldP spid="450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02" name="AutoShape 30" descr="90%"/>
          <p:cNvSpPr>
            <a:spLocks noChangeArrowheads="1"/>
          </p:cNvSpPr>
          <p:nvPr/>
        </p:nvSpPr>
        <p:spPr bwMode="auto">
          <a:xfrm>
            <a:off x="2181943" y="685800"/>
            <a:ext cx="4724380" cy="514350"/>
          </a:xfrm>
          <a:prstGeom prst="roundRect">
            <a:avLst>
              <a:gd name="adj" fmla="val 16667"/>
            </a:avLst>
          </a:prstGeom>
          <a:pattFill prst="pct90">
            <a:fgClr>
              <a:srgbClr val="9900CC"/>
            </a:fgClr>
            <a:bgClr>
              <a:srgbClr val="FF33CC"/>
            </a:bgClr>
          </a:pattFill>
          <a:ln w="25400">
            <a:solidFill>
              <a:srgbClr val="80008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pPr algn="ctr"/>
            <a:r>
              <a:rPr lang="en-US" altLang="zh-CN" sz="3000" dirty="0">
                <a:solidFill>
                  <a:srgbClr val="FFFF00"/>
                </a:solidFill>
              </a:rPr>
              <a:t>Teaching aims</a:t>
            </a:r>
          </a:p>
        </p:txBody>
      </p:sp>
      <p:sp>
        <p:nvSpPr>
          <p:cNvPr id="79904" name="Text Box 32"/>
          <p:cNvSpPr txBox="1">
            <a:spLocks noChangeArrowheads="1"/>
          </p:cNvSpPr>
          <p:nvPr/>
        </p:nvSpPr>
        <p:spPr bwMode="auto">
          <a:xfrm>
            <a:off x="986618" y="1657351"/>
            <a:ext cx="7171950" cy="2812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000" b="1" dirty="0">
                <a:latin typeface="Times New Roman" panose="02020603050405020304" pitchFamily="18" charset="0"/>
              </a:rPr>
              <a:t>1. </a:t>
            </a:r>
            <a:r>
              <a:rPr lang="en-US" altLang="zh-CN" sz="3000" dirty="0">
                <a:latin typeface="Times New Roman" panose="02020603050405020304" pitchFamily="18" charset="0"/>
              </a:rPr>
              <a:t>To learn the vocabulary in unit 1.</a:t>
            </a:r>
          </a:p>
          <a:p>
            <a:r>
              <a:rPr lang="en-US" altLang="zh-CN" sz="3000" b="1" dirty="0">
                <a:latin typeface="Times New Roman" panose="02020603050405020304" pitchFamily="18" charset="0"/>
              </a:rPr>
              <a:t>2</a:t>
            </a:r>
            <a:r>
              <a:rPr lang="en-US" altLang="zh-CN" sz="3000" dirty="0">
                <a:latin typeface="Times New Roman" panose="02020603050405020304" pitchFamily="18" charset="0"/>
              </a:rPr>
              <a:t>. To describe the location of a place. </a:t>
            </a:r>
          </a:p>
          <a:p>
            <a:r>
              <a:rPr lang="en-US" altLang="zh-CN" sz="3000" dirty="0">
                <a:latin typeface="Times New Roman" panose="02020603050405020304" pitchFamily="18" charset="0"/>
              </a:rPr>
              <a:t>    To get information about Cambridge</a:t>
            </a:r>
            <a:r>
              <a:rPr lang="zh-CN" altLang="en-US" sz="3000" dirty="0">
                <a:latin typeface="Times New Roman" panose="02020603050405020304" pitchFamily="18" charset="0"/>
              </a:rPr>
              <a:t>， </a:t>
            </a:r>
          </a:p>
          <a:p>
            <a:r>
              <a:rPr lang="zh-CN" altLang="en-US" sz="3000" dirty="0">
                <a:latin typeface="Times New Roman" panose="02020603050405020304" pitchFamily="18" charset="0"/>
              </a:rPr>
              <a:t>     </a:t>
            </a:r>
            <a:r>
              <a:rPr lang="en-US" altLang="zh-CN" sz="3000" dirty="0">
                <a:latin typeface="Times New Roman" panose="02020603050405020304" pitchFamily="18" charset="0"/>
              </a:rPr>
              <a:t>London and English.</a:t>
            </a:r>
            <a:endParaRPr lang="en-US" altLang="zh-CN" sz="3000" b="1" dirty="0">
              <a:latin typeface="Times New Roman" panose="02020603050405020304" pitchFamily="18" charset="0"/>
            </a:endParaRPr>
          </a:p>
          <a:p>
            <a:r>
              <a:rPr lang="en-US" altLang="zh-CN" sz="3000" b="1" dirty="0">
                <a:latin typeface="Times New Roman" panose="02020603050405020304" pitchFamily="18" charset="0"/>
              </a:rPr>
              <a:t>3</a:t>
            </a:r>
            <a:r>
              <a:rPr lang="en-US" altLang="zh-CN" sz="3000" dirty="0">
                <a:latin typeface="Times New Roman" panose="02020603050405020304" pitchFamily="18" charset="0"/>
              </a:rPr>
              <a:t>. To write something about their home town.</a:t>
            </a:r>
            <a:endParaRPr lang="en-US" altLang="zh-CN" sz="3000" b="1" dirty="0">
              <a:latin typeface="Times New Roman" panose="02020603050405020304" pitchFamily="18" charset="0"/>
            </a:endParaRPr>
          </a:p>
          <a:p>
            <a:r>
              <a:rPr lang="en-US" altLang="zh-CN" sz="3000" dirty="0">
                <a:latin typeface="Times New Roman" panose="02020603050405020304" pitchFamily="18" charset="0"/>
              </a:rPr>
              <a:t>    To know about western country—England.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853804" y="1016794"/>
            <a:ext cx="6963243" cy="326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4.</a:t>
            </a:r>
            <a:r>
              <a:rPr lang="zh-CN" altLang="en-US" sz="3000">
                <a:solidFill>
                  <a:srgbClr val="000000"/>
                </a:solidFill>
                <a:latin typeface="Times New Roman" panose="02020603050405020304" pitchFamily="18" charset="0"/>
              </a:rPr>
              <a:t>在英国到处你可以注意到乡村多么绿。</a:t>
            </a:r>
          </a:p>
          <a:p>
            <a:r>
              <a:rPr lang="zh-CN" altLang="en-US" sz="300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Everywhere in England, you will notice </a:t>
            </a:r>
          </a:p>
          <a:p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   ___ _____ the countryside is.</a:t>
            </a:r>
          </a:p>
          <a:p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5.</a:t>
            </a:r>
            <a:r>
              <a:rPr lang="zh-CN" altLang="en-US" sz="3000">
                <a:solidFill>
                  <a:srgbClr val="000000"/>
                </a:solidFill>
                <a:latin typeface="Times New Roman" panose="02020603050405020304" pitchFamily="18" charset="0"/>
              </a:rPr>
              <a:t>夏天不很热</a:t>
            </a: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000">
                <a:solidFill>
                  <a:srgbClr val="000000"/>
                </a:solidFill>
                <a:latin typeface="Times New Roman" panose="02020603050405020304" pitchFamily="18" charset="0"/>
              </a:rPr>
              <a:t>冬天不是很冷。</a:t>
            </a: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It’s _____ </a:t>
            </a:r>
          </a:p>
          <a:p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   very hot in summer __ very cold in winter.</a:t>
            </a:r>
          </a:p>
          <a:p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6.</a:t>
            </a:r>
            <a:r>
              <a:rPr lang="zh-CN" altLang="en-US" sz="3000">
                <a:solidFill>
                  <a:srgbClr val="000000"/>
                </a:solidFill>
                <a:latin typeface="Times New Roman" panose="02020603050405020304" pitchFamily="18" charset="0"/>
              </a:rPr>
              <a:t>青岛在山东的东部。</a:t>
            </a:r>
          </a:p>
          <a:p>
            <a:r>
              <a:rPr lang="zh-CN" altLang="en-US" sz="300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Qingdao is __ __ ___ __ Shandong. </a:t>
            </a:r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1136033" y="1931194"/>
            <a:ext cx="1785873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how green</a:t>
            </a:r>
          </a:p>
        </p:txBody>
      </p:sp>
      <p:sp>
        <p:nvSpPr>
          <p:cNvPr id="93193" name="Rectangle 9"/>
          <p:cNvSpPr>
            <a:spLocks noChangeArrowheads="1"/>
          </p:cNvSpPr>
          <p:nvPr/>
        </p:nvSpPr>
        <p:spPr bwMode="auto">
          <a:xfrm>
            <a:off x="6608678" y="2390776"/>
            <a:ext cx="994133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never</a:t>
            </a:r>
          </a:p>
        </p:txBody>
      </p:sp>
      <p:sp>
        <p:nvSpPr>
          <p:cNvPr id="93194" name="Rectangle 10"/>
          <p:cNvSpPr>
            <a:spLocks noChangeArrowheads="1"/>
          </p:cNvSpPr>
          <p:nvPr/>
        </p:nvSpPr>
        <p:spPr bwMode="auto">
          <a:xfrm>
            <a:off x="2931392" y="3762376"/>
            <a:ext cx="2117839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in the east of</a:t>
            </a:r>
          </a:p>
        </p:txBody>
      </p:sp>
      <p:sp>
        <p:nvSpPr>
          <p:cNvPr id="93195" name="Rectangle 11"/>
          <p:cNvSpPr>
            <a:spLocks noChangeArrowheads="1"/>
          </p:cNvSpPr>
          <p:nvPr/>
        </p:nvSpPr>
        <p:spPr bwMode="auto">
          <a:xfrm>
            <a:off x="4232257" y="2836069"/>
            <a:ext cx="458730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2" grpId="0"/>
      <p:bldP spid="93193" grpId="0"/>
      <p:bldP spid="93194" grpId="0"/>
      <p:bldP spid="9319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986617" y="1102519"/>
            <a:ext cx="700119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3000">
                <a:solidFill>
                  <a:srgbClr val="000000"/>
                </a:solidFill>
              </a:rPr>
              <a:t>1. </a:t>
            </a:r>
            <a:r>
              <a:rPr lang="zh-CN" altLang="en-US" sz="3000" b="1">
                <a:solidFill>
                  <a:srgbClr val="006600"/>
                </a:solidFill>
                <a:ea typeface="楷体" panose="02010609060101010101" pitchFamily="49" charset="-122"/>
              </a:rPr>
              <a:t>贝蒂来自英格兰。</a:t>
            </a:r>
          </a:p>
          <a:p>
            <a:pPr>
              <a:lnSpc>
                <a:spcPct val="90000"/>
              </a:lnSpc>
            </a:pPr>
            <a:r>
              <a:rPr lang="zh-CN" altLang="en-US" sz="3000">
                <a:solidFill>
                  <a:srgbClr val="000000"/>
                </a:solidFill>
              </a:rPr>
              <a:t>    </a:t>
            </a:r>
            <a:r>
              <a:rPr lang="en-US" altLang="zh-CN" sz="3000">
                <a:solidFill>
                  <a:srgbClr val="000000"/>
                </a:solidFill>
              </a:rPr>
              <a:t>Betty _______ ____England. 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solidFill>
                  <a:srgbClr val="000000"/>
                </a:solidFill>
              </a:rPr>
              <a:t>2. </a:t>
            </a:r>
            <a:r>
              <a:rPr lang="zh-CN" altLang="en-US" sz="3000" b="1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他种了许多花</a:t>
            </a:r>
            <a:r>
              <a:rPr lang="en-US" altLang="zh-CN" sz="3000" b="1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, </a:t>
            </a:r>
            <a:r>
              <a:rPr lang="zh-CN" altLang="en-US" sz="3000" b="1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如玫瑰花、向日葵等。</a:t>
            </a:r>
          </a:p>
          <a:p>
            <a:pPr>
              <a:lnSpc>
                <a:spcPct val="90000"/>
              </a:lnSpc>
            </a:pPr>
            <a:r>
              <a:rPr lang="zh-CN" altLang="en-US" sz="3000">
                <a:solidFill>
                  <a:srgbClr val="000000"/>
                </a:solidFill>
              </a:rPr>
              <a:t>    </a:t>
            </a:r>
            <a:r>
              <a:rPr lang="en-US" altLang="zh-CN" sz="3000">
                <a:solidFill>
                  <a:srgbClr val="000000"/>
                </a:solidFill>
              </a:rPr>
              <a:t>He planted many flowers, ____ ____ 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solidFill>
                  <a:srgbClr val="000000"/>
                </a:solidFill>
              </a:rPr>
              <a:t>    roses, sunflowers, etc. . 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solidFill>
                  <a:srgbClr val="000000"/>
                </a:solidFill>
              </a:rPr>
              <a:t>3. </a:t>
            </a:r>
            <a:r>
              <a:rPr lang="zh-CN" altLang="en-US" sz="3000" b="1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山东大约有</a:t>
            </a:r>
            <a:r>
              <a:rPr lang="en-US" altLang="zh-CN" sz="3000" b="1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9 500</a:t>
            </a:r>
            <a:r>
              <a:rPr lang="zh-CN" altLang="en-US" sz="3000" b="1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万人口</a:t>
            </a:r>
            <a:r>
              <a:rPr lang="zh-CN" altLang="en-US" sz="3000">
                <a:solidFill>
                  <a:srgbClr val="000000"/>
                </a:solidFill>
              </a:rPr>
              <a:t>。 </a:t>
            </a:r>
            <a:r>
              <a:rPr lang="en-US" altLang="zh-CN" sz="3000">
                <a:solidFill>
                  <a:srgbClr val="000000"/>
                </a:solidFill>
              </a:rPr>
              <a:t>Shandong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solidFill>
                  <a:srgbClr val="000000"/>
                </a:solidFill>
              </a:rPr>
              <a:t>     ___ _ ________ __ about 95 million. </a:t>
            </a:r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2352704" y="1473994"/>
            <a:ext cx="2531414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0000CC"/>
                </a:solidFill>
              </a:rPr>
              <a:t>comes/is from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6166359" y="2319338"/>
            <a:ext cx="1569612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0000CC"/>
                </a:solidFill>
              </a:rPr>
              <a:t>such as </a:t>
            </a: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1441980" y="3531394"/>
            <a:ext cx="3382608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0000CC"/>
                </a:solidFill>
              </a:rPr>
              <a:t>has a population of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/>
      <p:bldP spid="94212" grpId="0"/>
      <p:bldP spid="942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1726581" y="1543050"/>
            <a:ext cx="5692024" cy="249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105000"/>
              </a:lnSpc>
            </a:pPr>
            <a:r>
              <a:rPr lang="en-US" altLang="zh-CN" sz="3000">
                <a:solidFill>
                  <a:srgbClr val="000000"/>
                </a:solidFill>
              </a:rPr>
              <a:t>4. </a:t>
            </a:r>
            <a:r>
              <a:rPr lang="zh-CN" altLang="en-US" sz="3000" b="1">
                <a:solidFill>
                  <a:srgbClr val="006600"/>
                </a:solidFill>
                <a:ea typeface="楷体" panose="02010609060101010101" pitchFamily="49" charset="-122"/>
              </a:rPr>
              <a:t>台湾是中国的一部分。</a:t>
            </a:r>
          </a:p>
          <a:p>
            <a:pPr>
              <a:lnSpc>
                <a:spcPct val="105000"/>
              </a:lnSpc>
            </a:pPr>
            <a:r>
              <a:rPr lang="zh-CN" altLang="en-US" sz="3000">
                <a:solidFill>
                  <a:srgbClr val="000000"/>
                </a:solidFill>
              </a:rPr>
              <a:t>    </a:t>
            </a:r>
            <a:r>
              <a:rPr lang="en-US" altLang="zh-CN" sz="3000">
                <a:solidFill>
                  <a:srgbClr val="000000"/>
                </a:solidFill>
              </a:rPr>
              <a:t>Taiwan is ___ __China. </a:t>
            </a:r>
          </a:p>
          <a:p>
            <a:pPr>
              <a:lnSpc>
                <a:spcPct val="105000"/>
              </a:lnSpc>
            </a:pPr>
            <a:r>
              <a:rPr lang="en-US" altLang="zh-CN" sz="3000">
                <a:solidFill>
                  <a:srgbClr val="000000"/>
                </a:solidFill>
              </a:rPr>
              <a:t>5. </a:t>
            </a:r>
            <a:r>
              <a:rPr lang="zh-CN" altLang="en-US" sz="3000" b="1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巴西因</a:t>
            </a:r>
            <a:r>
              <a:rPr lang="en-US" altLang="zh-CN" sz="3000" b="1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2014</a:t>
            </a:r>
            <a:r>
              <a:rPr lang="zh-CN" altLang="en-US" sz="3000" b="1">
                <a:solidFill>
                  <a:srgbClr val="00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年世界杯而闻名。</a:t>
            </a:r>
            <a:r>
              <a:rPr lang="zh-CN" altLang="en-US" sz="3000">
                <a:solidFill>
                  <a:srgbClr val="000000"/>
                </a:solidFill>
              </a:rPr>
              <a:t>      </a:t>
            </a:r>
          </a:p>
          <a:p>
            <a:pPr>
              <a:lnSpc>
                <a:spcPct val="105000"/>
              </a:lnSpc>
            </a:pPr>
            <a:r>
              <a:rPr lang="zh-CN" altLang="en-US" sz="3000">
                <a:solidFill>
                  <a:srgbClr val="000000"/>
                </a:solidFill>
              </a:rPr>
              <a:t>    </a:t>
            </a:r>
            <a:r>
              <a:rPr lang="en-US" altLang="zh-CN" sz="3000">
                <a:solidFill>
                  <a:srgbClr val="000000"/>
                </a:solidFill>
              </a:rPr>
              <a:t>Brazil _ ______ ___the 2014 </a:t>
            </a:r>
          </a:p>
          <a:p>
            <a:pPr>
              <a:lnSpc>
                <a:spcPct val="105000"/>
              </a:lnSpc>
            </a:pPr>
            <a:r>
              <a:rPr lang="en-US" altLang="zh-CN" sz="3000">
                <a:solidFill>
                  <a:srgbClr val="000000"/>
                </a:solidFill>
              </a:rPr>
              <a:t>    FIFA World Cup. </a:t>
            </a: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3889550" y="2022873"/>
            <a:ext cx="1228172" cy="553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lnSpc>
                <a:spcPct val="105000"/>
              </a:lnSpc>
            </a:pPr>
            <a:r>
              <a:rPr lang="en-US" altLang="zh-CN" sz="3000">
                <a:solidFill>
                  <a:srgbClr val="0000CC"/>
                </a:solidFill>
              </a:rPr>
              <a:t>part of</a:t>
            </a:r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3172118" y="2971800"/>
            <a:ext cx="2339053" cy="553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lnSpc>
                <a:spcPct val="105000"/>
              </a:lnSpc>
            </a:pPr>
            <a:r>
              <a:rPr lang="en-US" altLang="zh-CN" sz="3000">
                <a:solidFill>
                  <a:srgbClr val="0000CC"/>
                </a:solidFill>
              </a:rPr>
              <a:t>is famous for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8" grpId="0"/>
      <p:bldP spid="9523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764527" y="1088232"/>
            <a:ext cx="5255636" cy="3116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7.</a:t>
            </a:r>
            <a:r>
              <a:rPr lang="zh-CN" altLang="en-US" sz="3000">
                <a:latin typeface="Times New Roman" panose="02020603050405020304" pitchFamily="18" charset="0"/>
              </a:rPr>
              <a:t>北京是中国的首都。</a:t>
            </a:r>
          </a:p>
          <a:p>
            <a:pPr>
              <a:lnSpc>
                <a:spcPct val="110000"/>
              </a:lnSpc>
            </a:pPr>
            <a:r>
              <a:rPr lang="zh-CN" altLang="en-US" sz="3000">
                <a:latin typeface="Times New Roman" panose="02020603050405020304" pitchFamily="18" charset="0"/>
              </a:rPr>
              <a:t>   </a:t>
            </a:r>
            <a:r>
              <a:rPr lang="en-US" altLang="zh-CN" sz="3000">
                <a:latin typeface="Times New Roman" panose="02020603050405020304" pitchFamily="18" charset="0"/>
              </a:rPr>
              <a:t>Beijing is __ _____ ___ China.</a:t>
            </a:r>
          </a:p>
          <a:p>
            <a:pPr>
              <a:lnSpc>
                <a:spcPct val="11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8.</a:t>
            </a:r>
            <a:r>
              <a:rPr lang="zh-CN" altLang="en-US" sz="3000">
                <a:latin typeface="Times New Roman" panose="02020603050405020304" pitchFamily="18" charset="0"/>
              </a:rPr>
              <a:t>潍坊以风筝出名。</a:t>
            </a:r>
          </a:p>
          <a:p>
            <a:pPr>
              <a:lnSpc>
                <a:spcPct val="110000"/>
              </a:lnSpc>
            </a:pPr>
            <a:r>
              <a:rPr lang="zh-CN" altLang="en-US" sz="3000">
                <a:latin typeface="Times New Roman" panose="02020603050405020304" pitchFamily="18" charset="0"/>
              </a:rPr>
              <a:t>   </a:t>
            </a:r>
            <a:r>
              <a:rPr lang="en-US" altLang="zh-CN" sz="3000">
                <a:latin typeface="Times New Roman" panose="02020603050405020304" pitchFamily="18" charset="0"/>
              </a:rPr>
              <a:t>Weifang __ ______ __kites.</a:t>
            </a:r>
          </a:p>
          <a:p>
            <a:pPr>
              <a:lnSpc>
                <a:spcPct val="11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9.</a:t>
            </a:r>
            <a:r>
              <a:rPr lang="zh-CN" altLang="en-US" sz="3000">
                <a:latin typeface="Times New Roman" panose="02020603050405020304" pitchFamily="18" charset="0"/>
              </a:rPr>
              <a:t>英国的北部是什么？</a:t>
            </a:r>
          </a:p>
          <a:p>
            <a:pPr>
              <a:lnSpc>
                <a:spcPct val="110000"/>
              </a:lnSpc>
            </a:pPr>
            <a:r>
              <a:rPr lang="zh-CN" altLang="en-US" sz="3000">
                <a:latin typeface="Times New Roman" panose="02020603050405020304" pitchFamily="18" charset="0"/>
              </a:rPr>
              <a:t>   </a:t>
            </a:r>
            <a:r>
              <a:rPr lang="en-US" altLang="zh-CN" sz="3000">
                <a:latin typeface="Times New Roman" panose="02020603050405020304" pitchFamily="18" charset="0"/>
              </a:rPr>
              <a:t>What’s __ __ ____ of England.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604948" y="1600200"/>
            <a:ext cx="227681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  <a:ea typeface="方正舒体" panose="02010601030101010101" pitchFamily="2" charset="-122"/>
              </a:rPr>
              <a:t>the </a:t>
            </a: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capital of</a:t>
            </a:r>
            <a:endParaRPr lang="en-US" altLang="zh-CN" sz="3000">
              <a:solidFill>
                <a:srgbClr val="9900CC"/>
              </a:solidFill>
              <a:latin typeface="Times New Roman" panose="02020603050405020304" pitchFamily="18" charset="0"/>
              <a:ea typeface="方正舒体" panose="02010601030101010101" pitchFamily="2" charset="-122"/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434188" y="2628900"/>
            <a:ext cx="233373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  <a:ea typeface="方正舒体" panose="02010601030101010101" pitchFamily="2" charset="-122"/>
              </a:rPr>
              <a:t>is </a:t>
            </a: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famous for</a:t>
            </a:r>
            <a:endParaRPr lang="en-US" altLang="zh-CN" sz="3000">
              <a:solidFill>
                <a:srgbClr val="9900CC"/>
              </a:solidFill>
              <a:latin typeface="Times New Roman" panose="02020603050405020304" pitchFamily="18" charset="0"/>
              <a:ea typeface="方正舒体" panose="02010601030101010101" pitchFamily="2" charset="-122"/>
            </a:endParaRP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3206507" y="3588544"/>
            <a:ext cx="2106049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  <a:ea typeface="方正舒体" panose="02010601030101010101" pitchFamily="2" charset="-122"/>
              </a:rPr>
              <a:t>in </a:t>
            </a: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the north</a:t>
            </a:r>
            <a:endParaRPr lang="en-US" altLang="zh-CN" sz="3000">
              <a:solidFill>
                <a:srgbClr val="9900CC"/>
              </a:solidFill>
              <a:latin typeface="Times New Roman" panose="02020603050405020304" pitchFamily="18" charset="0"/>
              <a:ea typeface="方正舒体" panose="02010601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/>
      <p:bldP spid="47111" grpId="0"/>
      <p:bldP spid="471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Line 5"/>
          <p:cNvSpPr>
            <a:spLocks noChangeShapeType="1"/>
          </p:cNvSpPr>
          <p:nvPr/>
        </p:nvSpPr>
        <p:spPr bwMode="auto">
          <a:xfrm>
            <a:off x="4686433" y="1485900"/>
            <a:ext cx="0" cy="2457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/>
          <a:lstStyle/>
          <a:p>
            <a:endParaRPr lang="zh-CN" altLang="en-US"/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>
            <a:off x="3775710" y="1771650"/>
            <a:ext cx="1764527" cy="1657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/>
          <a:lstStyle/>
          <a:p>
            <a:endParaRPr lang="zh-CN" altLang="en-US"/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 flipH="1">
            <a:off x="3775709" y="1828800"/>
            <a:ext cx="1707607" cy="1714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/>
          <a:lstStyle/>
          <a:p>
            <a:endParaRPr lang="zh-CN" altLang="en-US"/>
          </a:p>
        </p:txBody>
      </p:sp>
      <p:sp>
        <p:nvSpPr>
          <p:cNvPr id="81929" name="Line 9"/>
          <p:cNvSpPr>
            <a:spLocks noChangeShapeType="1"/>
          </p:cNvSpPr>
          <p:nvPr/>
        </p:nvSpPr>
        <p:spPr bwMode="auto">
          <a:xfrm>
            <a:off x="3548028" y="2628900"/>
            <a:ext cx="2390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/>
          <a:lstStyle/>
          <a:p>
            <a:endParaRPr lang="zh-CN" altLang="en-US"/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2077589" y="2400300"/>
            <a:ext cx="1431754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300"/>
              <a:t>西</a:t>
            </a:r>
            <a:r>
              <a:rPr lang="en-US" altLang="zh-CN" sz="3300"/>
              <a:t>west</a:t>
            </a:r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5938679" y="2400300"/>
            <a:ext cx="1361222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300"/>
              <a:t>东</a:t>
            </a:r>
            <a:r>
              <a:rPr lang="en-US" altLang="zh-CN" sz="3300"/>
              <a:t>east</a:t>
            </a:r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3889550" y="3886200"/>
            <a:ext cx="1596863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300"/>
              <a:t>南</a:t>
            </a:r>
            <a:r>
              <a:rPr lang="en-US" altLang="zh-CN" sz="3300"/>
              <a:t>south</a:t>
            </a:r>
          </a:p>
        </p:txBody>
      </p:sp>
      <p:sp>
        <p:nvSpPr>
          <p:cNvPr id="81933" name="Text Box 13"/>
          <p:cNvSpPr txBox="1">
            <a:spLocks noChangeArrowheads="1"/>
          </p:cNvSpPr>
          <p:nvPr/>
        </p:nvSpPr>
        <p:spPr bwMode="auto">
          <a:xfrm>
            <a:off x="3889550" y="914400"/>
            <a:ext cx="1526330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300"/>
              <a:t>北</a:t>
            </a:r>
            <a:r>
              <a:rPr lang="en-US" altLang="zh-CN" sz="3300"/>
              <a:t>north</a:t>
            </a:r>
          </a:p>
        </p:txBody>
      </p:sp>
      <p:sp>
        <p:nvSpPr>
          <p:cNvPr id="81934" name="Text Box 14"/>
          <p:cNvSpPr txBox="1">
            <a:spLocks noChangeArrowheads="1"/>
          </p:cNvSpPr>
          <p:nvPr/>
        </p:nvSpPr>
        <p:spPr bwMode="auto">
          <a:xfrm>
            <a:off x="986618" y="1543050"/>
            <a:ext cx="2819954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300"/>
              <a:t>西北</a:t>
            </a:r>
            <a:r>
              <a:rPr lang="en-US" altLang="zh-CN" sz="3300"/>
              <a:t>northwest</a:t>
            </a:r>
          </a:p>
        </p:txBody>
      </p:sp>
      <p:sp>
        <p:nvSpPr>
          <p:cNvPr id="81935" name="Text Box 15"/>
          <p:cNvSpPr txBox="1">
            <a:spLocks noChangeArrowheads="1"/>
          </p:cNvSpPr>
          <p:nvPr/>
        </p:nvSpPr>
        <p:spPr bwMode="auto">
          <a:xfrm>
            <a:off x="5451299" y="1588294"/>
            <a:ext cx="2508972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000"/>
              <a:t>东北</a:t>
            </a:r>
            <a:r>
              <a:rPr lang="en-US" altLang="zh-CN" sz="3000"/>
              <a:t>northeast</a:t>
            </a:r>
          </a:p>
        </p:txBody>
      </p:sp>
      <p:sp>
        <p:nvSpPr>
          <p:cNvPr id="81936" name="Rectangle 16"/>
          <p:cNvSpPr>
            <a:spLocks noChangeArrowheads="1"/>
          </p:cNvSpPr>
          <p:nvPr/>
        </p:nvSpPr>
        <p:spPr bwMode="auto">
          <a:xfrm>
            <a:off x="5445370" y="3257551"/>
            <a:ext cx="2573092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000"/>
              <a:t>东南</a:t>
            </a:r>
            <a:r>
              <a:rPr lang="en-US" altLang="zh-CN" sz="3000"/>
              <a:t>southeast</a:t>
            </a:r>
          </a:p>
        </p:txBody>
      </p:sp>
      <p:sp>
        <p:nvSpPr>
          <p:cNvPr id="81937" name="Rectangle 17"/>
          <p:cNvSpPr>
            <a:spLocks noChangeArrowheads="1"/>
          </p:cNvSpPr>
          <p:nvPr/>
        </p:nvSpPr>
        <p:spPr bwMode="auto">
          <a:xfrm>
            <a:off x="1157378" y="3257551"/>
            <a:ext cx="2637212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000"/>
              <a:t>西南</a:t>
            </a:r>
            <a:r>
              <a:rPr lang="en-US" altLang="zh-CN" sz="3000"/>
              <a:t>southwest</a:t>
            </a:r>
          </a:p>
        </p:txBody>
      </p:sp>
      <p:sp>
        <p:nvSpPr>
          <p:cNvPr id="81938" name="WordArt 18"/>
          <p:cNvSpPr>
            <a:spLocks noChangeArrowheads="1" noChangeShapeType="1" noTextEdit="1"/>
          </p:cNvSpPr>
          <p:nvPr/>
        </p:nvSpPr>
        <p:spPr bwMode="auto">
          <a:xfrm>
            <a:off x="1535661" y="378619"/>
            <a:ext cx="875149" cy="535781"/>
          </a:xfrm>
          <a:prstGeom prst="rect">
            <a:avLst/>
          </a:prstGeom>
        </p:spPr>
        <p:txBody>
          <a:bodyPr wrap="none" lIns="68397" tIns="34199" rIns="68397" bIns="34199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en-US" altLang="zh-CN" sz="24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Recite</a:t>
            </a:r>
            <a:endParaRPr lang="zh-CN" altLang="en-US" sz="2400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81939" name="WordArt 19"/>
          <p:cNvSpPr>
            <a:spLocks noChangeArrowheads="1" noChangeShapeType="1" noTextEdit="1"/>
          </p:cNvSpPr>
          <p:nvPr/>
        </p:nvSpPr>
        <p:spPr bwMode="auto">
          <a:xfrm>
            <a:off x="6828058" y="435769"/>
            <a:ext cx="875149" cy="535781"/>
          </a:xfrm>
          <a:prstGeom prst="rect">
            <a:avLst/>
          </a:prstGeom>
        </p:spPr>
        <p:txBody>
          <a:bodyPr wrap="none" lIns="68397" tIns="34199" rIns="68397" bIns="34199" fromWordArt="1">
            <a:prstTxWarp prst="textCascadeDown">
              <a:avLst>
                <a:gd name="adj" fmla="val 44444"/>
              </a:avLst>
            </a:prstTxWarp>
          </a:bodyPr>
          <a:lstStyle/>
          <a:p>
            <a:pPr algn="ctr"/>
            <a:r>
              <a:rPr lang="en-US" altLang="zh-CN" sz="24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Recite</a:t>
            </a:r>
            <a:endParaRPr lang="zh-CN" altLang="en-US" sz="2400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0" grpId="0"/>
      <p:bldP spid="81931" grpId="0"/>
      <p:bldP spid="81932" grpId="0"/>
      <p:bldP spid="8193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853804" y="1416844"/>
            <a:ext cx="7077083" cy="270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1. Hainan Island is __ the south of China. </a:t>
            </a:r>
          </a:p>
          <a:p>
            <a:pPr>
              <a:lnSpc>
                <a:spcPct val="115000"/>
              </a:lnSpc>
            </a:pP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2. Mr.  Green doesn’t like travelling __ boat. </a:t>
            </a:r>
          </a:p>
          <a:p>
            <a:pPr>
              <a:lnSpc>
                <a:spcPct val="115000"/>
              </a:lnSpc>
            </a:pP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3. Chongqing lies __ the Yangtze River. </a:t>
            </a:r>
          </a:p>
          <a:p>
            <a:pPr>
              <a:lnSpc>
                <a:spcPct val="115000"/>
              </a:lnSpc>
            </a:pP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4. Take the umbrella ___ you in case it rains. </a:t>
            </a:r>
          </a:p>
          <a:p>
            <a:pPr>
              <a:lnSpc>
                <a:spcPct val="115000"/>
              </a:lnSpc>
            </a:pP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5. “Mary” is a very popular name __ girls. 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3832630" y="1428750"/>
            <a:ext cx="437892" cy="599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in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6450960" y="1943100"/>
            <a:ext cx="522851" cy="599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by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3604948" y="2457450"/>
            <a:ext cx="522851" cy="599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on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4060310" y="3005137"/>
            <a:ext cx="822613" cy="599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with</a:t>
            </a:r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5995599" y="3519487"/>
            <a:ext cx="586971" cy="599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for</a:t>
            </a:r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2623074" y="514350"/>
            <a:ext cx="3536496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300" b="1">
                <a:solidFill>
                  <a:srgbClr val="0000CC"/>
                </a:solidFill>
              </a:rPr>
              <a:t>用适当的介词填空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/>
      <p:bldP spid="59398" grpId="0"/>
      <p:bldP spid="59399" grpId="0"/>
      <p:bldP spid="59400" grpId="0"/>
      <p:bldP spid="5940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内容占位符 3"/>
          <p:cNvSpPr>
            <a:spLocks noGrp="1"/>
          </p:cNvSpPr>
          <p:nvPr>
            <p:ph idx="4294967295"/>
          </p:nvPr>
        </p:nvSpPr>
        <p:spPr>
          <a:xfrm>
            <a:off x="645096" y="285750"/>
            <a:ext cx="7741153" cy="4514850"/>
          </a:xfrm>
        </p:spPr>
        <p:txBody>
          <a:bodyPr/>
          <a:lstStyle/>
          <a:p>
            <a:pPr>
              <a:lnSpc>
                <a:spcPts val="2545"/>
              </a:lnSpc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1. Guangzhou is _____ the south of Beijing.</a:t>
            </a:r>
          </a:p>
          <a:p>
            <a:pPr>
              <a:lnSpc>
                <a:spcPts val="2545"/>
              </a:lnSpc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    </a:t>
            </a:r>
            <a:r>
              <a:rPr lang="en-US" altLang="zh-CN" sz="3000">
                <a:solidFill>
                  <a:srgbClr val="0000CC"/>
                </a:solidFill>
                <a:cs typeface="Times New Roman" panose="02020603050405020304" pitchFamily="18" charset="0"/>
              </a:rPr>
              <a:t>A. in      B. on      C. to       D. at</a:t>
            </a:r>
          </a:p>
          <a:p>
            <a:pPr>
              <a:lnSpc>
                <a:spcPts val="2545"/>
              </a:lnSpc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2. America is _______ the south of Canada.</a:t>
            </a:r>
          </a:p>
          <a:p>
            <a:pPr>
              <a:lnSpc>
                <a:spcPts val="2545"/>
              </a:lnSpc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    </a:t>
            </a:r>
            <a:r>
              <a:rPr lang="en-US" altLang="zh-CN" sz="3000">
                <a:solidFill>
                  <a:srgbClr val="0000CC"/>
                </a:solidFill>
                <a:cs typeface="Times New Roman" panose="02020603050405020304" pitchFamily="18" charset="0"/>
              </a:rPr>
              <a:t>A. in      B. on      C. to       D. at</a:t>
            </a:r>
          </a:p>
          <a:p>
            <a:pPr>
              <a:lnSpc>
                <a:spcPts val="2545"/>
              </a:lnSpc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3. Japan is _______ the east of China.</a:t>
            </a:r>
          </a:p>
          <a:p>
            <a:pPr>
              <a:lnSpc>
                <a:spcPts val="2545"/>
              </a:lnSpc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    </a:t>
            </a:r>
            <a:r>
              <a:rPr lang="en-US" altLang="zh-CN" sz="3000">
                <a:solidFill>
                  <a:srgbClr val="0000CC"/>
                </a:solidFill>
                <a:cs typeface="Times New Roman" panose="02020603050405020304" pitchFamily="18" charset="0"/>
              </a:rPr>
              <a:t>A. in      B. on      C. to       D. at</a:t>
            </a:r>
          </a:p>
          <a:p>
            <a:pPr>
              <a:lnSpc>
                <a:spcPts val="2545"/>
              </a:lnSpc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4. Don’t talk to anyone about the bad news, </a:t>
            </a:r>
          </a:p>
          <a:p>
            <a:pPr>
              <a:lnSpc>
                <a:spcPts val="2545"/>
              </a:lnSpc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    ____ not my mother.    </a:t>
            </a:r>
            <a:r>
              <a:rPr lang="en-US" altLang="zh-CN" sz="3000">
                <a:solidFill>
                  <a:srgbClr val="0000CC"/>
                </a:solidFill>
                <a:cs typeface="Times New Roman" panose="02020603050405020304" pitchFamily="18" charset="0"/>
              </a:rPr>
              <a:t>A. especially </a:t>
            </a:r>
            <a:endParaRPr lang="en-US" altLang="zh-CN" sz="3000">
              <a:cs typeface="Times New Roman" panose="02020603050405020304" pitchFamily="18" charset="0"/>
            </a:endParaRPr>
          </a:p>
          <a:p>
            <a:pPr>
              <a:lnSpc>
                <a:spcPts val="2545"/>
              </a:lnSpc>
              <a:buNone/>
            </a:pPr>
            <a:r>
              <a:rPr lang="en-US" altLang="zh-CN" sz="3000">
                <a:solidFill>
                  <a:srgbClr val="0000CC"/>
                </a:solidFill>
                <a:cs typeface="Times New Roman" panose="02020603050405020304" pitchFamily="18" charset="0"/>
              </a:rPr>
              <a:t>    B. hardly   C. usually    D. simply</a:t>
            </a:r>
            <a:r>
              <a:rPr lang="en-US" altLang="zh-CN" sz="3000"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ts val="2545"/>
              </a:lnSpc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5. The population of Yantai is __ than that of </a:t>
            </a:r>
          </a:p>
          <a:p>
            <a:pPr>
              <a:lnSpc>
                <a:spcPts val="2545"/>
              </a:lnSpc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    Sichuan. </a:t>
            </a:r>
            <a:r>
              <a:rPr lang="en-US" altLang="zh-CN" sz="3000">
                <a:solidFill>
                  <a:srgbClr val="0000CC"/>
                </a:solidFill>
                <a:cs typeface="Times New Roman" panose="02020603050405020304" pitchFamily="18" charset="0"/>
              </a:rPr>
              <a:t>A. smaller B. larger C. less</a:t>
            </a:r>
          </a:p>
        </p:txBody>
      </p:sp>
      <p:pic>
        <p:nvPicPr>
          <p:cNvPr id="36868" name="Picture 5" descr="zhu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75710" y="685800"/>
            <a:ext cx="755379" cy="48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5" descr="zhu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18789" y="1485900"/>
            <a:ext cx="755379" cy="48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5" descr="zhu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75710" y="2343150"/>
            <a:ext cx="755379" cy="48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1" name="Picture 5" descr="zhu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15857" y="3486150"/>
            <a:ext cx="756565" cy="48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zhu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23464" y="4400550"/>
            <a:ext cx="756565" cy="48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内容占位符 2"/>
          <p:cNvSpPr>
            <a:spLocks noGrp="1"/>
          </p:cNvSpPr>
          <p:nvPr>
            <p:ph idx="4294967295"/>
          </p:nvPr>
        </p:nvSpPr>
        <p:spPr>
          <a:xfrm>
            <a:off x="645096" y="228600"/>
            <a:ext cx="7854993" cy="4800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6. Chengdu _________ a population of more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    than 1000 thousand.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     </a:t>
            </a:r>
            <a:r>
              <a:rPr lang="en-US" altLang="zh-CN" sz="3000">
                <a:solidFill>
                  <a:srgbClr val="0000CC"/>
                </a:solidFill>
                <a:cs typeface="Times New Roman" panose="02020603050405020304" pitchFamily="18" charset="0"/>
              </a:rPr>
              <a:t>A. are       B. is        C. have        D. has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7. Which is _______, the moon or the Earth?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    </a:t>
            </a:r>
            <a:r>
              <a:rPr lang="en-US" altLang="zh-CN" sz="3000">
                <a:solidFill>
                  <a:srgbClr val="0000CC"/>
                </a:solidFill>
                <a:cs typeface="Times New Roman" panose="02020603050405020304" pitchFamily="18" charset="0"/>
              </a:rPr>
              <a:t>A. big   B. bigger   C. the biggest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8. Lingling’s pencil is shorter than ____.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3000">
                <a:solidFill>
                  <a:srgbClr val="0000CC"/>
                </a:solidFill>
                <a:cs typeface="Times New Roman" panose="02020603050405020304" pitchFamily="18" charset="0"/>
              </a:rPr>
              <a:t>    A. he     B. him      C. his     D. Li Lei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9. The weather in Hainan is ____  very hot in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    summer, __ very cold in winter.  </a:t>
            </a:r>
            <a:r>
              <a:rPr lang="en-US" altLang="zh-CN" sz="3000">
                <a:solidFill>
                  <a:srgbClr val="0000CC"/>
                </a:solidFill>
                <a:cs typeface="Times New Roman" panose="02020603050405020304" pitchFamily="18" charset="0"/>
              </a:rPr>
              <a:t>A. never;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3000">
                <a:solidFill>
                  <a:srgbClr val="0000CC"/>
                </a:solidFill>
                <a:cs typeface="Times New Roman" panose="02020603050405020304" pitchFamily="18" charset="0"/>
              </a:rPr>
              <a:t>    and </a:t>
            </a:r>
            <a:r>
              <a:rPr lang="en-US" altLang="zh-CN" sz="3000">
                <a:cs typeface="Times New Roman" panose="02020603050405020304" pitchFamily="18" charset="0"/>
              </a:rPr>
              <a:t> </a:t>
            </a:r>
            <a:r>
              <a:rPr lang="en-US" altLang="zh-CN" sz="3000">
                <a:solidFill>
                  <a:srgbClr val="0000CC"/>
                </a:solidFill>
                <a:cs typeface="Times New Roman" panose="02020603050405020304" pitchFamily="18" charset="0"/>
              </a:rPr>
              <a:t>B. also; and  C.  both; or  D. never; or </a:t>
            </a:r>
          </a:p>
        </p:txBody>
      </p:sp>
      <p:pic>
        <p:nvPicPr>
          <p:cNvPr id="37892" name="Picture 5" descr="zhu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94041" y="998935"/>
            <a:ext cx="755379" cy="486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5" descr="zhu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68102" y="2027635"/>
            <a:ext cx="755379" cy="486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5" descr="zhu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32630" y="2942035"/>
            <a:ext cx="756565" cy="486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5" name="Picture 5" descr="zhu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12556" y="4286250"/>
            <a:ext cx="756565" cy="48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内容占位符 3"/>
          <p:cNvSpPr>
            <a:spLocks noGrp="1"/>
          </p:cNvSpPr>
          <p:nvPr>
            <p:ph idx="4294967295"/>
          </p:nvPr>
        </p:nvSpPr>
        <p:spPr>
          <a:xfrm>
            <a:off x="702016" y="284560"/>
            <a:ext cx="7798073" cy="463034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1. China lies ____ the east of Asia.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    </a:t>
            </a:r>
            <a:r>
              <a:rPr lang="en-US" altLang="zh-CN" sz="3000">
                <a:solidFill>
                  <a:srgbClr val="0000CC"/>
                </a:solidFill>
                <a:cs typeface="Times New Roman" panose="02020603050405020304" pitchFamily="18" charset="0"/>
              </a:rPr>
              <a:t>A. in        B. on         C. to         D. of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2. Yao Ming is famous __ playing basketball.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    </a:t>
            </a:r>
            <a:r>
              <a:rPr lang="en-US" altLang="zh-CN" sz="3000">
                <a:solidFill>
                  <a:srgbClr val="0000CC"/>
                </a:solidFill>
                <a:cs typeface="Times New Roman" panose="02020603050405020304" pitchFamily="18" charset="0"/>
              </a:rPr>
              <a:t>A. to        B. as        C. for        D. between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3. Stay away from junk food, please. It’s bad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    for us, ____ for children!          </a:t>
            </a:r>
            <a:r>
              <a:rPr lang="en-US" altLang="zh-CN" sz="3000">
                <a:solidFill>
                  <a:srgbClr val="0000CC"/>
                </a:solidFill>
                <a:cs typeface="Times New Roman" panose="02020603050405020304" pitchFamily="18" charset="0"/>
              </a:rPr>
              <a:t>A. recently </a:t>
            </a:r>
            <a:endParaRPr lang="en-US" altLang="zh-CN" sz="3000"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3000">
                <a:solidFill>
                  <a:srgbClr val="0000CC"/>
                </a:solidFill>
                <a:cs typeface="Times New Roman" panose="02020603050405020304" pitchFamily="18" charset="0"/>
              </a:rPr>
              <a:t>    B. especially C. probably D. nearly</a:t>
            </a:r>
            <a:r>
              <a:rPr lang="en-US" altLang="zh-CN" sz="3000"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4. --Have you ever been to Disneyland?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    --No, ___ . I hope I can go there next year.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    </a:t>
            </a:r>
            <a:r>
              <a:rPr lang="en-US" altLang="zh-CN" sz="3000">
                <a:solidFill>
                  <a:srgbClr val="0000CC"/>
                </a:solidFill>
                <a:cs typeface="Times New Roman" panose="02020603050405020304" pitchFamily="18" charset="0"/>
              </a:rPr>
              <a:t>A. always  B. sometimes C. never D. often</a:t>
            </a:r>
            <a:r>
              <a:rPr lang="en-US" altLang="zh-CN" sz="300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9940" name="Picture 5" descr="zhu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72777" y="685800"/>
            <a:ext cx="753008" cy="48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5" descr="zhu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17231" y="1600200"/>
            <a:ext cx="755379" cy="48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5" descr="zhu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86618" y="2971800"/>
            <a:ext cx="755379" cy="48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3" name="Picture 5" descr="zhu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40237" y="4400550"/>
            <a:ext cx="755379" cy="48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内容占位符 2"/>
          <p:cNvSpPr>
            <a:spLocks noGrp="1"/>
          </p:cNvSpPr>
          <p:nvPr>
            <p:ph idx="4294967295"/>
          </p:nvPr>
        </p:nvSpPr>
        <p:spPr>
          <a:xfrm>
            <a:off x="910724" y="1143000"/>
            <a:ext cx="7361685" cy="37147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1. The population of Cambridge ___(be)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    about 100,100.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2. I’m _____(tall) than you, so my jeans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    are _____ (long).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3. This box is ______(small) than that one,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    but I can carry the _____ (big) one.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4. It takes _____(much) time to study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3000">
                <a:cs typeface="Times New Roman" panose="02020603050405020304" pitchFamily="18" charset="0"/>
              </a:rPr>
              <a:t>    English than maths.</a:t>
            </a:r>
          </a:p>
        </p:txBody>
      </p:sp>
      <p:sp>
        <p:nvSpPr>
          <p:cNvPr id="38916" name="TextBox 3"/>
          <p:cNvSpPr txBox="1">
            <a:spLocks noChangeArrowheads="1"/>
          </p:cNvSpPr>
          <p:nvPr/>
        </p:nvSpPr>
        <p:spPr bwMode="auto">
          <a:xfrm>
            <a:off x="6494837" y="1073944"/>
            <a:ext cx="411486" cy="52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000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38917" name="TextBox 4"/>
          <p:cNvSpPr txBox="1">
            <a:spLocks noChangeArrowheads="1"/>
          </p:cNvSpPr>
          <p:nvPr/>
        </p:nvSpPr>
        <p:spPr bwMode="auto">
          <a:xfrm>
            <a:off x="2068103" y="2000251"/>
            <a:ext cx="970089" cy="530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000">
                <a:solidFill>
                  <a:srgbClr val="FF0000"/>
                </a:solidFill>
              </a:rPr>
              <a:t>taller</a:t>
            </a:r>
          </a:p>
        </p:txBody>
      </p:sp>
      <p:sp>
        <p:nvSpPr>
          <p:cNvPr id="38918" name="TextBox 5"/>
          <p:cNvSpPr txBox="1">
            <a:spLocks noChangeArrowheads="1"/>
          </p:cNvSpPr>
          <p:nvPr/>
        </p:nvSpPr>
        <p:spPr bwMode="auto">
          <a:xfrm>
            <a:off x="3263427" y="2902744"/>
            <a:ext cx="1375648" cy="530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000">
                <a:solidFill>
                  <a:srgbClr val="FF0000"/>
                </a:solidFill>
              </a:rPr>
              <a:t>smaller</a:t>
            </a:r>
          </a:p>
        </p:txBody>
      </p:sp>
      <p:sp>
        <p:nvSpPr>
          <p:cNvPr id="38919" name="TextBox 6"/>
          <p:cNvSpPr txBox="1">
            <a:spLocks noChangeArrowheads="1"/>
          </p:cNvSpPr>
          <p:nvPr/>
        </p:nvSpPr>
        <p:spPr bwMode="auto">
          <a:xfrm>
            <a:off x="4515673" y="3371851"/>
            <a:ext cx="1192953" cy="52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000">
                <a:solidFill>
                  <a:srgbClr val="FF0000"/>
                </a:solidFill>
              </a:rPr>
              <a:t>bigger</a:t>
            </a:r>
          </a:p>
        </p:txBody>
      </p:sp>
      <p:sp>
        <p:nvSpPr>
          <p:cNvPr id="38920" name="TextBox 7"/>
          <p:cNvSpPr txBox="1">
            <a:spLocks noChangeArrowheads="1"/>
          </p:cNvSpPr>
          <p:nvPr/>
        </p:nvSpPr>
        <p:spPr bwMode="auto">
          <a:xfrm>
            <a:off x="2751146" y="3829051"/>
            <a:ext cx="1013369" cy="530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000">
                <a:solidFill>
                  <a:srgbClr val="FF0000"/>
                </a:solidFill>
              </a:rPr>
              <a:t>more</a:t>
            </a:r>
          </a:p>
        </p:txBody>
      </p:sp>
      <p:sp>
        <p:nvSpPr>
          <p:cNvPr id="38921" name="TextBox 8"/>
          <p:cNvSpPr txBox="1">
            <a:spLocks noChangeArrowheads="1"/>
          </p:cNvSpPr>
          <p:nvPr/>
        </p:nvSpPr>
        <p:spPr bwMode="auto">
          <a:xfrm>
            <a:off x="2011182" y="2457451"/>
            <a:ext cx="1192953" cy="52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000">
                <a:solidFill>
                  <a:srgbClr val="FF0000"/>
                </a:solidFill>
              </a:rPr>
              <a:t>longer</a:t>
            </a: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2068102" y="342900"/>
            <a:ext cx="4810884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300" b="1">
                <a:solidFill>
                  <a:srgbClr val="9900CC"/>
                </a:solidFill>
              </a:rPr>
              <a:t>用所给词的适当形式填空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utoUpdateAnimBg="0"/>
      <p:bldP spid="38917" grpId="0" autoUpdateAnimBg="0"/>
      <p:bldP spid="38918" grpId="0" autoUpdateAnimBg="0"/>
      <p:bldP spid="38919" grpId="0" autoUpdateAnimBg="0"/>
      <p:bldP spid="38920" grpId="0" autoUpdateAnimBg="0"/>
      <p:bldP spid="3892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094" name="Group 30"/>
          <p:cNvGraphicFramePr>
            <a:graphicFrameLocks noGrp="1"/>
          </p:cNvGraphicFramePr>
          <p:nvPr/>
        </p:nvGraphicFramePr>
        <p:xfrm>
          <a:off x="872777" y="865585"/>
          <a:ext cx="7341526" cy="3423764"/>
        </p:xfrm>
        <a:graphic>
          <a:graphicData uri="http://schemas.openxmlformats.org/drawingml/2006/table">
            <a:tbl>
              <a:tblPr/>
              <a:tblGrid>
                <a:gridCol w="455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86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7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单词</a:t>
                      </a:r>
                      <a:endParaRPr kumimoji="0" lang="zh-CN" alt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7229" marR="67229" marT="35100" marB="351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north, south, west, especially, university,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island, area, low, mountain, countryside,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umbrella, </a:t>
                      </a:r>
                      <a:r>
                        <a:rPr kumimoji="0" lang="en-US" altLang="zh-CN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hill, wide</a:t>
                      </a:r>
                    </a:p>
                  </a:txBody>
                  <a:tcPr marL="67229" marR="67229" marT="35100" marB="351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5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</a:t>
                      </a:r>
                      <a:endParaRPr kumimoji="0" lang="zh-CN" alt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7229" marR="67229" marT="35100" marB="351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 the east/south/north/west of, home town, be famous for, such as, by boat, be part of, be popular for,</a:t>
                      </a:r>
                      <a:endParaRPr kumimoji="0" lang="en-US" altLang="zh-CN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7229" marR="67229" marT="35100" marB="351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0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句型</a:t>
                      </a:r>
                      <a:endParaRPr kumimoji="0" lang="zh-CN" alt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7229" marR="67229" marT="35100" marB="351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1)My home town is especially famous for its university.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2)It is never very hot in summer or very cold in winter. </a:t>
                      </a:r>
                      <a:endParaRPr kumimoji="0" lang="en-US" altLang="zh-CN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7229" marR="67229" marT="35100" marB="351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929697" y="800101"/>
            <a:ext cx="7285791" cy="3726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000">
                <a:latin typeface="Times New Roman" panose="02020603050405020304" pitchFamily="18" charset="0"/>
              </a:rPr>
              <a:t>5. It is ________ (hot) today than yesterday.   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    Shall we go swimming this afternoon?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6. Are the ________ (build) in New York very 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    tall?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7. There________ (be) a teacher and about 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    fifty students in the classroom.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8. Xi’an is a pretty ________ (old) city.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9. An elephant is _______ (heavy) than a man.</a:t>
            </a:r>
          </a:p>
        </p:txBody>
      </p:sp>
      <p:sp>
        <p:nvSpPr>
          <p:cNvPr id="38917" name="TextBox 4"/>
          <p:cNvSpPr txBox="1">
            <a:spLocks noChangeArrowheads="1"/>
          </p:cNvSpPr>
          <p:nvPr/>
        </p:nvSpPr>
        <p:spPr bwMode="auto">
          <a:xfrm>
            <a:off x="2295784" y="800101"/>
            <a:ext cx="1120771" cy="530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000">
                <a:solidFill>
                  <a:srgbClr val="FF0000"/>
                </a:solidFill>
              </a:rPr>
              <a:t>hotter</a:t>
            </a:r>
          </a:p>
        </p:txBody>
      </p:sp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580385" y="1759744"/>
            <a:ext cx="1445537" cy="52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000">
                <a:solidFill>
                  <a:srgbClr val="FF0000"/>
                </a:solidFill>
              </a:rPr>
              <a:t>building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2371677" y="2628901"/>
            <a:ext cx="1418930" cy="530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000">
                <a:solidFill>
                  <a:srgbClr val="FF0000"/>
                </a:solidFill>
              </a:rPr>
              <a:t>teacher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099444" y="3543301"/>
            <a:ext cx="643910" cy="52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000">
                <a:solidFill>
                  <a:srgbClr val="FF0000"/>
                </a:solidFill>
              </a:rPr>
              <a:t>old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645267" y="4000501"/>
            <a:ext cx="1396488" cy="530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000">
                <a:solidFill>
                  <a:srgbClr val="FF0000"/>
                </a:solidFill>
              </a:rPr>
              <a:t>heavier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utoUpdateAnimBg="0"/>
      <p:bldP spid="2" grpId="0" autoUpdateAnimBg="0"/>
      <p:bldP spid="3" grpId="0" autoUpdateAnimBg="0"/>
      <p:bldP spid="4" grpId="0" autoUpdateAnimBg="0"/>
      <p:bldP spid="5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Box 1"/>
          <p:cNvSpPr txBox="1">
            <a:spLocks noChangeArrowheads="1"/>
          </p:cNvSpPr>
          <p:nvPr/>
        </p:nvSpPr>
        <p:spPr bwMode="auto">
          <a:xfrm>
            <a:off x="3661869" y="171450"/>
            <a:ext cx="165068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300" dirty="0">
                <a:solidFill>
                  <a:srgbClr val="0000CC"/>
                </a:solidFill>
              </a:rPr>
              <a:t>Writing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645096" y="1083469"/>
            <a:ext cx="7854993" cy="3411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zh-CN" sz="2700" b="1" dirty="0"/>
              <a:t>Great changes in my hometown</a:t>
            </a:r>
          </a:p>
          <a:p>
            <a:pPr>
              <a:lnSpc>
                <a:spcPct val="85000"/>
              </a:lnSpc>
            </a:pPr>
            <a:r>
              <a:rPr lang="en-US" altLang="zh-CN" sz="3300" dirty="0">
                <a:latin typeface="Times New Roman" panose="02020603050405020304" pitchFamily="18" charset="0"/>
              </a:rPr>
              <a:t>    My hometown is … ,  it’s a beautiful … in the...</a:t>
            </a:r>
          </a:p>
          <a:p>
            <a:pPr>
              <a:lnSpc>
                <a:spcPct val="85000"/>
              </a:lnSpc>
            </a:pPr>
            <a:r>
              <a:rPr lang="en-US" altLang="zh-CN" sz="3300" dirty="0">
                <a:latin typeface="Times New Roman" panose="02020603050405020304" pitchFamily="18" charset="0"/>
              </a:rPr>
              <a:t>    My hometown changed a lot. Many people lived……a few years ago, but now …… The </a:t>
            </a:r>
          </a:p>
          <a:p>
            <a:pPr>
              <a:lnSpc>
                <a:spcPct val="85000"/>
              </a:lnSpc>
            </a:pPr>
            <a:r>
              <a:rPr lang="en-US" altLang="zh-CN" sz="3300" dirty="0">
                <a:latin typeface="Times New Roman" panose="02020603050405020304" pitchFamily="18" charset="0"/>
              </a:rPr>
              <a:t>streets are… The traffic is …because…There are more … People …The weather is…</a:t>
            </a:r>
          </a:p>
          <a:p>
            <a:pPr>
              <a:lnSpc>
                <a:spcPct val="85000"/>
              </a:lnSpc>
            </a:pPr>
            <a:r>
              <a:rPr lang="en-US" altLang="zh-CN" sz="3300" dirty="0">
                <a:latin typeface="Times New Roman" panose="02020603050405020304" pitchFamily="18" charset="0"/>
              </a:rPr>
              <a:t>    I love my hometown because…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808066" y="628650"/>
            <a:ext cx="3374896" cy="857250"/>
          </a:xfrm>
        </p:spPr>
        <p:txBody>
          <a:bodyPr/>
          <a:lstStyle/>
          <a:p>
            <a:r>
              <a:rPr lang="en-US" altLang="zh-CN" sz="4500" dirty="0">
                <a:solidFill>
                  <a:srgbClr val="006600"/>
                </a:solidFill>
              </a:rPr>
              <a:t>Homework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1259360" y="2159794"/>
            <a:ext cx="6343355" cy="1454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 b="1" dirty="0">
                <a:latin typeface="Times New Roman" panose="02020603050405020304" pitchFamily="18" charset="0"/>
              </a:rPr>
              <a:t>1</a:t>
            </a:r>
            <a:r>
              <a:rPr lang="zh-CN" altLang="en-US" sz="3000" dirty="0">
                <a:latin typeface="Times New Roman" panose="02020603050405020304" pitchFamily="18" charset="0"/>
              </a:rPr>
              <a:t>．</a:t>
            </a:r>
            <a:r>
              <a:rPr lang="en-US" altLang="zh-CN" sz="3000" dirty="0">
                <a:latin typeface="Times New Roman" panose="02020603050405020304" pitchFamily="18" charset="0"/>
              </a:rPr>
              <a:t>Revise all the key points in this unit.</a:t>
            </a:r>
            <a:endParaRPr lang="en-US" altLang="zh-CN" sz="3000" b="1" dirty="0">
              <a:latin typeface="Times New Roman" panose="02020603050405020304" pitchFamily="18" charset="0"/>
            </a:endParaRPr>
          </a:p>
          <a:p>
            <a:r>
              <a:rPr lang="en-US" altLang="zh-CN" sz="3000" b="1" dirty="0">
                <a:latin typeface="Times New Roman" panose="02020603050405020304" pitchFamily="18" charset="0"/>
              </a:rPr>
              <a:t>2</a:t>
            </a:r>
            <a:r>
              <a:rPr lang="zh-CN" altLang="en-US" sz="3000" dirty="0">
                <a:latin typeface="Times New Roman" panose="02020603050405020304" pitchFamily="18" charset="0"/>
              </a:rPr>
              <a:t>．</a:t>
            </a:r>
            <a:r>
              <a:rPr lang="en-US" altLang="zh-CN" sz="3000" dirty="0">
                <a:latin typeface="Times New Roman" panose="02020603050405020304" pitchFamily="18" charset="0"/>
              </a:rPr>
              <a:t>Finish the writing.</a:t>
            </a:r>
            <a:endParaRPr lang="en-US" altLang="zh-CN" sz="3000" b="1" dirty="0">
              <a:latin typeface="Times New Roman" panose="02020603050405020304" pitchFamily="18" charset="0"/>
            </a:endParaRPr>
          </a:p>
          <a:p>
            <a:r>
              <a:rPr lang="en-US" altLang="zh-CN" sz="3000" b="1" dirty="0">
                <a:latin typeface="Times New Roman" panose="02020603050405020304" pitchFamily="18" charset="0"/>
              </a:rPr>
              <a:t>3</a:t>
            </a:r>
            <a:r>
              <a:rPr lang="zh-CN" altLang="en-US" sz="3000" dirty="0">
                <a:latin typeface="Times New Roman" panose="02020603050405020304" pitchFamily="18" charset="0"/>
              </a:rPr>
              <a:t>．</a:t>
            </a:r>
            <a:r>
              <a:rPr lang="en-US" altLang="zh-CN" sz="3000" dirty="0">
                <a:latin typeface="Times New Roman" panose="02020603050405020304" pitchFamily="18" charset="0"/>
              </a:rPr>
              <a:t>Finish the workbook.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5141795" y="1566863"/>
            <a:ext cx="2732172" cy="3116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3000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北方</a:t>
            </a:r>
            <a:r>
              <a:rPr lang="en-US" altLang="zh-CN" sz="3000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/</a:t>
            </a:r>
            <a:r>
              <a:rPr lang="zh-CN" altLang="en-US" sz="3000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在北方的</a:t>
            </a:r>
          </a:p>
          <a:p>
            <a:pPr>
              <a:lnSpc>
                <a:spcPct val="110000"/>
              </a:lnSpc>
            </a:pPr>
            <a:r>
              <a:rPr lang="zh-CN" altLang="en-US" sz="3000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南方</a:t>
            </a:r>
            <a:r>
              <a:rPr lang="en-US" altLang="zh-CN" sz="3000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/</a:t>
            </a:r>
            <a:r>
              <a:rPr lang="zh-CN" altLang="en-US" sz="3000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朝南的</a:t>
            </a:r>
          </a:p>
          <a:p>
            <a:pPr>
              <a:lnSpc>
                <a:spcPct val="110000"/>
              </a:lnSpc>
            </a:pPr>
            <a:r>
              <a:rPr lang="zh-CN" altLang="en-US" sz="3000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西方</a:t>
            </a:r>
            <a:r>
              <a:rPr lang="en-US" altLang="zh-CN" sz="3000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/</a:t>
            </a:r>
            <a:r>
              <a:rPr lang="zh-CN" altLang="en-US" sz="3000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在西方的</a:t>
            </a:r>
          </a:p>
          <a:p>
            <a:pPr>
              <a:lnSpc>
                <a:spcPct val="110000"/>
              </a:lnSpc>
            </a:pPr>
            <a:r>
              <a:rPr lang="zh-CN" altLang="en-US" sz="3000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尤其</a:t>
            </a:r>
          </a:p>
          <a:p>
            <a:pPr>
              <a:lnSpc>
                <a:spcPct val="110000"/>
              </a:lnSpc>
            </a:pPr>
            <a:r>
              <a:rPr lang="zh-CN" altLang="en-US" sz="3000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大学</a:t>
            </a:r>
          </a:p>
          <a:p>
            <a:pPr>
              <a:lnSpc>
                <a:spcPct val="110000"/>
              </a:lnSpc>
            </a:pPr>
            <a:r>
              <a:rPr lang="zh-CN" altLang="en-US" sz="3000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岛</a:t>
            </a:r>
            <a:r>
              <a:rPr lang="en-US" altLang="zh-CN" sz="3000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; </a:t>
            </a:r>
            <a:r>
              <a:rPr lang="zh-CN" altLang="en-US" sz="3000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岛屿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3491108" y="1543050"/>
            <a:ext cx="2219889" cy="3116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north</a:t>
            </a:r>
          </a:p>
          <a:p>
            <a:pPr>
              <a:lnSpc>
                <a:spcPct val="110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south </a:t>
            </a:r>
          </a:p>
          <a:p>
            <a:pPr>
              <a:lnSpc>
                <a:spcPct val="110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west </a:t>
            </a:r>
          </a:p>
          <a:p>
            <a:pPr>
              <a:lnSpc>
                <a:spcPct val="110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especially</a:t>
            </a:r>
          </a:p>
          <a:p>
            <a:pPr>
              <a:lnSpc>
                <a:spcPct val="110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university</a:t>
            </a:r>
          </a:p>
          <a:p>
            <a:pPr>
              <a:lnSpc>
                <a:spcPct val="110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island </a:t>
            </a:r>
          </a:p>
        </p:txBody>
      </p:sp>
      <p:sp>
        <p:nvSpPr>
          <p:cNvPr id="69639" name="AutoShape 7" descr="90%"/>
          <p:cNvSpPr>
            <a:spLocks noChangeArrowheads="1"/>
          </p:cNvSpPr>
          <p:nvPr/>
        </p:nvSpPr>
        <p:spPr bwMode="auto">
          <a:xfrm>
            <a:off x="2181943" y="457200"/>
            <a:ext cx="4724380" cy="514350"/>
          </a:xfrm>
          <a:prstGeom prst="roundRect">
            <a:avLst>
              <a:gd name="adj" fmla="val 16667"/>
            </a:avLst>
          </a:prstGeom>
          <a:pattFill prst="pct90">
            <a:fgClr>
              <a:srgbClr val="9900CC"/>
            </a:fgClr>
            <a:bgClr>
              <a:srgbClr val="FF33CC"/>
            </a:bgClr>
          </a:pattFill>
          <a:ln w="25400">
            <a:solidFill>
              <a:srgbClr val="80008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pPr algn="ctr"/>
            <a:r>
              <a:rPr lang="en-US" altLang="zh-CN" sz="3000">
                <a:solidFill>
                  <a:srgbClr val="FFFF00"/>
                </a:solidFill>
              </a:rPr>
              <a:t>Words and expressions</a:t>
            </a: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1043538" y="1543050"/>
            <a:ext cx="2447570" cy="3116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/nɔ:θ/</a:t>
            </a:r>
          </a:p>
          <a:p>
            <a:pPr algn="r">
              <a:lnSpc>
                <a:spcPct val="11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/saʊθ/</a:t>
            </a:r>
          </a:p>
          <a:p>
            <a:pPr algn="r">
              <a:lnSpc>
                <a:spcPct val="11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/west/</a:t>
            </a:r>
          </a:p>
          <a:p>
            <a:pPr algn="r">
              <a:lnSpc>
                <a:spcPct val="11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/ɪˈspeʃəli/</a:t>
            </a:r>
          </a:p>
          <a:p>
            <a:pPr algn="r">
              <a:lnSpc>
                <a:spcPct val="11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/ˌju:nɪˈvɜ:səti/</a:t>
            </a:r>
          </a:p>
          <a:p>
            <a:pPr algn="r">
              <a:lnSpc>
                <a:spcPct val="11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/ˈaɪlənd/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6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96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96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96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5654077" y="1085851"/>
            <a:ext cx="2276810" cy="326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zh-CN" altLang="en-US" sz="3000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地区</a:t>
            </a:r>
            <a:r>
              <a:rPr lang="en-US" altLang="zh-CN" sz="3000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; </a:t>
            </a:r>
            <a:r>
              <a:rPr lang="zh-CN" altLang="en-US" sz="3000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区域</a:t>
            </a:r>
          </a:p>
          <a:p>
            <a:r>
              <a:rPr lang="zh-CN" altLang="en-US" sz="3000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矮的</a:t>
            </a:r>
            <a:r>
              <a:rPr lang="en-US" altLang="zh-CN" sz="3000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; </a:t>
            </a:r>
            <a:r>
              <a:rPr lang="zh-CN" altLang="en-US" sz="3000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低的</a:t>
            </a:r>
          </a:p>
          <a:p>
            <a:r>
              <a:rPr lang="zh-CN" altLang="en-US" sz="3000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山</a:t>
            </a:r>
            <a:r>
              <a:rPr lang="en-US" altLang="zh-CN" sz="3000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; </a:t>
            </a:r>
            <a:r>
              <a:rPr lang="zh-CN" altLang="en-US" sz="3000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山岳</a:t>
            </a:r>
          </a:p>
          <a:p>
            <a:r>
              <a:rPr lang="zh-CN" altLang="en-US" sz="3000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农村地区</a:t>
            </a:r>
          </a:p>
          <a:p>
            <a:r>
              <a:rPr lang="zh-CN" altLang="en-US" sz="3000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雨伞</a:t>
            </a:r>
          </a:p>
          <a:p>
            <a:r>
              <a:rPr lang="zh-CN" altLang="en-US" sz="3000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小山</a:t>
            </a:r>
          </a:p>
          <a:p>
            <a:r>
              <a:rPr lang="zh-CN" altLang="en-US" sz="3000">
                <a:solidFill>
                  <a:srgbClr val="0066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宽的</a:t>
            </a: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3661869" y="1085851"/>
            <a:ext cx="2106049" cy="326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area </a:t>
            </a:r>
          </a:p>
          <a:p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low</a:t>
            </a:r>
          </a:p>
          <a:p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mountain</a:t>
            </a:r>
          </a:p>
          <a:p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countryside </a:t>
            </a:r>
          </a:p>
          <a:p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umbrella</a:t>
            </a:r>
          </a:p>
          <a:p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hill</a:t>
            </a:r>
          </a:p>
          <a:p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wide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1385059" y="1085851"/>
            <a:ext cx="2106049" cy="326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r"/>
            <a:r>
              <a:rPr lang="en-US" altLang="zh-CN" sz="3000">
                <a:latin typeface="Times New Roman" panose="02020603050405020304" pitchFamily="18" charset="0"/>
              </a:rPr>
              <a:t>/ˈeəriə/</a:t>
            </a:r>
          </a:p>
          <a:p>
            <a:pPr algn="r"/>
            <a:r>
              <a:rPr lang="en-US" altLang="zh-CN" sz="3000">
                <a:latin typeface="Times New Roman" panose="02020603050405020304" pitchFamily="18" charset="0"/>
              </a:rPr>
              <a:t>/ləʊ/</a:t>
            </a:r>
          </a:p>
          <a:p>
            <a:pPr algn="r"/>
            <a:r>
              <a:rPr lang="en-US" altLang="zh-CN" sz="3000">
                <a:latin typeface="Times New Roman" panose="02020603050405020304" pitchFamily="18" charset="0"/>
              </a:rPr>
              <a:t>/ˈmaʊntən/</a:t>
            </a:r>
          </a:p>
          <a:p>
            <a:pPr algn="r"/>
            <a:r>
              <a:rPr lang="en-US" altLang="zh-CN" sz="3000">
                <a:latin typeface="Times New Roman" panose="02020603050405020304" pitchFamily="18" charset="0"/>
              </a:rPr>
              <a:t>/ˈkʌntrisaɪd/</a:t>
            </a:r>
          </a:p>
          <a:p>
            <a:pPr algn="r"/>
            <a:r>
              <a:rPr lang="en-US" altLang="zh-CN" sz="3000">
                <a:latin typeface="Times New Roman" panose="02020603050405020304" pitchFamily="18" charset="0"/>
              </a:rPr>
              <a:t>/ʌmˈbrelə/</a:t>
            </a:r>
          </a:p>
          <a:p>
            <a:pPr algn="r"/>
            <a:r>
              <a:rPr lang="en-US" altLang="zh-CN" sz="3000">
                <a:latin typeface="Times New Roman" panose="02020603050405020304" pitchFamily="18" charset="0"/>
              </a:rPr>
              <a:t>/hɪl/</a:t>
            </a:r>
          </a:p>
          <a:p>
            <a:pPr algn="r"/>
            <a:r>
              <a:rPr lang="en-US" altLang="zh-CN" sz="3000">
                <a:latin typeface="Times New Roman" panose="02020603050405020304" pitchFamily="18" charset="0"/>
              </a:rPr>
              <a:t>/waɪd/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99" name="Rectangle 35"/>
          <p:cNvSpPr>
            <a:spLocks noChangeArrowheads="1"/>
          </p:cNvSpPr>
          <p:nvPr/>
        </p:nvSpPr>
        <p:spPr bwMode="auto">
          <a:xfrm>
            <a:off x="4743353" y="685801"/>
            <a:ext cx="2732172" cy="2355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9900CC"/>
                </a:solidFill>
              </a:rPr>
              <a:t>home town</a:t>
            </a:r>
          </a:p>
          <a:p>
            <a:r>
              <a:rPr lang="en-US" altLang="zh-CN" sz="3000">
                <a:solidFill>
                  <a:srgbClr val="9900CC"/>
                </a:solidFill>
              </a:rPr>
              <a:t>such as</a:t>
            </a:r>
          </a:p>
          <a:p>
            <a:r>
              <a:rPr lang="en-US" altLang="zh-CN" sz="3000">
                <a:solidFill>
                  <a:srgbClr val="9900CC"/>
                </a:solidFill>
              </a:rPr>
              <a:t>by boat</a:t>
            </a:r>
          </a:p>
          <a:p>
            <a:r>
              <a:rPr lang="en-US" altLang="zh-CN" sz="3000">
                <a:solidFill>
                  <a:srgbClr val="9900CC"/>
                </a:solidFill>
              </a:rPr>
              <a:t>be part of</a:t>
            </a:r>
          </a:p>
          <a:p>
            <a:r>
              <a:rPr lang="en-US" altLang="zh-CN" sz="3000">
                <a:solidFill>
                  <a:srgbClr val="9900CC"/>
                </a:solidFill>
              </a:rPr>
              <a:t>be popular for</a:t>
            </a:r>
          </a:p>
        </p:txBody>
      </p:sp>
      <p:sp>
        <p:nvSpPr>
          <p:cNvPr id="62501" name="Rectangle 37"/>
          <p:cNvSpPr>
            <a:spLocks noChangeArrowheads="1"/>
          </p:cNvSpPr>
          <p:nvPr/>
        </p:nvSpPr>
        <p:spPr bwMode="auto">
          <a:xfrm>
            <a:off x="1328139" y="673894"/>
            <a:ext cx="3434188" cy="3726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r"/>
            <a:r>
              <a:rPr lang="zh-CN" altLang="en-US" sz="3000">
                <a:solidFill>
                  <a:srgbClr val="33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故乡</a:t>
            </a:r>
            <a:r>
              <a:rPr lang="en-US" altLang="zh-CN" sz="3000">
                <a:solidFill>
                  <a:srgbClr val="33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; </a:t>
            </a:r>
            <a:r>
              <a:rPr lang="zh-CN" altLang="en-US" sz="3000">
                <a:solidFill>
                  <a:srgbClr val="33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家乡</a:t>
            </a:r>
          </a:p>
          <a:p>
            <a:pPr algn="r"/>
            <a:r>
              <a:rPr lang="zh-CN" altLang="en-US" sz="3000">
                <a:solidFill>
                  <a:srgbClr val="33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例如</a:t>
            </a:r>
          </a:p>
          <a:p>
            <a:pPr algn="r"/>
            <a:r>
              <a:rPr lang="zh-CN" altLang="en-US" sz="3000">
                <a:solidFill>
                  <a:srgbClr val="33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乘船</a:t>
            </a:r>
          </a:p>
          <a:p>
            <a:pPr algn="r"/>
            <a:r>
              <a:rPr lang="zh-CN" altLang="en-US" sz="3000">
                <a:solidFill>
                  <a:srgbClr val="33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  <a:r>
              <a:rPr lang="en-US" altLang="zh-CN" sz="3000">
                <a:solidFill>
                  <a:srgbClr val="33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  <a:r>
              <a:rPr lang="zh-CN" altLang="en-US" sz="3000">
                <a:solidFill>
                  <a:srgbClr val="3366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的一部分</a:t>
            </a:r>
          </a:p>
          <a:p>
            <a:pPr algn="r"/>
            <a:r>
              <a:rPr lang="zh-CN" altLang="en-US" sz="3000">
                <a:latin typeface="楷体" panose="02010609060101010101" pitchFamily="49" charset="-122"/>
                <a:ea typeface="楷体" panose="02010609060101010101" pitchFamily="49" charset="-122"/>
              </a:rPr>
              <a:t>在</a:t>
            </a:r>
            <a:r>
              <a:rPr lang="en-US" altLang="zh-CN" sz="3000"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  <a:r>
              <a:rPr lang="zh-CN" altLang="en-US" sz="3000">
                <a:latin typeface="楷体" panose="02010609060101010101" pitchFamily="49" charset="-122"/>
                <a:ea typeface="楷体" panose="02010609060101010101" pitchFamily="49" charset="-122"/>
              </a:rPr>
              <a:t>领域受欢迎</a:t>
            </a:r>
            <a:r>
              <a:rPr lang="en-US" altLang="zh-CN" sz="3000">
                <a:latin typeface="楷体" panose="02010609060101010101" pitchFamily="49" charset="-122"/>
                <a:ea typeface="楷体" panose="02010609060101010101" pitchFamily="49" charset="-122"/>
              </a:rPr>
              <a:t>; </a:t>
            </a:r>
            <a:r>
              <a:rPr lang="zh-CN" altLang="en-US" sz="3000">
                <a:latin typeface="楷体" panose="02010609060101010101" pitchFamily="49" charset="-122"/>
                <a:ea typeface="楷体" panose="02010609060101010101" pitchFamily="49" charset="-122"/>
              </a:rPr>
              <a:t>因</a:t>
            </a:r>
            <a:r>
              <a:rPr lang="en-US" altLang="zh-CN" sz="3000"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  <a:r>
              <a:rPr lang="zh-CN" altLang="en-US" sz="3000">
                <a:latin typeface="楷体" panose="02010609060101010101" pitchFamily="49" charset="-122"/>
                <a:ea typeface="楷体" panose="02010609060101010101" pitchFamily="49" charset="-122"/>
              </a:rPr>
              <a:t>受欢迎</a:t>
            </a:r>
          </a:p>
          <a:p>
            <a:pPr algn="r"/>
            <a:r>
              <a:rPr lang="zh-CN" altLang="en-US" sz="3000">
                <a:latin typeface="楷体" panose="02010609060101010101" pitchFamily="49" charset="-122"/>
                <a:ea typeface="楷体" panose="02010609060101010101" pitchFamily="49" charset="-122"/>
              </a:rPr>
              <a:t>因</a:t>
            </a:r>
            <a:r>
              <a:rPr lang="en-US" altLang="zh-CN" sz="3000"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  <a:r>
              <a:rPr lang="zh-CN" altLang="en-US" sz="3000">
                <a:latin typeface="楷体" panose="02010609060101010101" pitchFamily="49" charset="-122"/>
                <a:ea typeface="楷体" panose="02010609060101010101" pitchFamily="49" charset="-122"/>
              </a:rPr>
              <a:t>而流行</a:t>
            </a:r>
            <a:r>
              <a:rPr lang="en-US" altLang="zh-CN" sz="3000">
                <a:latin typeface="楷体" panose="02010609060101010101" pitchFamily="49" charset="-122"/>
                <a:ea typeface="楷体" panose="02010609060101010101" pitchFamily="49" charset="-122"/>
              </a:rPr>
              <a:t>; </a:t>
            </a:r>
            <a:r>
              <a:rPr lang="zh-CN" altLang="en-US" sz="3000">
                <a:latin typeface="楷体" panose="02010609060101010101" pitchFamily="49" charset="-122"/>
                <a:ea typeface="楷体" panose="02010609060101010101" pitchFamily="49" charset="-122"/>
              </a:rPr>
              <a:t>因</a:t>
            </a:r>
            <a:r>
              <a:rPr lang="en-US" altLang="zh-CN" sz="3000"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  <a:r>
              <a:rPr lang="zh-CN" altLang="en-US" sz="3000">
                <a:latin typeface="楷体" panose="02010609060101010101" pitchFamily="49" charset="-122"/>
                <a:ea typeface="楷体" panose="02010609060101010101" pitchFamily="49" charset="-122"/>
              </a:rPr>
              <a:t>受爱戴</a:t>
            </a:r>
            <a:r>
              <a:rPr lang="en-US" altLang="zh-CN" sz="3000">
                <a:latin typeface="楷体" panose="02010609060101010101" pitchFamily="49" charset="-122"/>
                <a:ea typeface="楷体" panose="02010609060101010101" pitchFamily="49" charset="-122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815857" y="340519"/>
            <a:ext cx="7342711" cy="4099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zh-CN" sz="2100" b="1" dirty="0"/>
              <a:t>Cambridge is a beautiful city in the east of      </a:t>
            </a:r>
          </a:p>
          <a:p>
            <a:pPr algn="ctr">
              <a:lnSpc>
                <a:spcPct val="90000"/>
              </a:lnSpc>
            </a:pPr>
            <a:r>
              <a:rPr lang="en-US" altLang="zh-CN" sz="2100" b="1" dirty="0"/>
              <a:t>England. Cambridge, London and England</a:t>
            </a:r>
            <a:r>
              <a:rPr lang="en-US" altLang="zh-CN" sz="2700" dirty="0">
                <a:latin typeface="Times New Roman" panose="02020603050405020304" pitchFamily="18" charset="0"/>
              </a:rPr>
              <a:t>    </a:t>
            </a:r>
          </a:p>
          <a:p>
            <a:pPr algn="dist">
              <a:lnSpc>
                <a:spcPct val="90000"/>
              </a:lnSpc>
            </a:pPr>
            <a:r>
              <a:rPr lang="en-US" altLang="zh-CN" sz="2700" dirty="0">
                <a:latin typeface="Times New Roman" panose="02020603050405020304" pitchFamily="18" charset="0"/>
              </a:rPr>
              <a:t>                                                  By Tony Smith     </a:t>
            </a:r>
          </a:p>
          <a:p>
            <a:pPr algn="dist">
              <a:lnSpc>
                <a:spcPct val="90000"/>
              </a:lnSpc>
            </a:pPr>
            <a:r>
              <a:rPr lang="en-US" altLang="zh-CN" sz="2700" dirty="0">
                <a:latin typeface="Times New Roman" panose="02020603050405020304" pitchFamily="18" charset="0"/>
              </a:rPr>
              <a:t>      I come from Cambridge, a beautiful city in      </a:t>
            </a:r>
          </a:p>
          <a:p>
            <a:pPr algn="dist">
              <a:lnSpc>
                <a:spcPct val="90000"/>
              </a:lnSpc>
            </a:pPr>
            <a:r>
              <a:rPr lang="en-US" altLang="zh-CN" sz="2700" dirty="0">
                <a:latin typeface="Times New Roman" panose="02020603050405020304" pitchFamily="18" charset="0"/>
              </a:rPr>
              <a:t>the east of England. It is on the River Cam and      </a:t>
            </a:r>
          </a:p>
          <a:p>
            <a:pPr algn="dist">
              <a:lnSpc>
                <a:spcPct val="90000"/>
              </a:lnSpc>
            </a:pPr>
            <a:r>
              <a:rPr lang="en-US" altLang="zh-CN" sz="2700" dirty="0">
                <a:latin typeface="Times New Roman" panose="02020603050405020304" pitchFamily="18" charset="0"/>
              </a:rPr>
              <a:t>has a population of about 120,000. My home is     </a:t>
            </a:r>
          </a:p>
          <a:p>
            <a:pPr algn="dist">
              <a:lnSpc>
                <a:spcPct val="90000"/>
              </a:lnSpc>
            </a:pPr>
            <a:r>
              <a:rPr lang="en-US" altLang="zh-CN" sz="2700" dirty="0">
                <a:latin typeface="Times New Roman" panose="02020603050405020304" pitchFamily="18" charset="0"/>
              </a:rPr>
              <a:t>especially famous for its university. Many          </a:t>
            </a:r>
          </a:p>
          <a:p>
            <a:pPr algn="dist">
              <a:lnSpc>
                <a:spcPct val="90000"/>
              </a:lnSpc>
            </a:pPr>
            <a:r>
              <a:rPr lang="en-US" altLang="zh-CN" sz="2700" dirty="0">
                <a:latin typeface="Times New Roman" panose="02020603050405020304" pitchFamily="18" charset="0"/>
              </a:rPr>
              <a:t>famous people studied here, such as Isaac            </a:t>
            </a:r>
          </a:p>
          <a:p>
            <a:pPr algn="dist">
              <a:lnSpc>
                <a:spcPct val="90000"/>
              </a:lnSpc>
            </a:pPr>
            <a:r>
              <a:rPr lang="en-US" altLang="zh-CN" sz="2700" dirty="0">
                <a:latin typeface="Times New Roman" panose="02020603050405020304" pitchFamily="18" charset="0"/>
              </a:rPr>
              <a:t>Newton and Charles Darwin. There are lots of    </a:t>
            </a:r>
          </a:p>
          <a:p>
            <a:pPr algn="dist">
              <a:lnSpc>
                <a:spcPct val="90000"/>
              </a:lnSpc>
            </a:pPr>
            <a:r>
              <a:rPr lang="en-US" altLang="zh-CN" sz="2700" dirty="0">
                <a:latin typeface="Times New Roman" panose="02020603050405020304" pitchFamily="18" charset="0"/>
              </a:rPr>
              <a:t>old buildings and churches to visit. Students       </a:t>
            </a:r>
          </a:p>
          <a:p>
            <a:pPr algn="dist">
              <a:lnSpc>
                <a:spcPct val="90000"/>
              </a:lnSpc>
            </a:pPr>
            <a:r>
              <a:rPr lang="en-US" altLang="zh-CN" sz="2700" dirty="0">
                <a:latin typeface="Times New Roman" panose="02020603050405020304" pitchFamily="18" charset="0"/>
              </a:rPr>
              <a:t>and tourists enjoy trips along the river by boat.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872777" y="385763"/>
            <a:ext cx="7342711" cy="4016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dist">
              <a:lnSpc>
                <a:spcPct val="95000"/>
              </a:lnSpc>
            </a:pPr>
            <a:r>
              <a:rPr lang="en-US" altLang="zh-CN" sz="2700" dirty="0">
                <a:latin typeface="Times New Roman" panose="02020603050405020304" pitchFamily="18" charset="0"/>
              </a:rPr>
              <a:t>        Cambridge is 80 </a:t>
            </a:r>
            <a:r>
              <a:rPr lang="en-US" altLang="zh-CN" sz="2700" dirty="0" err="1">
                <a:latin typeface="Times New Roman" panose="02020603050405020304" pitchFamily="18" charset="0"/>
              </a:rPr>
              <a:t>kilometres</a:t>
            </a:r>
            <a:r>
              <a:rPr lang="en-US" altLang="zh-CN" sz="2700" dirty="0">
                <a:latin typeface="Times New Roman" panose="02020603050405020304" pitchFamily="18" charset="0"/>
              </a:rPr>
              <a:t> from London.          </a:t>
            </a:r>
          </a:p>
          <a:p>
            <a:pPr algn="dist">
              <a:lnSpc>
                <a:spcPct val="95000"/>
              </a:lnSpc>
            </a:pPr>
            <a:r>
              <a:rPr lang="en-US" altLang="zh-CN" sz="2700" dirty="0">
                <a:latin typeface="Times New Roman" panose="02020603050405020304" pitchFamily="18" charset="0"/>
              </a:rPr>
              <a:t>London is in the south of England and it is on     </a:t>
            </a:r>
          </a:p>
          <a:p>
            <a:pPr algn="dist">
              <a:lnSpc>
                <a:spcPct val="95000"/>
              </a:lnSpc>
            </a:pPr>
            <a:r>
              <a:rPr lang="en-US" altLang="zh-CN" sz="2700" dirty="0">
                <a:latin typeface="Times New Roman" panose="02020603050405020304" pitchFamily="18" charset="0"/>
              </a:rPr>
              <a:t>the River Thames. It has a population of about  </a:t>
            </a:r>
          </a:p>
          <a:p>
            <a:pPr algn="dist">
              <a:lnSpc>
                <a:spcPct val="95000"/>
              </a:lnSpc>
            </a:pPr>
            <a:r>
              <a:rPr lang="en-US" altLang="zh-CN" sz="2700" dirty="0">
                <a:latin typeface="Times New Roman" panose="02020603050405020304" pitchFamily="18" charset="0"/>
              </a:rPr>
              <a:t>seven and a half million, so it is bigger and        </a:t>
            </a:r>
          </a:p>
          <a:p>
            <a:pPr algn="dist">
              <a:lnSpc>
                <a:spcPct val="95000"/>
              </a:lnSpc>
            </a:pPr>
            <a:r>
              <a:rPr lang="en-US" altLang="zh-CN" sz="2700" dirty="0">
                <a:latin typeface="Times New Roman" panose="02020603050405020304" pitchFamily="18" charset="0"/>
              </a:rPr>
              <a:t>busier than Cambridge. It is about 2,000 years </a:t>
            </a:r>
          </a:p>
          <a:p>
            <a:pPr algn="dist">
              <a:lnSpc>
                <a:spcPct val="95000"/>
              </a:lnSpc>
            </a:pPr>
            <a:r>
              <a:rPr lang="en-US" altLang="zh-CN" sz="2700" dirty="0">
                <a:latin typeface="Times New Roman" panose="02020603050405020304" pitchFamily="18" charset="0"/>
              </a:rPr>
              <a:t>old, and it is famous for Big Ben, Buckingham  </a:t>
            </a:r>
          </a:p>
          <a:p>
            <a:pPr>
              <a:lnSpc>
                <a:spcPct val="95000"/>
              </a:lnSpc>
            </a:pPr>
            <a:r>
              <a:rPr lang="en-US" altLang="zh-CN" sz="2700" dirty="0">
                <a:latin typeface="Times New Roman" panose="02020603050405020304" pitchFamily="18" charset="0"/>
              </a:rPr>
              <a:t>Palace and Tower Bridge. </a:t>
            </a:r>
          </a:p>
          <a:p>
            <a:pPr>
              <a:lnSpc>
                <a:spcPct val="95000"/>
              </a:lnSpc>
            </a:pPr>
            <a:r>
              <a:rPr lang="en-US" altLang="zh-CN" sz="2700" dirty="0">
                <a:latin typeface="Times New Roman" panose="02020603050405020304" pitchFamily="18" charset="0"/>
              </a:rPr>
              <a:t>     England itself is a part of an island, and you </a:t>
            </a:r>
          </a:p>
          <a:p>
            <a:pPr>
              <a:lnSpc>
                <a:spcPct val="95000"/>
              </a:lnSpc>
            </a:pPr>
            <a:r>
              <a:rPr lang="en-US" altLang="zh-CN" sz="2700" dirty="0">
                <a:latin typeface="Times New Roman" panose="02020603050405020304" pitchFamily="18" charset="0"/>
              </a:rPr>
              <a:t>are always near the sea. The small villages and </a:t>
            </a:r>
          </a:p>
          <a:p>
            <a:pPr>
              <a:lnSpc>
                <a:spcPct val="95000"/>
              </a:lnSpc>
            </a:pPr>
            <a:r>
              <a:rPr lang="en-US" altLang="zh-CN" sz="2700" dirty="0">
                <a:latin typeface="Times New Roman" panose="02020603050405020304" pitchFamily="18" charset="0"/>
              </a:rPr>
              <a:t>beaches on the coast are popular for holidays.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702016" y="788194"/>
            <a:ext cx="7798073" cy="33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dist"/>
            <a:r>
              <a:rPr lang="en-US" altLang="zh-CN" sz="2700" dirty="0">
                <a:latin typeface="Times New Roman" panose="02020603050405020304" pitchFamily="18" charset="0"/>
              </a:rPr>
              <a:t>Tourists like the areas of low and  beautiful lakes </a:t>
            </a:r>
          </a:p>
          <a:p>
            <a:pPr algn="dist"/>
            <a:r>
              <a:rPr lang="en-US" altLang="zh-CN" sz="2700" dirty="0">
                <a:latin typeface="Times New Roman" panose="02020603050405020304" pitchFamily="18" charset="0"/>
              </a:rPr>
              <a:t>in the north, and the hills and  pretty villages in</a:t>
            </a:r>
          </a:p>
          <a:p>
            <a:pPr algn="dist"/>
            <a:r>
              <a:rPr lang="en-US" altLang="zh-CN" sz="2700" dirty="0">
                <a:latin typeface="Times New Roman" panose="02020603050405020304" pitchFamily="18" charset="0"/>
              </a:rPr>
              <a:t>the south. Everywhere in  England you will notice </a:t>
            </a:r>
          </a:p>
          <a:p>
            <a:r>
              <a:rPr lang="en-US" altLang="zh-CN" sz="2700" dirty="0">
                <a:latin typeface="Times New Roman" panose="02020603050405020304" pitchFamily="18" charset="0"/>
              </a:rPr>
              <a:t>how green the countryside is. </a:t>
            </a:r>
          </a:p>
          <a:p>
            <a:pPr algn="dist"/>
            <a:r>
              <a:rPr lang="en-US" altLang="zh-CN" sz="2700" dirty="0">
                <a:latin typeface="Times New Roman" panose="02020603050405020304" pitchFamily="18" charset="0"/>
              </a:rPr>
              <a:t>   It is never very hot in summer or very cold in </a:t>
            </a:r>
          </a:p>
          <a:p>
            <a:pPr algn="dist"/>
            <a:r>
              <a:rPr lang="en-US" altLang="zh-CN" sz="2700" dirty="0">
                <a:latin typeface="Times New Roman" panose="02020603050405020304" pitchFamily="18" charset="0"/>
              </a:rPr>
              <a:t>winter. So come and see England any time of the</a:t>
            </a:r>
          </a:p>
          <a:p>
            <a:pPr algn="dist"/>
            <a:r>
              <a:rPr lang="en-US" altLang="zh-CN" sz="2700" dirty="0">
                <a:latin typeface="Times New Roman" panose="02020603050405020304" pitchFamily="18" charset="0"/>
              </a:rPr>
              <a:t>year, but bring an umbrella with you. You will </a:t>
            </a:r>
          </a:p>
          <a:p>
            <a:r>
              <a:rPr lang="en-US" altLang="zh-CN" sz="2700" dirty="0">
                <a:latin typeface="Times New Roman" panose="02020603050405020304" pitchFamily="18" charset="0"/>
              </a:rPr>
              <a:t>need it most days.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4|0.3|0.2"/>
</p:tagLst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1843</Words>
  <Application>Microsoft Office PowerPoint</Application>
  <PresentationFormat>全屏显示(16:9)</PresentationFormat>
  <Paragraphs>356</Paragraphs>
  <Slides>32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40" baseType="lpstr">
      <vt:lpstr>方正舒体</vt:lpstr>
      <vt:lpstr>楷体</vt:lpstr>
      <vt:lpstr>宋体</vt:lpstr>
      <vt:lpstr>微软雅黑</vt:lpstr>
      <vt:lpstr>Arial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2016-09-09T07:22:00Z</dcterms:created>
  <dcterms:modified xsi:type="dcterms:W3CDTF">2023-01-17T02:04:54Z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426F3EDCA8AD46A3846892E62823728F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