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28" r:id="rId2"/>
    <p:sldId id="310" r:id="rId3"/>
    <p:sldId id="322" r:id="rId4"/>
    <p:sldId id="325" r:id="rId5"/>
    <p:sldId id="326" r:id="rId6"/>
    <p:sldId id="311" r:id="rId7"/>
    <p:sldId id="312" r:id="rId8"/>
    <p:sldId id="313" r:id="rId9"/>
    <p:sldId id="327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3" r:id="rId18"/>
    <p:sldId id="324" r:id="rId19"/>
    <p:sldId id="292" r:id="rId2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99FF"/>
    <a:srgbClr val="66FFFF"/>
    <a:srgbClr val="FF99CC"/>
    <a:srgbClr val="33CC33"/>
    <a:srgbClr val="6699FF"/>
    <a:srgbClr val="7DCAFF"/>
    <a:srgbClr val="E8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325" autoAdjust="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 baseline="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baseline="0"/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 baseline="0"/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aseline="0"/>
            </a:lvl1pPr>
          </a:lstStyle>
          <a:p>
            <a:fld id="{20246828-CAB4-43C2-BCEC-3355CD5D410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46828-CAB4-43C2-BCEC-3355CD5D4100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바탕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83C2C4-3AC5-4D79-B4A4-906CCF9E33A2}" type="slidenum">
              <a:rPr lang="zh-CN" altLang="en-US"/>
              <a:t>‹#›</a:t>
            </a:fld>
            <a:endParaRPr lang="en-US" altLang="zh-CN"/>
          </a:p>
        </p:txBody>
      </p:sp>
      <p:pic>
        <p:nvPicPr>
          <p:cNvPr id="2057" name="Picture 9" descr="条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5263"/>
            <a:ext cx="91630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754063" y="1916113"/>
            <a:ext cx="2376487" cy="2305050"/>
          </a:xfrm>
          <a:prstGeom prst="ellipse">
            <a:avLst/>
          </a:prstGeom>
          <a:gradFill rotWithShape="1">
            <a:gsLst>
              <a:gs pos="0">
                <a:srgbClr val="66FFFF">
                  <a:alpha val="70000"/>
                </a:srgbClr>
              </a:gs>
              <a:gs pos="100000">
                <a:srgbClr val="66FFFF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385763" y="1196975"/>
            <a:ext cx="5867400" cy="6119813"/>
          </a:xfrm>
          <a:prstGeom prst="ellipse">
            <a:avLst/>
          </a:prstGeom>
          <a:gradFill rotWithShape="1">
            <a:gsLst>
              <a:gs pos="0">
                <a:srgbClr val="FFCC00">
                  <a:alpha val="70000"/>
                </a:srgbClr>
              </a:gs>
              <a:gs pos="100000">
                <a:srgbClr val="FFCC00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5219700" y="476250"/>
            <a:ext cx="3168650" cy="3384550"/>
          </a:xfrm>
          <a:prstGeom prst="ellipse">
            <a:avLst/>
          </a:prstGeom>
          <a:gradFill rotWithShape="1">
            <a:gsLst>
              <a:gs pos="0">
                <a:srgbClr val="66FF33">
                  <a:alpha val="70000"/>
                </a:srgbClr>
              </a:gs>
              <a:gs pos="100000">
                <a:srgbClr val="66FF33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4211638" y="1700213"/>
            <a:ext cx="3097212" cy="3097212"/>
          </a:xfrm>
          <a:prstGeom prst="ellipse">
            <a:avLst/>
          </a:prstGeom>
          <a:gradFill rotWithShape="1">
            <a:gsLst>
              <a:gs pos="0">
                <a:srgbClr val="CCFF33">
                  <a:alpha val="70000"/>
                </a:srgbClr>
              </a:gs>
              <a:gs pos="100000">
                <a:srgbClr val="CCFF33">
                  <a:gamma/>
                  <a:shade val="46275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62" name="Group 14"/>
          <p:cNvGrpSpPr/>
          <p:nvPr/>
        </p:nvGrpSpPr>
        <p:grpSpPr bwMode="auto">
          <a:xfrm>
            <a:off x="1244600" y="0"/>
            <a:ext cx="7113588" cy="6858000"/>
            <a:chOff x="0" y="0"/>
            <a:chExt cx="4481" cy="4320"/>
          </a:xfrm>
        </p:grpSpPr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0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408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1089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2084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2998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4128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4481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9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070" name="Picture 22" descr="01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60800"/>
            <a:ext cx="9144000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3" descr="标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195513"/>
            <a:ext cx="9163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72" name="Group 24"/>
          <p:cNvGrpSpPr/>
          <p:nvPr/>
        </p:nvGrpSpPr>
        <p:grpSpPr bwMode="auto">
          <a:xfrm>
            <a:off x="0" y="1814513"/>
            <a:ext cx="9144000" cy="2000250"/>
            <a:chOff x="0" y="0"/>
            <a:chExt cx="5760" cy="1260"/>
          </a:xfrm>
        </p:grpSpPr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12700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0" y="891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0" y="1071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0" y="1260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2643188"/>
            <a:ext cx="9144000" cy="1143000"/>
          </a:xfrm>
          <a:prstGeom prst="rect">
            <a:avLst/>
          </a:prstGeom>
          <a:solidFill>
            <a:srgbClr val="7C5438">
              <a:alpha val="6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1714500"/>
            <a:ext cx="9144000" cy="935038"/>
          </a:xfrm>
          <a:prstGeom prst="rect">
            <a:avLst/>
          </a:prstGeom>
          <a:solidFill>
            <a:srgbClr val="33CC33">
              <a:alpha val="3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79" name="Group 31"/>
          <p:cNvGrpSpPr/>
          <p:nvPr/>
        </p:nvGrpSpPr>
        <p:grpSpPr bwMode="auto">
          <a:xfrm>
            <a:off x="0" y="-598488"/>
            <a:ext cx="10980738" cy="4364038"/>
            <a:chOff x="0" y="0"/>
            <a:chExt cx="6917" cy="2750"/>
          </a:xfrm>
        </p:grpSpPr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476" y="2478"/>
              <a:ext cx="272" cy="272"/>
            </a:xfrm>
            <a:prstGeom prst="ellips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748" y="2341"/>
              <a:ext cx="408" cy="408"/>
            </a:xfrm>
            <a:prstGeom prst="ellips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1156" y="2069"/>
              <a:ext cx="680" cy="680"/>
            </a:xfrm>
            <a:prstGeom prst="ellips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1837" y="1661"/>
              <a:ext cx="1088" cy="1088"/>
            </a:xfrm>
            <a:prstGeom prst="ellips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2200" y="1450"/>
              <a:ext cx="1300" cy="1300"/>
            </a:xfrm>
            <a:prstGeom prst="ellips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2835" y="1087"/>
              <a:ext cx="1644" cy="1644"/>
            </a:xfrm>
            <a:prstGeom prst="ellips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3742" y="572"/>
              <a:ext cx="2177" cy="2177"/>
            </a:xfrm>
            <a:prstGeom prst="ellips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4468" y="255"/>
              <a:ext cx="2449" cy="2449"/>
            </a:xfrm>
            <a:prstGeom prst="ellips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0" y="2750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flipH="1">
              <a:off x="0" y="0"/>
              <a:ext cx="5760" cy="2750"/>
            </a:xfrm>
            <a:prstGeom prst="line">
              <a:avLst/>
            </a:prstGeom>
            <a:noFill/>
            <a:ln w="9525">
              <a:solidFill>
                <a:srgbClr val="FFFFFF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90" name="Group 42"/>
          <p:cNvGrpSpPr/>
          <p:nvPr/>
        </p:nvGrpSpPr>
        <p:grpSpPr bwMode="auto">
          <a:xfrm>
            <a:off x="754063" y="-192088"/>
            <a:ext cx="10225087" cy="3959226"/>
            <a:chOff x="0" y="0"/>
            <a:chExt cx="6441" cy="2495"/>
          </a:xfrm>
        </p:grpSpPr>
        <p:sp>
          <p:nvSpPr>
            <p:cNvPr id="2091" name="Oval 43"/>
            <p:cNvSpPr>
              <a:spLocks noChangeArrowheads="1"/>
            </p:cNvSpPr>
            <p:nvPr/>
          </p:nvSpPr>
          <p:spPr bwMode="auto">
            <a:xfrm>
              <a:off x="0" y="2223"/>
              <a:ext cx="272" cy="272"/>
            </a:xfrm>
            <a:prstGeom prst="ellipse">
              <a:avLst/>
            </a:prstGeom>
            <a:noFill/>
            <a:ln w="28575">
              <a:solidFill>
                <a:srgbClr val="99CC00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2" name="Oval 44"/>
            <p:cNvSpPr>
              <a:spLocks noChangeArrowheads="1"/>
            </p:cNvSpPr>
            <p:nvPr/>
          </p:nvSpPr>
          <p:spPr bwMode="auto">
            <a:xfrm>
              <a:off x="272" y="2086"/>
              <a:ext cx="408" cy="408"/>
            </a:xfrm>
            <a:prstGeom prst="ellipse">
              <a:avLst/>
            </a:prstGeom>
            <a:noFill/>
            <a:ln w="28575">
              <a:solidFill>
                <a:srgbClr val="99CC00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3" name="Oval 45"/>
            <p:cNvSpPr>
              <a:spLocks noChangeArrowheads="1"/>
            </p:cNvSpPr>
            <p:nvPr/>
          </p:nvSpPr>
          <p:spPr bwMode="auto">
            <a:xfrm>
              <a:off x="680" y="1814"/>
              <a:ext cx="680" cy="680"/>
            </a:xfrm>
            <a:prstGeom prst="ellipse">
              <a:avLst/>
            </a:prstGeom>
            <a:noFill/>
            <a:ln w="28575">
              <a:solidFill>
                <a:srgbClr val="99CC00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4" name="Oval 46"/>
            <p:cNvSpPr>
              <a:spLocks noChangeArrowheads="1"/>
            </p:cNvSpPr>
            <p:nvPr/>
          </p:nvSpPr>
          <p:spPr bwMode="auto">
            <a:xfrm>
              <a:off x="1361" y="1406"/>
              <a:ext cx="1088" cy="1088"/>
            </a:xfrm>
            <a:prstGeom prst="ellipse">
              <a:avLst/>
            </a:prstGeom>
            <a:noFill/>
            <a:ln w="28575">
              <a:solidFill>
                <a:srgbClr val="99CC00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5" name="Oval 47"/>
            <p:cNvSpPr>
              <a:spLocks noChangeArrowheads="1"/>
            </p:cNvSpPr>
            <p:nvPr/>
          </p:nvSpPr>
          <p:spPr bwMode="auto">
            <a:xfrm>
              <a:off x="1724" y="1195"/>
              <a:ext cx="1300" cy="1300"/>
            </a:xfrm>
            <a:prstGeom prst="ellipse">
              <a:avLst/>
            </a:prstGeom>
            <a:noFill/>
            <a:ln w="28575">
              <a:solidFill>
                <a:srgbClr val="99CC00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6" name="Oval 48"/>
            <p:cNvSpPr>
              <a:spLocks noChangeArrowheads="1"/>
            </p:cNvSpPr>
            <p:nvPr/>
          </p:nvSpPr>
          <p:spPr bwMode="auto">
            <a:xfrm>
              <a:off x="2359" y="832"/>
              <a:ext cx="1644" cy="1644"/>
            </a:xfrm>
            <a:prstGeom prst="ellipse">
              <a:avLst/>
            </a:prstGeom>
            <a:noFill/>
            <a:ln w="28575">
              <a:solidFill>
                <a:srgbClr val="99CC00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7" name="Oval 49"/>
            <p:cNvSpPr>
              <a:spLocks noChangeArrowheads="1"/>
            </p:cNvSpPr>
            <p:nvPr/>
          </p:nvSpPr>
          <p:spPr bwMode="auto">
            <a:xfrm>
              <a:off x="3266" y="317"/>
              <a:ext cx="2177" cy="2177"/>
            </a:xfrm>
            <a:prstGeom prst="ellipse">
              <a:avLst/>
            </a:prstGeom>
            <a:noFill/>
            <a:ln w="28575">
              <a:solidFill>
                <a:srgbClr val="99CC00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8" name="Oval 50"/>
            <p:cNvSpPr>
              <a:spLocks noChangeArrowheads="1"/>
            </p:cNvSpPr>
            <p:nvPr/>
          </p:nvSpPr>
          <p:spPr bwMode="auto">
            <a:xfrm>
              <a:off x="3992" y="0"/>
              <a:ext cx="2449" cy="2449"/>
            </a:xfrm>
            <a:prstGeom prst="ellipse">
              <a:avLst/>
            </a:prstGeom>
            <a:noFill/>
            <a:ln w="28575">
              <a:solidFill>
                <a:srgbClr val="99CC00">
                  <a:alpha val="29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99" name="Oval 51"/>
          <p:cNvSpPr>
            <a:spLocks noChangeArrowheads="1"/>
          </p:cNvSpPr>
          <p:nvPr/>
        </p:nvSpPr>
        <p:spPr bwMode="auto">
          <a:xfrm>
            <a:off x="754063" y="3319463"/>
            <a:ext cx="431800" cy="431800"/>
          </a:xfrm>
          <a:prstGeom prst="ellipse">
            <a:avLst/>
          </a:prstGeom>
          <a:gradFill rotWithShape="1">
            <a:gsLst>
              <a:gs pos="0">
                <a:srgbClr val="66FF33">
                  <a:alpha val="39999"/>
                </a:srgbClr>
              </a:gs>
              <a:gs pos="50000">
                <a:schemeClr val="bg1">
                  <a:alpha val="18999"/>
                </a:schemeClr>
              </a:gs>
              <a:gs pos="100000">
                <a:srgbClr val="66FF33">
                  <a:alpha val="3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00" name="Oval 52"/>
          <p:cNvSpPr>
            <a:spLocks noChangeArrowheads="1"/>
          </p:cNvSpPr>
          <p:nvPr/>
        </p:nvSpPr>
        <p:spPr bwMode="auto">
          <a:xfrm>
            <a:off x="1185863" y="3101975"/>
            <a:ext cx="647700" cy="647700"/>
          </a:xfrm>
          <a:prstGeom prst="ellipse">
            <a:avLst/>
          </a:prstGeom>
          <a:gradFill rotWithShape="1">
            <a:gsLst>
              <a:gs pos="0">
                <a:srgbClr val="66FF33">
                  <a:alpha val="39999"/>
                </a:srgbClr>
              </a:gs>
              <a:gs pos="50000">
                <a:schemeClr val="bg1">
                  <a:alpha val="18999"/>
                </a:schemeClr>
              </a:gs>
              <a:gs pos="100000">
                <a:srgbClr val="66FF33">
                  <a:alpha val="3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01" name="Oval 53"/>
          <p:cNvSpPr>
            <a:spLocks noChangeArrowheads="1"/>
          </p:cNvSpPr>
          <p:nvPr/>
        </p:nvSpPr>
        <p:spPr bwMode="auto">
          <a:xfrm>
            <a:off x="1833563" y="2670175"/>
            <a:ext cx="1079500" cy="1079500"/>
          </a:xfrm>
          <a:prstGeom prst="ellipse">
            <a:avLst/>
          </a:prstGeom>
          <a:gradFill rotWithShape="1">
            <a:gsLst>
              <a:gs pos="0">
                <a:srgbClr val="66FF33">
                  <a:alpha val="39999"/>
                </a:srgbClr>
              </a:gs>
              <a:gs pos="50000">
                <a:schemeClr val="bg1">
                  <a:alpha val="18999"/>
                </a:schemeClr>
              </a:gs>
              <a:gs pos="100000">
                <a:srgbClr val="66FF33">
                  <a:alpha val="3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02" name="Oval 54"/>
          <p:cNvSpPr>
            <a:spLocks noChangeArrowheads="1"/>
          </p:cNvSpPr>
          <p:nvPr/>
        </p:nvSpPr>
        <p:spPr bwMode="auto">
          <a:xfrm>
            <a:off x="2914650" y="2022475"/>
            <a:ext cx="1727200" cy="1727200"/>
          </a:xfrm>
          <a:prstGeom prst="ellipse">
            <a:avLst/>
          </a:prstGeom>
          <a:gradFill rotWithShape="1">
            <a:gsLst>
              <a:gs pos="0">
                <a:srgbClr val="66FF33">
                  <a:alpha val="39999"/>
                </a:srgbClr>
              </a:gs>
              <a:gs pos="50000">
                <a:schemeClr val="bg1">
                  <a:alpha val="18999"/>
                </a:schemeClr>
              </a:gs>
              <a:gs pos="100000">
                <a:srgbClr val="66FF33">
                  <a:alpha val="3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03" name="Oval 55"/>
          <p:cNvSpPr>
            <a:spLocks noChangeArrowheads="1"/>
          </p:cNvSpPr>
          <p:nvPr/>
        </p:nvSpPr>
        <p:spPr bwMode="auto">
          <a:xfrm>
            <a:off x="3490913" y="1687513"/>
            <a:ext cx="2063750" cy="2063750"/>
          </a:xfrm>
          <a:prstGeom prst="ellipse">
            <a:avLst/>
          </a:prstGeom>
          <a:gradFill rotWithShape="1">
            <a:gsLst>
              <a:gs pos="0">
                <a:srgbClr val="66FF33">
                  <a:alpha val="39999"/>
                </a:srgbClr>
              </a:gs>
              <a:gs pos="50000">
                <a:schemeClr val="bg1">
                  <a:alpha val="18999"/>
                </a:schemeClr>
              </a:gs>
              <a:gs pos="100000">
                <a:srgbClr val="66FF33">
                  <a:alpha val="3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04" name="Oval 56"/>
          <p:cNvSpPr>
            <a:spLocks noChangeArrowheads="1"/>
          </p:cNvSpPr>
          <p:nvPr/>
        </p:nvSpPr>
        <p:spPr bwMode="auto">
          <a:xfrm>
            <a:off x="4498975" y="1111250"/>
            <a:ext cx="2609850" cy="2609850"/>
          </a:xfrm>
          <a:prstGeom prst="ellipse">
            <a:avLst/>
          </a:prstGeom>
          <a:gradFill rotWithShape="1">
            <a:gsLst>
              <a:gs pos="0">
                <a:srgbClr val="66FF33">
                  <a:alpha val="39999"/>
                </a:srgbClr>
              </a:gs>
              <a:gs pos="50000">
                <a:schemeClr val="bg1">
                  <a:alpha val="18999"/>
                </a:schemeClr>
              </a:gs>
              <a:gs pos="100000">
                <a:srgbClr val="66FF33">
                  <a:alpha val="3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05" name="Oval 57"/>
          <p:cNvSpPr>
            <a:spLocks noChangeArrowheads="1"/>
          </p:cNvSpPr>
          <p:nvPr/>
        </p:nvSpPr>
        <p:spPr bwMode="auto">
          <a:xfrm>
            <a:off x="3851275" y="465138"/>
            <a:ext cx="3455988" cy="3455987"/>
          </a:xfrm>
          <a:prstGeom prst="ellipse">
            <a:avLst/>
          </a:prstGeom>
          <a:gradFill rotWithShape="1">
            <a:gsLst>
              <a:gs pos="0">
                <a:srgbClr val="66FF33">
                  <a:alpha val="39999"/>
                </a:srgbClr>
              </a:gs>
              <a:gs pos="50000">
                <a:schemeClr val="bg1">
                  <a:alpha val="18999"/>
                </a:schemeClr>
              </a:gs>
              <a:gs pos="100000">
                <a:srgbClr val="66FF33">
                  <a:alpha val="3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06" name="Oval 58"/>
          <p:cNvSpPr>
            <a:spLocks noChangeArrowheads="1"/>
          </p:cNvSpPr>
          <p:nvPr/>
        </p:nvSpPr>
        <p:spPr bwMode="auto">
          <a:xfrm>
            <a:off x="7091363" y="-207963"/>
            <a:ext cx="3887787" cy="3886201"/>
          </a:xfrm>
          <a:prstGeom prst="ellipse">
            <a:avLst/>
          </a:prstGeom>
          <a:gradFill rotWithShape="1">
            <a:gsLst>
              <a:gs pos="0">
                <a:srgbClr val="66FF33">
                  <a:alpha val="39999"/>
                </a:srgbClr>
              </a:gs>
              <a:gs pos="50000">
                <a:schemeClr val="bg1">
                  <a:alpha val="18999"/>
                </a:schemeClr>
              </a:gs>
              <a:gs pos="100000">
                <a:srgbClr val="66FF33">
                  <a:alpha val="3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647700" y="2778125"/>
            <a:ext cx="7820025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080808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en-US" sz="1800" baseline="0"/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631825" y="2747963"/>
            <a:ext cx="782002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080808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CN" altLang="en-US" sz="1800" baseline="0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0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5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78" dur="1230" decel="100000"/>
                                        <p:tgtEl>
                                          <p:spTgt spid="2090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79" dur="1230" decel="100000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1" dur="1230" decel="100000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4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7"/>
                                            </p:cond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6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0"/>
                                            </p:cond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6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6"/>
                                            </p:cond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9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16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6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CC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99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59" grpId="0" animBg="1"/>
      <p:bldP spid="2060" grpId="0" animBg="1"/>
      <p:bldP spid="2061" grpId="0" animBg="1"/>
      <p:bldP spid="2077" grpId="0" animBg="1"/>
      <p:bldP spid="207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utoUpdateAnimBg="0"/>
      <p:bldP spid="2108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B7525-BF4C-4B62-B6B5-18BE1F34B66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6875" y="280988"/>
            <a:ext cx="2095500" cy="58848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80988"/>
            <a:ext cx="6137275" cy="58848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D9212-2D81-406D-8292-311762B8DD9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61DE7-5090-4D76-B5DC-4CCDC02B0E6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1046B-1F94-41B1-8A90-F53B094A18E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A3A13-8FC2-471E-BD8C-EBAC8E9468E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58869-63BA-4EE6-A1FA-AE6115AA9E1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8DB4D-C6C8-445E-B095-7912CCA7B0C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4915-5158-49FA-B437-D8FB7FC4047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6DAB2-7405-47FF-A024-4A7F2F6D961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E32A6-DDF9-4206-9EAD-286204E3B77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1088" y="280988"/>
            <a:ext cx="776128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baseline="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baseline="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baseline="0"/>
            </a:lvl1pPr>
          </a:lstStyle>
          <a:p>
            <a:fld id="{820E2076-1876-4604-AD5E-20DF45607CB0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1032" name="未知"/>
          <p:cNvSpPr/>
          <p:nvPr/>
        </p:nvSpPr>
        <p:spPr bwMode="auto">
          <a:xfrm>
            <a:off x="0" y="333375"/>
            <a:ext cx="9134475" cy="219075"/>
          </a:xfrm>
          <a:custGeom>
            <a:avLst/>
            <a:gdLst>
              <a:gd name="T0" fmla="*/ 0 w 5754"/>
              <a:gd name="T1" fmla="*/ 138 h 138"/>
              <a:gd name="T2" fmla="*/ 578 w 5754"/>
              <a:gd name="T3" fmla="*/ 136 h 138"/>
              <a:gd name="T4" fmla="*/ 720 w 5754"/>
              <a:gd name="T5" fmla="*/ 2 h 138"/>
              <a:gd name="T6" fmla="*/ 5754 w 5754"/>
              <a:gd name="T7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54" h="138">
                <a:moveTo>
                  <a:pt x="0" y="138"/>
                </a:moveTo>
                <a:lnTo>
                  <a:pt x="578" y="136"/>
                </a:lnTo>
                <a:lnTo>
                  <a:pt x="720" y="2"/>
                </a:lnTo>
                <a:lnTo>
                  <a:pt x="5754" y="0"/>
                </a:lnTo>
              </a:path>
            </a:pathLst>
          </a:custGeom>
          <a:noFill/>
          <a:ln w="76200" cmpd="tri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Local%20Settings/&#22270;&#24418;&#30340;&#21021;&#27493;&#35748;&#35782;/&#22278;&#38181;&#12289;&#26865;&#38181;&#30340;&#19977;&#35270;&#22270;.ex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Local%20Settings/&#22270;&#24418;&#30340;&#21021;&#27493;&#35748;&#35782;/&#30011;&#29699;&#31561;&#30340;&#31435;&#20307;&#22270;&#21644;&#19977;&#35270;&#22270;.ex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../../Local%20Settings/&#22270;&#24418;&#30340;&#21021;&#27493;&#35748;&#35782;/&#19977;&#36890;&#31649;&#30340;&#19977;&#35270;&#22270;.ex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/>
          </p:cNvSpPr>
          <p:nvPr/>
        </p:nvSpPr>
        <p:spPr bwMode="auto">
          <a:xfrm>
            <a:off x="1115616" y="2636912"/>
            <a:ext cx="6768107" cy="10794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dirty="0" smtClean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物</a:t>
            </a:r>
            <a:r>
              <a:rPr lang="zh-CN" altLang="en-US" sz="6000" b="1" dirty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体的三视</a:t>
            </a:r>
            <a:r>
              <a:rPr lang="zh-CN" altLang="en-US" sz="6000" b="1" dirty="0" smtClean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图</a:t>
            </a:r>
            <a:endParaRPr lang="zh-CN" altLang="en-US" sz="6000" b="1" dirty="0">
              <a:ln w="9525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5" name="WordArt 3"/>
          <p:cNvSpPr>
            <a:spLocks noChangeArrowheads="1" noChangeShapeType="1"/>
          </p:cNvSpPr>
          <p:nvPr/>
        </p:nvSpPr>
        <p:spPr bwMode="auto">
          <a:xfrm>
            <a:off x="2411835" y="1252419"/>
            <a:ext cx="4105275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dirty="0">
                <a:ln w="9525">
                  <a:solidFill>
                    <a:schemeClr val="folHlink"/>
                  </a:solidFill>
                  <a:rou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第</a:t>
            </a:r>
            <a:r>
              <a:rPr lang="en-US" altLang="zh-CN" sz="6000" b="1" dirty="0">
                <a:ln w="9525">
                  <a:solidFill>
                    <a:schemeClr val="folHlink"/>
                  </a:solidFill>
                  <a:rou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8</a:t>
            </a:r>
            <a:r>
              <a:rPr lang="zh-CN" altLang="en-US" sz="6000" b="1" dirty="0">
                <a:ln w="9525">
                  <a:solidFill>
                    <a:schemeClr val="folHlink"/>
                  </a:solidFill>
                  <a:rou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章  投影与视图</a:t>
            </a:r>
          </a:p>
        </p:txBody>
      </p:sp>
      <p:sp>
        <p:nvSpPr>
          <p:cNvPr id="6" name="矩形 5"/>
          <p:cNvSpPr/>
          <p:nvPr/>
        </p:nvSpPr>
        <p:spPr>
          <a:xfrm>
            <a:off x="2835083" y="5445224"/>
            <a:ext cx="3645550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40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2971800" y="2133600"/>
            <a:ext cx="5148263" cy="1905000"/>
            <a:chOff x="0" y="0"/>
            <a:chExt cx="2064" cy="961"/>
          </a:xfrm>
        </p:grpSpPr>
        <p:pic>
          <p:nvPicPr>
            <p:cNvPr id="16387" name="Picture 3" descr="g18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24" y="0"/>
              <a:ext cx="1440" cy="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0" y="669"/>
              <a:ext cx="5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3200" baseline="0">
                  <a:solidFill>
                    <a:srgbClr val="0000CC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长方体</a:t>
              </a:r>
            </a:p>
          </p:txBody>
        </p:sp>
      </p:grp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4724400" y="3657600"/>
            <a:ext cx="1223963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648200" y="5410200"/>
            <a:ext cx="2951163" cy="865188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 sz="2400" baseline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284663" y="4868863"/>
            <a:ext cx="370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latin typeface="Tahoma" panose="020B0604030504040204" pitchFamily="34" charset="0"/>
              </a:rPr>
              <a:t>从正面看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514600" y="32766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0" y="3733800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latin typeface="Tahoma" panose="020B0604030504040204" pitchFamily="34" charset="0"/>
              </a:rPr>
              <a:t>从左边看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81000" y="2743200"/>
            <a:ext cx="187166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477000" y="15240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859338" y="1052513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latin typeface="Tahoma" panose="020B0604030504040204" pitchFamily="34" charset="0"/>
              </a:rPr>
              <a:t>从上面看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438400" y="381000"/>
            <a:ext cx="3024188" cy="1584325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 autoUpdateAnimBg="0"/>
      <p:bldP spid="16391" grpId="0" autoUpdateAnimBg="0"/>
      <p:bldP spid="16392" grpId="0" animBg="1"/>
      <p:bldP spid="16393" grpId="0" autoUpdateAnimBg="0"/>
      <p:bldP spid="16394" grpId="0" animBg="1"/>
      <p:bldP spid="16395" grpId="0" animBg="1"/>
      <p:bldP spid="16396" grpId="0" autoUpdateAnimBg="0"/>
      <p:bldP spid="163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3203575" y="2133600"/>
            <a:ext cx="2232025" cy="3240088"/>
          </a:xfrm>
          <a:prstGeom prst="can">
            <a:avLst>
              <a:gd name="adj" fmla="val 3629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 flipV="1">
            <a:off x="3124200" y="4114800"/>
            <a:ext cx="1223963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657600" y="6096000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latin typeface="Tahoma" panose="020B0604030504040204" pitchFamily="34" charset="0"/>
              </a:rPr>
              <a:t>从正面看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096000" y="3962400"/>
            <a:ext cx="2087563" cy="2663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1066800" y="3429000"/>
            <a:ext cx="2087563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3962400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latin typeface="Tahoma" panose="020B0604030504040204" pitchFamily="34" charset="0"/>
              </a:rPr>
              <a:t>从左面看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23850" y="620713"/>
            <a:ext cx="2087563" cy="2663825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284663" y="981075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429000" y="381000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latin typeface="Tahoma" panose="020B0604030504040204" pitchFamily="34" charset="0"/>
              </a:rPr>
              <a:t>从上面看</a:t>
            </a: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5580063" y="549275"/>
            <a:ext cx="2087562" cy="20161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utoUpdateAnimBg="0"/>
      <p:bldP spid="17413" grpId="0" animBg="1"/>
      <p:bldP spid="17414" grpId="0" animBg="1"/>
      <p:bldP spid="17415" grpId="0" autoUpdateAnimBg="0"/>
      <p:bldP spid="17416" grpId="0" animBg="1"/>
      <p:bldP spid="17417" grpId="0" animBg="1"/>
      <p:bldP spid="17418" grpId="0" autoUpdateAnimBg="0"/>
      <p:bldP spid="174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04800" y="457200"/>
            <a:ext cx="2106613" cy="811213"/>
          </a:xfrm>
          <a:prstGeom prst="flowChartInternalStorag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zh-CN" altLang="en-US" sz="4000" b="1" baseline="0">
                <a:solidFill>
                  <a:srgbClr val="FFFF00"/>
                </a:solidFill>
                <a:ea typeface="华文新魏" panose="02010800040101010101" charset="-122"/>
              </a:rPr>
              <a:t>例题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799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baseline="0"/>
              <a:t>例</a:t>
            </a:r>
            <a:r>
              <a:rPr lang="en-US" altLang="zh-CN" sz="3600" baseline="0"/>
              <a:t>3      </a:t>
            </a:r>
            <a:r>
              <a:rPr lang="zh-CN" altLang="en-US" sz="3600" baseline="0"/>
              <a:t>画出如图</a:t>
            </a:r>
            <a:r>
              <a:rPr lang="en-US" altLang="zh-CN" sz="3600" baseline="0"/>
              <a:t>3</a:t>
            </a:r>
            <a:r>
              <a:rPr lang="zh-CN" altLang="en-US" sz="3600" baseline="0"/>
              <a:t>所示四棱锥的三视图</a:t>
            </a:r>
            <a:r>
              <a:rPr lang="en-US" altLang="zh-CN" sz="2000" baseline="0"/>
              <a:t>. </a:t>
            </a:r>
          </a:p>
        </p:txBody>
      </p:sp>
      <p:pic>
        <p:nvPicPr>
          <p:cNvPr id="19460" name="Picture 4" descr="qgsx316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48400" y="2133600"/>
            <a:ext cx="2376488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2514600"/>
            <a:ext cx="579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zh-CN" altLang="en-US" sz="3600" baseline="0"/>
              <a:t>解：四棱锥的三视图如下： </a:t>
            </a:r>
          </a:p>
        </p:txBody>
      </p:sp>
      <p:grpSp>
        <p:nvGrpSpPr>
          <p:cNvPr id="19462" name="Group 6"/>
          <p:cNvGrpSpPr/>
          <p:nvPr/>
        </p:nvGrpSpPr>
        <p:grpSpPr bwMode="auto">
          <a:xfrm>
            <a:off x="533400" y="3733800"/>
            <a:ext cx="5395913" cy="2543175"/>
            <a:chOff x="0" y="0"/>
            <a:chExt cx="2839" cy="1307"/>
          </a:xfrm>
        </p:grpSpPr>
        <p:pic>
          <p:nvPicPr>
            <p:cNvPr id="19463" name="Picture 7" descr="g14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276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90" y="1009"/>
              <a:ext cx="798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lang="zh-CN" altLang="en-US" sz="3200" baseline="0"/>
                <a:t>正视图 </a:t>
              </a:r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1088" y="1009"/>
              <a:ext cx="772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lang="zh-CN" altLang="en-US" sz="3200" baseline="0"/>
                <a:t>侧视图</a:t>
              </a:r>
              <a:r>
                <a:rPr lang="zh-CN" altLang="en-US" sz="1800" baseline="0"/>
                <a:t> </a:t>
              </a: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041" y="1009"/>
              <a:ext cx="798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lang="zh-CN" altLang="en-US" sz="3200" baseline="0"/>
                <a:t>俯视图 </a:t>
              </a:r>
            </a:p>
          </p:txBody>
        </p:sp>
      </p:grp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156325" y="765175"/>
            <a:ext cx="1511300" cy="719138"/>
          </a:xfrm>
          <a:prstGeom prst="wedgeEllipseCallout">
            <a:avLst>
              <a:gd name="adj1" fmla="val 66806"/>
              <a:gd name="adj2" fmla="val -590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zh-CN" altLang="en-US" sz="1800" baseline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51588" y="908050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 baseline="0">
                <a:ea typeface="黑体" panose="02010609060101010101" pitchFamily="49" charset="-122"/>
              </a:rPr>
              <a:t>试一试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16013" y="1341438"/>
            <a:ext cx="5541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b="1" baseline="0"/>
              <a:t>分别画出下列立体图形的三视图。</a:t>
            </a:r>
          </a:p>
        </p:txBody>
      </p:sp>
      <p:pic>
        <p:nvPicPr>
          <p:cNvPr id="21509" name="Picture 5" descr="g15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2895600"/>
            <a:ext cx="75850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/>
          <p:nvPr/>
        </p:nvGrpSpPr>
        <p:grpSpPr bwMode="auto">
          <a:xfrm>
            <a:off x="1752600" y="1219200"/>
            <a:ext cx="4608513" cy="3744913"/>
            <a:chOff x="0" y="0"/>
            <a:chExt cx="1920" cy="1306"/>
          </a:xfrm>
        </p:grpSpPr>
        <p:pic>
          <p:nvPicPr>
            <p:cNvPr id="23555" name="Picture 3" descr="g1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52" y="0"/>
              <a:ext cx="1368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0" y="864"/>
              <a:ext cx="576" cy="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zh-CN" altLang="en-US" sz="1800" baseline="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3276600" y="3429000"/>
            <a:ext cx="1439863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715000" y="3810000"/>
            <a:ext cx="2520950" cy="2303463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563938" y="5734050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aseline="0">
                <a:latin typeface="Tahoma" panose="020B0604030504040204" pitchFamily="34" charset="0"/>
              </a:rPr>
              <a:t>从正面看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835150" y="3068638"/>
            <a:ext cx="194468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0" y="476250"/>
            <a:ext cx="2520950" cy="23034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23850" y="2997200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aseline="0">
                <a:latin typeface="Tahoma" panose="020B0604030504040204" pitchFamily="34" charset="0"/>
              </a:rPr>
              <a:t>从左面看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181600" y="2286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aseline="0">
                <a:latin typeface="Tahoma" panose="020B0604030504040204" pitchFamily="34" charset="0"/>
              </a:rPr>
              <a:t>从上面看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6084888" y="692150"/>
            <a:ext cx="2087562" cy="20161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724400" y="228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 flipH="1">
            <a:off x="7086600" y="1600200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 animBg="1"/>
      <p:bldP spid="23559" grpId="0" autoUpdateAnimBg="0"/>
      <p:bldP spid="23560" grpId="0" animBg="1"/>
      <p:bldP spid="23561" grpId="0" animBg="1"/>
      <p:bldP spid="23562" grpId="0" autoUpdateAnimBg="0"/>
      <p:bldP spid="23563" grpId="0" autoUpdateAnimBg="0"/>
      <p:bldP spid="23564" grpId="0" animBg="1"/>
      <p:bldP spid="235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 rot="16200000">
            <a:off x="5334000" y="2082800"/>
            <a:ext cx="990600" cy="1066800"/>
          </a:xfrm>
          <a:prstGeom prst="cube">
            <a:avLst>
              <a:gd name="adj" fmla="val 24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 rot="16200000">
            <a:off x="4572000" y="2082800"/>
            <a:ext cx="990600" cy="1066800"/>
          </a:xfrm>
          <a:prstGeom prst="cube">
            <a:avLst>
              <a:gd name="adj" fmla="val 24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 rot="16200000">
            <a:off x="3733800" y="2082800"/>
            <a:ext cx="990600" cy="1066800"/>
          </a:xfrm>
          <a:prstGeom prst="cube">
            <a:avLst>
              <a:gd name="adj" fmla="val 24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 rot="16200000">
            <a:off x="3733800" y="1320800"/>
            <a:ext cx="990600" cy="1066800"/>
          </a:xfrm>
          <a:prstGeom prst="cube">
            <a:avLst>
              <a:gd name="adj" fmla="val 24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476500" y="23495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467100" y="1397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solidFill>
                  <a:schemeClr val="accent2"/>
                </a:solidFill>
                <a:latin typeface="Times New Roman" panose="02020603050405020304" pitchFamily="18" charset="0"/>
              </a:rPr>
              <a:t>从上面看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04900" y="21209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solidFill>
                  <a:schemeClr val="accent2"/>
                </a:solidFill>
                <a:latin typeface="Times New Roman" panose="02020603050405020304" pitchFamily="18" charset="0"/>
              </a:rPr>
              <a:t>从左面看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533900" y="37973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solidFill>
                  <a:schemeClr val="accent2"/>
                </a:solidFill>
                <a:latin typeface="Times New Roman" panose="02020603050405020304" pitchFamily="18" charset="0"/>
              </a:rPr>
              <a:t>从正面看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762500" y="2349500"/>
            <a:ext cx="838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 rot="16200000">
            <a:off x="3962400" y="2311400"/>
            <a:ext cx="990600" cy="1066800"/>
          </a:xfrm>
          <a:prstGeom prst="cube">
            <a:avLst>
              <a:gd name="adj" fmla="val 24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4588" name="Group 12"/>
          <p:cNvGrpSpPr/>
          <p:nvPr/>
        </p:nvGrpSpPr>
        <p:grpSpPr bwMode="auto">
          <a:xfrm>
            <a:off x="827088" y="4005263"/>
            <a:ext cx="2305050" cy="1557337"/>
            <a:chOff x="0" y="0"/>
            <a:chExt cx="720" cy="480"/>
          </a:xfrm>
        </p:grpSpPr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240" cy="24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0" y="240"/>
              <a:ext cx="240" cy="24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240" y="240"/>
              <a:ext cx="240" cy="24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480" y="240"/>
              <a:ext cx="240" cy="24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593" name="Group 17"/>
          <p:cNvGrpSpPr/>
          <p:nvPr/>
        </p:nvGrpSpPr>
        <p:grpSpPr bwMode="auto">
          <a:xfrm>
            <a:off x="3635375" y="4005263"/>
            <a:ext cx="1524000" cy="1557337"/>
            <a:chOff x="0" y="0"/>
            <a:chExt cx="480" cy="480"/>
          </a:xfrm>
        </p:grpSpPr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240" cy="24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240" y="240"/>
              <a:ext cx="240" cy="24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0" y="240"/>
              <a:ext cx="240" cy="24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597" name="Group 21"/>
          <p:cNvGrpSpPr/>
          <p:nvPr/>
        </p:nvGrpSpPr>
        <p:grpSpPr bwMode="auto">
          <a:xfrm>
            <a:off x="6300788" y="4005263"/>
            <a:ext cx="2159000" cy="1557337"/>
            <a:chOff x="0" y="0"/>
            <a:chExt cx="720" cy="480"/>
          </a:xfrm>
        </p:grpSpPr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0" y="240"/>
              <a:ext cx="240" cy="240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0" y="0"/>
              <a:ext cx="240" cy="240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240" cy="240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480" y="0"/>
              <a:ext cx="240" cy="240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4140200" y="2565400"/>
            <a:ext cx="838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3" name="AutoShape 27"/>
          <p:cNvSpPr>
            <a:spLocks noChangeArrowheads="1"/>
          </p:cNvSpPr>
          <p:nvPr/>
        </p:nvSpPr>
        <p:spPr bwMode="auto">
          <a:xfrm flipH="1">
            <a:off x="4533900" y="2120900"/>
            <a:ext cx="1066800" cy="228600"/>
          </a:xfrm>
          <a:prstGeom prst="parallelogram">
            <a:avLst>
              <a:gd name="adj" fmla="val 10484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3924300" y="1587500"/>
            <a:ext cx="838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5600700" y="2349500"/>
            <a:ext cx="762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H="1" flipV="1">
            <a:off x="4643438" y="3068638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7" name="AutoShape 31"/>
          <p:cNvSpPr>
            <a:spLocks noChangeArrowheads="1"/>
          </p:cNvSpPr>
          <p:nvPr/>
        </p:nvSpPr>
        <p:spPr bwMode="auto">
          <a:xfrm rot="16192881">
            <a:off x="3543300" y="2730500"/>
            <a:ext cx="990600" cy="228600"/>
          </a:xfrm>
          <a:prstGeom prst="parallelogram">
            <a:avLst>
              <a:gd name="adj" fmla="val 108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8" name="AutoShape 32"/>
          <p:cNvSpPr>
            <a:spLocks noChangeArrowheads="1"/>
          </p:cNvSpPr>
          <p:nvPr/>
        </p:nvSpPr>
        <p:spPr bwMode="auto">
          <a:xfrm rot="16192881">
            <a:off x="3314700" y="2501900"/>
            <a:ext cx="990600" cy="228600"/>
          </a:xfrm>
          <a:prstGeom prst="parallelogram">
            <a:avLst>
              <a:gd name="adj" fmla="val 108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9" name="AutoShape 33"/>
          <p:cNvSpPr>
            <a:spLocks noChangeArrowheads="1"/>
          </p:cNvSpPr>
          <p:nvPr/>
        </p:nvSpPr>
        <p:spPr bwMode="auto">
          <a:xfrm rot="16192881">
            <a:off x="3314700" y="1739900"/>
            <a:ext cx="990600" cy="228600"/>
          </a:xfrm>
          <a:prstGeom prst="parallelogram">
            <a:avLst>
              <a:gd name="adj" fmla="val 108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10" name="AutoShape 34"/>
          <p:cNvSpPr>
            <a:spLocks noChangeArrowheads="1"/>
          </p:cNvSpPr>
          <p:nvPr/>
        </p:nvSpPr>
        <p:spPr bwMode="auto">
          <a:xfrm flipH="1">
            <a:off x="5372100" y="2120900"/>
            <a:ext cx="990600" cy="228600"/>
          </a:xfrm>
          <a:prstGeom prst="parallelogram">
            <a:avLst>
              <a:gd name="adj" fmla="val 9736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11" name="AutoShape 35"/>
          <p:cNvSpPr>
            <a:spLocks noChangeArrowheads="1"/>
          </p:cNvSpPr>
          <p:nvPr/>
        </p:nvSpPr>
        <p:spPr bwMode="auto">
          <a:xfrm flipH="1">
            <a:off x="3695700" y="1358900"/>
            <a:ext cx="1066800" cy="228600"/>
          </a:xfrm>
          <a:prstGeom prst="parallelogram">
            <a:avLst>
              <a:gd name="adj" fmla="val 10484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12" name="AutoShape 36"/>
          <p:cNvSpPr>
            <a:spLocks noChangeArrowheads="1"/>
          </p:cNvSpPr>
          <p:nvPr/>
        </p:nvSpPr>
        <p:spPr bwMode="auto">
          <a:xfrm flipH="1">
            <a:off x="3924300" y="2349500"/>
            <a:ext cx="1066800" cy="228600"/>
          </a:xfrm>
          <a:prstGeom prst="parallelogram">
            <a:avLst>
              <a:gd name="adj" fmla="val 10484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4229100" y="5969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1371600" y="5867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solidFill>
                  <a:schemeClr val="accent2"/>
                </a:solidFill>
                <a:latin typeface="Times New Roman" panose="02020603050405020304" pitchFamily="18" charset="0"/>
              </a:rPr>
              <a:t>从正面看</a:t>
            </a: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3810000" y="5867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solidFill>
                  <a:schemeClr val="accent2"/>
                </a:solidFill>
                <a:latin typeface="Times New Roman" panose="02020603050405020304" pitchFamily="18" charset="0"/>
              </a:rPr>
              <a:t>从左面看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6629400" y="5867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400" b="1" baseline="0">
                <a:solidFill>
                  <a:schemeClr val="accent2"/>
                </a:solidFill>
                <a:latin typeface="Times New Roman" panose="02020603050405020304" pitchFamily="18" charset="0"/>
              </a:rPr>
              <a:t>从上面看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utoUpdateAnimBg="0"/>
      <p:bldP spid="24584" grpId="0" autoUpdateAnimBg="0"/>
      <p:bldP spid="24585" grpId="0" autoUpdateAnimBg="0"/>
      <p:bldP spid="24586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610" grpId="0" animBg="1"/>
      <p:bldP spid="24611" grpId="0" animBg="1"/>
      <p:bldP spid="24612" grpId="0" animBg="1"/>
      <p:bldP spid="24613" grpId="0" animBg="1"/>
      <p:bldP spid="24614" grpId="0" autoUpdateAnimBg="0"/>
      <p:bldP spid="24615" grpId="0" autoUpdateAnimBg="0"/>
      <p:bldP spid="2461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/>
          </p:cNvSpPr>
          <p:nvPr/>
        </p:nvSpPr>
        <p:spPr bwMode="auto">
          <a:xfrm>
            <a:off x="179388" y="549275"/>
            <a:ext cx="17526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探究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68538" y="620713"/>
            <a:ext cx="6019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利用骰子，摆成下面的图形，分别从正面、左面、上面观察这个图形，各能得到什么平面图形？</a:t>
            </a:r>
          </a:p>
        </p:txBody>
      </p:sp>
      <p:grpSp>
        <p:nvGrpSpPr>
          <p:cNvPr id="26628" name="Group 4"/>
          <p:cNvGrpSpPr/>
          <p:nvPr/>
        </p:nvGrpSpPr>
        <p:grpSpPr bwMode="auto">
          <a:xfrm>
            <a:off x="539750" y="4365625"/>
            <a:ext cx="2736850" cy="1905000"/>
            <a:chOff x="0" y="0"/>
            <a:chExt cx="1872" cy="1200"/>
          </a:xfrm>
        </p:grpSpPr>
        <p:grpSp>
          <p:nvGrpSpPr>
            <p:cNvPr id="26629" name="Group 5"/>
            <p:cNvGrpSpPr/>
            <p:nvPr/>
          </p:nvGrpSpPr>
          <p:grpSpPr bwMode="auto">
            <a:xfrm>
              <a:off x="0" y="0"/>
              <a:ext cx="1872" cy="708"/>
              <a:chOff x="0" y="0"/>
              <a:chExt cx="2400" cy="840"/>
            </a:xfrm>
          </p:grpSpPr>
          <p:sp>
            <p:nvSpPr>
              <p:cNvPr id="26630" name="Rectangle 6"/>
              <p:cNvSpPr>
                <a:spLocks noChangeArrowheads="1"/>
              </p:cNvSpPr>
              <p:nvPr/>
            </p:nvSpPr>
            <p:spPr bwMode="auto">
              <a:xfrm>
                <a:off x="0" y="420"/>
                <a:ext cx="480" cy="4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31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0" cy="4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32" name="Rectangle 8"/>
              <p:cNvSpPr>
                <a:spLocks noChangeArrowheads="1"/>
              </p:cNvSpPr>
              <p:nvPr/>
            </p:nvSpPr>
            <p:spPr bwMode="auto">
              <a:xfrm>
                <a:off x="1440" y="420"/>
                <a:ext cx="480" cy="4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33" name="Rectangle 9"/>
              <p:cNvSpPr>
                <a:spLocks noChangeArrowheads="1"/>
              </p:cNvSpPr>
              <p:nvPr/>
            </p:nvSpPr>
            <p:spPr bwMode="auto">
              <a:xfrm>
                <a:off x="960" y="420"/>
                <a:ext cx="480" cy="4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34" name="Rectangle 10"/>
              <p:cNvSpPr>
                <a:spLocks noChangeArrowheads="1"/>
              </p:cNvSpPr>
              <p:nvPr/>
            </p:nvSpPr>
            <p:spPr bwMode="auto">
              <a:xfrm>
                <a:off x="480" y="420"/>
                <a:ext cx="480" cy="4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35" name="Rectangle 11"/>
              <p:cNvSpPr>
                <a:spLocks noChangeArrowheads="1"/>
              </p:cNvSpPr>
              <p:nvPr/>
            </p:nvSpPr>
            <p:spPr bwMode="auto">
              <a:xfrm>
                <a:off x="1920" y="420"/>
                <a:ext cx="480" cy="4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432" y="912"/>
              <a:ext cx="960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400" baseline="0">
                  <a:latin typeface="Times New Roman" panose="02020603050405020304" pitchFamily="18" charset="0"/>
                </a:rPr>
                <a:t>从正面看</a:t>
              </a:r>
            </a:p>
          </p:txBody>
        </p:sp>
      </p:grpSp>
      <p:grpSp>
        <p:nvGrpSpPr>
          <p:cNvPr id="26637" name="Group 13"/>
          <p:cNvGrpSpPr/>
          <p:nvPr/>
        </p:nvGrpSpPr>
        <p:grpSpPr bwMode="auto">
          <a:xfrm>
            <a:off x="6732588" y="4508500"/>
            <a:ext cx="1782762" cy="1828800"/>
            <a:chOff x="0" y="0"/>
            <a:chExt cx="1123" cy="1152"/>
          </a:xfrm>
        </p:grpSpPr>
        <p:grpSp>
          <p:nvGrpSpPr>
            <p:cNvPr id="26638" name="Group 14"/>
            <p:cNvGrpSpPr/>
            <p:nvPr/>
          </p:nvGrpSpPr>
          <p:grpSpPr bwMode="auto">
            <a:xfrm>
              <a:off x="0" y="0"/>
              <a:ext cx="1123" cy="708"/>
              <a:chOff x="0" y="0"/>
              <a:chExt cx="1123" cy="708"/>
            </a:xfrm>
          </p:grpSpPr>
          <p:sp>
            <p:nvSpPr>
              <p:cNvPr id="26639" name="Rectangle 15"/>
              <p:cNvSpPr>
                <a:spLocks noChangeArrowheads="1"/>
              </p:cNvSpPr>
              <p:nvPr/>
            </p:nvSpPr>
            <p:spPr bwMode="auto">
              <a:xfrm>
                <a:off x="0" y="354"/>
                <a:ext cx="374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40" name="Rectangl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4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41" name="Rectangle 17"/>
              <p:cNvSpPr>
                <a:spLocks noChangeArrowheads="1"/>
              </p:cNvSpPr>
              <p:nvPr/>
            </p:nvSpPr>
            <p:spPr bwMode="auto">
              <a:xfrm>
                <a:off x="749" y="354"/>
                <a:ext cx="374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42" name="Rectangle 18"/>
              <p:cNvSpPr>
                <a:spLocks noChangeArrowheads="1"/>
              </p:cNvSpPr>
              <p:nvPr/>
            </p:nvSpPr>
            <p:spPr bwMode="auto">
              <a:xfrm>
                <a:off x="374" y="354"/>
                <a:ext cx="375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0" y="864"/>
              <a:ext cx="960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400" baseline="0">
                  <a:latin typeface="Times New Roman" panose="02020603050405020304" pitchFamily="18" charset="0"/>
                </a:rPr>
                <a:t>从左面看</a:t>
              </a:r>
            </a:p>
          </p:txBody>
        </p:sp>
      </p:grpSp>
      <p:grpSp>
        <p:nvGrpSpPr>
          <p:cNvPr id="26644" name="Group 20"/>
          <p:cNvGrpSpPr/>
          <p:nvPr/>
        </p:nvGrpSpPr>
        <p:grpSpPr bwMode="auto">
          <a:xfrm>
            <a:off x="3505200" y="4419600"/>
            <a:ext cx="2736850" cy="1941513"/>
            <a:chOff x="0" y="0"/>
            <a:chExt cx="1776" cy="1444"/>
          </a:xfrm>
        </p:grpSpPr>
        <p:grpSp>
          <p:nvGrpSpPr>
            <p:cNvPr id="26645" name="Group 21"/>
            <p:cNvGrpSpPr/>
            <p:nvPr/>
          </p:nvGrpSpPr>
          <p:grpSpPr bwMode="auto">
            <a:xfrm>
              <a:off x="0" y="0"/>
              <a:ext cx="1776" cy="1026"/>
              <a:chOff x="0" y="0"/>
              <a:chExt cx="1776" cy="1026"/>
            </a:xfrm>
          </p:grpSpPr>
          <p:sp>
            <p:nvSpPr>
              <p:cNvPr id="26646" name="Rectangle 22"/>
              <p:cNvSpPr>
                <a:spLocks noChangeArrowheads="1"/>
              </p:cNvSpPr>
              <p:nvPr/>
            </p:nvSpPr>
            <p:spPr bwMode="auto">
              <a:xfrm>
                <a:off x="1046" y="0"/>
                <a:ext cx="375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47" name="Rectangle 23"/>
              <p:cNvSpPr>
                <a:spLocks noChangeArrowheads="1"/>
              </p:cNvSpPr>
              <p:nvPr/>
            </p:nvSpPr>
            <p:spPr bwMode="auto">
              <a:xfrm>
                <a:off x="672" y="0"/>
                <a:ext cx="374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48" name="Rectangle 24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374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49" name="Rectangle 25"/>
              <p:cNvSpPr>
                <a:spLocks noChangeArrowheads="1"/>
              </p:cNvSpPr>
              <p:nvPr/>
            </p:nvSpPr>
            <p:spPr bwMode="auto">
              <a:xfrm>
                <a:off x="1402" y="336"/>
                <a:ext cx="374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50" name="Rectangle 26"/>
              <p:cNvSpPr>
                <a:spLocks noChangeArrowheads="1"/>
              </p:cNvSpPr>
              <p:nvPr/>
            </p:nvSpPr>
            <p:spPr bwMode="auto">
              <a:xfrm>
                <a:off x="1056" y="672"/>
                <a:ext cx="374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51" name="Rectangl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4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52" name="Rectangle 28"/>
              <p:cNvSpPr>
                <a:spLocks noChangeArrowheads="1"/>
              </p:cNvSpPr>
              <p:nvPr/>
            </p:nvSpPr>
            <p:spPr bwMode="auto">
              <a:xfrm>
                <a:off x="1046" y="336"/>
                <a:ext cx="374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53" name="Rectangle 29"/>
              <p:cNvSpPr>
                <a:spLocks noChangeArrowheads="1"/>
              </p:cNvSpPr>
              <p:nvPr/>
            </p:nvSpPr>
            <p:spPr bwMode="auto">
              <a:xfrm>
                <a:off x="1392" y="672"/>
                <a:ext cx="374" cy="3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54" name="Text Box 30"/>
            <p:cNvSpPr txBox="1">
              <a:spLocks noChangeArrowheads="1"/>
            </p:cNvSpPr>
            <p:nvPr/>
          </p:nvSpPr>
          <p:spPr bwMode="auto">
            <a:xfrm>
              <a:off x="816" y="1104"/>
              <a:ext cx="912" cy="34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400" baseline="0">
                  <a:latin typeface="Times New Roman" panose="02020603050405020304" pitchFamily="18" charset="0"/>
                </a:rPr>
                <a:t>从上面看</a:t>
              </a:r>
            </a:p>
          </p:txBody>
        </p:sp>
      </p:grpSp>
      <p:grpSp>
        <p:nvGrpSpPr>
          <p:cNvPr id="26655" name="Group 31"/>
          <p:cNvGrpSpPr/>
          <p:nvPr/>
        </p:nvGrpSpPr>
        <p:grpSpPr bwMode="auto">
          <a:xfrm>
            <a:off x="2771775" y="1773238"/>
            <a:ext cx="3733800" cy="2357437"/>
            <a:chOff x="0" y="0"/>
            <a:chExt cx="3120" cy="1968"/>
          </a:xfrm>
        </p:grpSpPr>
        <p:sp>
          <p:nvSpPr>
            <p:cNvPr id="26656" name="AutoShape 32"/>
            <p:cNvSpPr>
              <a:spLocks noChangeArrowheads="1"/>
            </p:cNvSpPr>
            <p:nvPr/>
          </p:nvSpPr>
          <p:spPr bwMode="auto">
            <a:xfrm>
              <a:off x="0" y="672"/>
              <a:ext cx="864" cy="91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7" name="AutoShape 33"/>
            <p:cNvSpPr>
              <a:spLocks noChangeArrowheads="1"/>
            </p:cNvSpPr>
            <p:nvPr/>
          </p:nvSpPr>
          <p:spPr bwMode="auto">
            <a:xfrm>
              <a:off x="0" y="0"/>
              <a:ext cx="864" cy="91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8" name="AutoShape 34"/>
            <p:cNvSpPr>
              <a:spLocks noChangeArrowheads="1"/>
            </p:cNvSpPr>
            <p:nvPr/>
          </p:nvSpPr>
          <p:spPr bwMode="auto">
            <a:xfrm>
              <a:off x="624" y="672"/>
              <a:ext cx="864" cy="91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9" name="AutoShape 35"/>
            <p:cNvSpPr>
              <a:spLocks noChangeArrowheads="1"/>
            </p:cNvSpPr>
            <p:nvPr/>
          </p:nvSpPr>
          <p:spPr bwMode="auto">
            <a:xfrm>
              <a:off x="1200" y="672"/>
              <a:ext cx="864" cy="91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0" name="AutoShape 36"/>
            <p:cNvSpPr>
              <a:spLocks noChangeArrowheads="1"/>
            </p:cNvSpPr>
            <p:nvPr/>
          </p:nvSpPr>
          <p:spPr bwMode="auto">
            <a:xfrm>
              <a:off x="1824" y="672"/>
              <a:ext cx="864" cy="91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1" name="AutoShape 37"/>
            <p:cNvSpPr>
              <a:spLocks noChangeArrowheads="1"/>
            </p:cNvSpPr>
            <p:nvPr/>
          </p:nvSpPr>
          <p:spPr bwMode="auto">
            <a:xfrm>
              <a:off x="1632" y="864"/>
              <a:ext cx="864" cy="91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2" name="AutoShape 38"/>
            <p:cNvSpPr>
              <a:spLocks noChangeArrowheads="1"/>
            </p:cNvSpPr>
            <p:nvPr/>
          </p:nvSpPr>
          <p:spPr bwMode="auto">
            <a:xfrm>
              <a:off x="1440" y="1056"/>
              <a:ext cx="864" cy="91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3" name="AutoShape 39"/>
            <p:cNvSpPr>
              <a:spLocks noChangeArrowheads="1"/>
            </p:cNvSpPr>
            <p:nvPr/>
          </p:nvSpPr>
          <p:spPr bwMode="auto">
            <a:xfrm>
              <a:off x="2256" y="864"/>
              <a:ext cx="864" cy="91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4" name="AutoShape 40"/>
            <p:cNvSpPr>
              <a:spLocks noChangeArrowheads="1"/>
            </p:cNvSpPr>
            <p:nvPr/>
          </p:nvSpPr>
          <p:spPr bwMode="auto">
            <a:xfrm>
              <a:off x="2064" y="1056"/>
              <a:ext cx="864" cy="91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32125" y="925513"/>
            <a:ext cx="14033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4800" baseline="0" dirty="0">
                <a:solidFill>
                  <a:srgbClr val="FF0000"/>
                </a:solidFill>
              </a:rPr>
              <a:t>小结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7050088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 baseline="0" dirty="0"/>
              <a:t>1.</a:t>
            </a:r>
            <a:r>
              <a:rPr lang="zh-CN" altLang="en-US" sz="3200" b="1" baseline="0" dirty="0"/>
              <a:t>画几何体组合的三视图。</a:t>
            </a:r>
          </a:p>
          <a:p>
            <a:pPr eaLnBrk="1" hangingPunct="1"/>
            <a:r>
              <a:rPr lang="en-US" altLang="zh-CN" sz="3200" b="1" baseline="0" dirty="0"/>
              <a:t>2.</a:t>
            </a:r>
            <a:r>
              <a:rPr lang="zh-CN" altLang="en-US" sz="3200" b="1" baseline="0" dirty="0"/>
              <a:t>根据俯视图及小立方块的个数，</a:t>
            </a:r>
          </a:p>
          <a:p>
            <a:pPr eaLnBrk="1" hangingPunct="1"/>
            <a:r>
              <a:rPr lang="zh-CN" altLang="en-US" sz="3200" b="1" baseline="0" dirty="0"/>
              <a:t>   画其他两种视图。</a:t>
            </a:r>
          </a:p>
          <a:p>
            <a:pPr eaLnBrk="1" hangingPunct="1"/>
            <a:r>
              <a:rPr lang="en-US" altLang="zh-CN" sz="3200" b="1" baseline="0" dirty="0"/>
              <a:t>3.</a:t>
            </a:r>
            <a:r>
              <a:rPr lang="zh-CN" altLang="en-US" sz="3200" b="1" baseline="0" dirty="0"/>
              <a:t>已知三视图，求小立方块的总个数。</a:t>
            </a:r>
          </a:p>
          <a:p>
            <a:pPr eaLnBrk="1" hangingPunct="1"/>
            <a:r>
              <a:rPr lang="en-US" altLang="zh-CN" sz="3200" b="1" baseline="0" dirty="0"/>
              <a:t>4.</a:t>
            </a:r>
            <a:r>
              <a:rPr lang="zh-CN" altLang="en-US" sz="3200" b="1" baseline="0" dirty="0"/>
              <a:t>已知两种试图，求小立方块的最多、</a:t>
            </a:r>
          </a:p>
          <a:p>
            <a:pPr eaLnBrk="1" hangingPunct="1"/>
            <a:r>
              <a:rPr lang="zh-CN" altLang="en-US" sz="3200" b="1" baseline="0" dirty="0"/>
              <a:t>   最少时的个数。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295400" y="1066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4000" b="1" baseline="0" dirty="0">
                <a:solidFill>
                  <a:srgbClr val="FF0000"/>
                </a:solidFill>
              </a:rPr>
              <a:t>作业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2286000"/>
            <a:ext cx="682161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b="1" baseline="0" dirty="0"/>
              <a:t>作业本：习题</a:t>
            </a:r>
            <a:r>
              <a:rPr lang="en-US" altLang="zh-CN" sz="3600" b="1" baseline="0" dirty="0"/>
              <a:t>8.5</a:t>
            </a:r>
          </a:p>
          <a:p>
            <a:pPr eaLnBrk="1" hangingPunct="1"/>
            <a:r>
              <a:rPr lang="en-US" altLang="zh-CN" sz="3600" b="1" baseline="0" dirty="0"/>
              <a:t>               A</a:t>
            </a:r>
            <a:r>
              <a:rPr lang="zh-CN" altLang="en-US" sz="3600" b="1" baseline="0" dirty="0"/>
              <a:t>组第</a:t>
            </a:r>
            <a:r>
              <a:rPr lang="en-US" altLang="zh-CN" sz="3600" b="1" baseline="0" dirty="0"/>
              <a:t>2</a:t>
            </a:r>
            <a:r>
              <a:rPr lang="zh-CN" altLang="en-US" sz="3600" b="1" baseline="0" dirty="0"/>
              <a:t>、</a:t>
            </a:r>
            <a:r>
              <a:rPr lang="en-US" altLang="zh-CN" sz="3600" b="1" baseline="0" dirty="0"/>
              <a:t>3</a:t>
            </a:r>
            <a:r>
              <a:rPr lang="zh-CN" altLang="en-US" sz="3600" b="1" baseline="0" dirty="0"/>
              <a:t>、 </a:t>
            </a:r>
            <a:r>
              <a:rPr lang="en-US" altLang="zh-CN" sz="3600" b="1" baseline="0" dirty="0"/>
              <a:t>4</a:t>
            </a:r>
            <a:r>
              <a:rPr lang="zh-CN" altLang="en-US" sz="3600" b="1" baseline="0" dirty="0"/>
              <a:t>、</a:t>
            </a:r>
            <a:r>
              <a:rPr lang="en-US" altLang="zh-CN" sz="3600" b="1" baseline="0" dirty="0"/>
              <a:t>5</a:t>
            </a:r>
            <a:r>
              <a:rPr lang="zh-CN" altLang="en-US" sz="3600" b="1" baseline="0" dirty="0"/>
              <a:t>题。</a:t>
            </a:r>
          </a:p>
          <a:p>
            <a:pPr eaLnBrk="1" hangingPunct="1"/>
            <a:r>
              <a:rPr lang="zh-CN" altLang="en-US" sz="3600" b="1" baseline="0" dirty="0"/>
              <a:t>               </a:t>
            </a:r>
            <a:r>
              <a:rPr lang="en-US" altLang="zh-CN" sz="3600" b="1" baseline="0" dirty="0"/>
              <a:t>B</a:t>
            </a:r>
            <a:r>
              <a:rPr lang="zh-CN" altLang="en-US" sz="3600" b="1" baseline="0" dirty="0"/>
              <a:t>组第</a:t>
            </a:r>
            <a:r>
              <a:rPr lang="en-US" altLang="zh-CN" sz="3600" b="1" baseline="0" dirty="0"/>
              <a:t>1</a:t>
            </a:r>
            <a:r>
              <a:rPr lang="zh-CN" altLang="en-US" sz="3600" b="1" baseline="0" dirty="0"/>
              <a:t>题</a:t>
            </a:r>
            <a:r>
              <a:rPr lang="zh-CN" altLang="en-US" sz="3600" b="1" baseline="0" dirty="0" smtClean="0"/>
              <a:t>。 </a:t>
            </a:r>
            <a:endParaRPr lang="zh-CN" altLang="en-US" sz="3600" b="1" baseline="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WDH1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7725" y="88900"/>
            <a:ext cx="19081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WordArt 3"/>
          <p:cNvSpPr>
            <a:spLocks noChangeArrowheads="1" noChangeShapeType="1"/>
          </p:cNvSpPr>
          <p:nvPr/>
        </p:nvSpPr>
        <p:spPr bwMode="auto">
          <a:xfrm>
            <a:off x="1835150" y="1844675"/>
            <a:ext cx="5400675" cy="3095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69125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同学们再见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 bwMode="auto">
          <a:xfrm>
            <a:off x="0" y="4221163"/>
            <a:ext cx="3635375" cy="2233612"/>
            <a:chOff x="0" y="0"/>
            <a:chExt cx="1968" cy="1872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1968" cy="1872"/>
            </a:xfrm>
            <a:prstGeom prst="cloudCallout">
              <a:avLst>
                <a:gd name="adj1" fmla="val 71444"/>
                <a:gd name="adj2" fmla="val -69606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zh-CN" altLang="en-US" sz="1800" baseline="0">
                <a:solidFill>
                  <a:srgbClr val="000099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288" y="528"/>
              <a:ext cx="1406" cy="8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3200" b="1" baseline="0">
                  <a:solidFill>
                    <a:srgbClr val="FF0000"/>
                  </a:solidFill>
                  <a:latin typeface="Tahoma" panose="020B0604030504040204" pitchFamily="34" charset="0"/>
                </a:rPr>
                <a:t>什么是</a:t>
              </a:r>
              <a:r>
                <a:rPr lang="zh-CN" altLang="en-US" sz="3200" b="1" baseline="0">
                  <a:solidFill>
                    <a:srgbClr val="FF0000"/>
                  </a:solidFill>
                  <a:latin typeface="Tahoma" panose="020B0604030504040204" pitchFamily="34" charset="0"/>
                  <a:ea typeface="黑体" panose="02010609060101010101" pitchFamily="49" charset="-122"/>
                </a:rPr>
                <a:t>三视图法</a:t>
              </a:r>
              <a:r>
                <a:rPr lang="zh-CN" altLang="en-US" sz="3200" b="1" baseline="0">
                  <a:solidFill>
                    <a:srgbClr val="FF0000"/>
                  </a:solidFill>
                  <a:latin typeface="Tahoma" panose="020B0604030504040204" pitchFamily="34" charset="0"/>
                </a:rPr>
                <a:t>呢</a:t>
              </a:r>
              <a:r>
                <a:rPr lang="en-US" altLang="zh-CN" sz="3200" b="1" baseline="0">
                  <a:solidFill>
                    <a:srgbClr val="FF0000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pic>
        <p:nvPicPr>
          <p:cNvPr id="5125" name="Picture 5" descr="qgsx2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275" y="4005263"/>
            <a:ext cx="4537075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30175" y="498475"/>
            <a:ext cx="8763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aseline="0" dirty="0"/>
              <a:t>       </a:t>
            </a:r>
            <a:r>
              <a:rPr lang="zh-CN" altLang="en-US" sz="2400" b="1" baseline="0" dirty="0">
                <a:latin typeface="幼圆" panose="02010509060101010101" pitchFamily="49" charset="-122"/>
                <a:ea typeface="幼圆" panose="02010509060101010101" pitchFamily="49" charset="-122"/>
              </a:rPr>
              <a:t>工人在加工部件之前，首先要看部件的图纸</a:t>
            </a:r>
            <a:r>
              <a:rPr lang="en-US" altLang="zh-CN" sz="2400" b="1" baseline="0" dirty="0"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  <a:r>
              <a:rPr lang="zh-CN" altLang="en-US" sz="2400" b="1" baseline="0" dirty="0">
                <a:latin typeface="幼圆" panose="02010509060101010101" pitchFamily="49" charset="-122"/>
                <a:ea typeface="幼圆" panose="02010509060101010101" pitchFamily="49" charset="-122"/>
              </a:rPr>
              <a:t>但在平面上画空间的物体不是一件简单的事，因为必须把它画得从各个方面看都很清楚</a:t>
            </a:r>
            <a:r>
              <a:rPr lang="en-US" altLang="zh-CN" sz="2400" b="1" baseline="0" dirty="0"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  <a:r>
              <a:rPr lang="zh-CN" altLang="en-US" sz="2400" b="1" baseline="0" dirty="0">
                <a:latin typeface="幼圆" panose="02010509060101010101" pitchFamily="49" charset="-122"/>
                <a:ea typeface="幼圆" panose="02010509060101010101" pitchFamily="49" charset="-122"/>
              </a:rPr>
              <a:t>为了解决这个问题，创造了：</a:t>
            </a:r>
            <a:r>
              <a:rPr lang="zh-CN" altLang="en-US" sz="2400" b="1" baseline="0" dirty="0"/>
              <a:t>     </a:t>
            </a:r>
            <a:r>
              <a:rPr lang="zh-CN" altLang="en-US" sz="2400" i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三视图法</a:t>
            </a:r>
            <a:r>
              <a:rPr lang="en-US" altLang="zh-CN" sz="2400" i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454400" y="1773238"/>
            <a:ext cx="5689600" cy="2236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b="1" baseline="0">
                <a:solidFill>
                  <a:srgbClr val="000099"/>
                </a:solidFill>
                <a:latin typeface="Tahoma" panose="020B0604030504040204" pitchFamily="34" charset="0"/>
              </a:rPr>
              <a:t>就是从三个不同的方向看一个物体，一般是从</a:t>
            </a:r>
            <a:r>
              <a:rPr lang="zh-CN" altLang="en-US" b="1" i="1" baseline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正面、上面和侧面</a:t>
            </a:r>
            <a:r>
              <a:rPr lang="zh-CN" altLang="en-US" b="1" baseline="0">
                <a:solidFill>
                  <a:srgbClr val="FFFF00"/>
                </a:solidFill>
                <a:latin typeface="Tahoma" panose="020B0604030504040204" pitchFamily="34" charset="0"/>
              </a:rPr>
              <a:t>，</a:t>
            </a:r>
            <a:r>
              <a:rPr lang="zh-CN" altLang="en-US" b="1" baseline="0">
                <a:solidFill>
                  <a:srgbClr val="000099"/>
                </a:solidFill>
                <a:latin typeface="Tahoma" panose="020B0604030504040204" pitchFamily="34" charset="0"/>
              </a:rPr>
              <a:t>然后描绘三张所看到的图，即</a:t>
            </a:r>
            <a:r>
              <a:rPr lang="zh-CN" altLang="en-US" b="1" baseline="0">
                <a:solidFill>
                  <a:srgbClr val="000099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视图</a:t>
            </a:r>
            <a:r>
              <a:rPr lang="en-US" altLang="zh-CN" b="1" baseline="0">
                <a:solidFill>
                  <a:srgbClr val="000099"/>
                </a:solidFill>
                <a:latin typeface="Tahoma" panose="020B0604030504040204" pitchFamily="34" charset="0"/>
              </a:rPr>
              <a:t>. </a:t>
            </a:r>
          </a:p>
          <a:p>
            <a:pPr eaLnBrk="1" hangingPunct="1"/>
            <a:r>
              <a:rPr lang="zh-CN" altLang="en-US" b="1" baseline="0">
                <a:solidFill>
                  <a:srgbClr val="000099"/>
                </a:solidFill>
                <a:latin typeface="Tahoma" panose="020B0604030504040204" pitchFamily="34" charset="0"/>
              </a:rPr>
              <a:t>这样就把一个物体转化为平面的图形</a:t>
            </a:r>
            <a:r>
              <a:rPr lang="en-US" altLang="zh-CN" b="1" baseline="0">
                <a:solidFill>
                  <a:srgbClr val="000099"/>
                </a:solidFill>
                <a:latin typeface="Tahoma" panose="020B0604030504040204" pitchFamily="34" charset="0"/>
              </a:rPr>
              <a:t>.     </a:t>
            </a:r>
            <a:r>
              <a:rPr lang="zh-CN" altLang="en-US" b="1" baseline="0">
                <a:solidFill>
                  <a:schemeClr val="folHlink"/>
                </a:solidFill>
                <a:latin typeface="Tahoma" panose="020B0604030504040204" pitchFamily="34" charset="0"/>
              </a:rPr>
              <a:t>例如下图</a:t>
            </a:r>
            <a:r>
              <a:rPr lang="en-US" altLang="zh-CN" b="1" baseline="0">
                <a:solidFill>
                  <a:schemeClr val="folHlink"/>
                </a:solidFill>
                <a:latin typeface="Tahoma" panose="020B0604030504040204" pitchFamily="34" charset="0"/>
              </a:rPr>
              <a:t>: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87450" y="4005263"/>
            <a:ext cx="69850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baseline="0">
                <a:latin typeface="Times New Roman" panose="02020603050405020304" pitchFamily="18" charset="0"/>
                <a:sym typeface="Wingdings" panose="05000000000000000000" pitchFamily="2" charset="2"/>
              </a:rPr>
              <a:t>        在三视图中，俯视图画在主视图的下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baseline="0">
                <a:latin typeface="Times New Roman" panose="02020603050405020304" pitchFamily="18" charset="0"/>
                <a:sym typeface="Wingdings" panose="05000000000000000000" pitchFamily="2" charset="2"/>
              </a:rPr>
              <a:t>面，左视图画在主视图的右面。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35150" y="2997200"/>
            <a:ext cx="4968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baseline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怎样画一个物体的三视图呢？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84213" y="981075"/>
            <a:ext cx="7848600" cy="1447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zh-CN" altLang="en-US" sz="3200" b="1" baseline="0">
                <a:latin typeface="华文细黑" panose="02010600040101010101" pitchFamily="2" charset="-122"/>
                <a:ea typeface="华文细黑" panose="02010600040101010101" pitchFamily="2" charset="-122"/>
              </a:rPr>
              <a:t>从正面看到的图形，称为</a:t>
            </a:r>
            <a:r>
              <a:rPr lang="zh-CN" altLang="en-US" sz="3200" b="1" i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正视图</a:t>
            </a:r>
            <a:r>
              <a:rPr lang="zh-CN" altLang="en-US" sz="3200" b="1" baseline="0"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</a:p>
          <a:p>
            <a:pPr algn="ctr" eaLnBrk="1" hangingPunct="1"/>
            <a:r>
              <a:rPr lang="zh-CN" altLang="en-US" sz="3200" b="1" baseline="0">
                <a:latin typeface="华文细黑" panose="02010600040101010101" pitchFamily="2" charset="-122"/>
                <a:ea typeface="华文细黑" panose="02010600040101010101" pitchFamily="2" charset="-122"/>
              </a:rPr>
              <a:t>从上面看到的图形，称为</a:t>
            </a:r>
            <a:r>
              <a:rPr lang="zh-CN" altLang="en-US" sz="3200" b="1" i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俯视图</a:t>
            </a:r>
            <a:r>
              <a:rPr lang="zh-CN" altLang="en-US" sz="3200" b="1" baseline="0"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</a:p>
          <a:p>
            <a:pPr algn="ctr" eaLnBrk="1" hangingPunct="1"/>
            <a:r>
              <a:rPr lang="zh-CN" altLang="en-US" sz="3200" b="1" baseline="0">
                <a:latin typeface="华文细黑" panose="02010600040101010101" pitchFamily="2" charset="-122"/>
                <a:ea typeface="华文细黑" panose="02010600040101010101" pitchFamily="2" charset="-122"/>
              </a:rPr>
              <a:t>从侧面看到的图形，称为</a:t>
            </a:r>
            <a:r>
              <a:rPr lang="zh-CN" altLang="en-US" sz="3200" b="1" i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侧视图</a:t>
            </a:r>
            <a:r>
              <a:rPr lang="en-US" altLang="zh-CN" sz="3200" b="1" i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.</a:t>
            </a:r>
            <a:r>
              <a:rPr lang="en-US" altLang="zh-CN" i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426075" y="1493838"/>
            <a:ext cx="3556000" cy="3105150"/>
          </a:xfrm>
          <a:prstGeom prst="bevel">
            <a:avLst>
              <a:gd name="adj" fmla="val 1310"/>
            </a:avLst>
          </a:prstGeom>
          <a:solidFill>
            <a:srgbClr val="7DCAFF"/>
          </a:solidFill>
          <a:ln w="12700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 rot="10800000" flipH="1">
            <a:off x="341313" y="1487488"/>
            <a:ext cx="4995862" cy="3781425"/>
          </a:xfrm>
          <a:prstGeom prst="cube">
            <a:avLst>
              <a:gd name="adj" fmla="val 2502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rot="5400000">
            <a:off x="4271963" y="3271838"/>
            <a:ext cx="1042987" cy="261937"/>
          </a:xfrm>
          <a:prstGeom prst="parallelogram">
            <a:avLst>
              <a:gd name="adj" fmla="val 97573"/>
            </a:avLst>
          </a:prstGeom>
          <a:solidFill>
            <a:srgbClr val="8FE991"/>
          </a:solidFill>
          <a:ln w="9525">
            <a:solidFill>
              <a:srgbClr val="00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flipH="1">
            <a:off x="2078038" y="4778375"/>
            <a:ext cx="1497012" cy="263525"/>
          </a:xfrm>
          <a:prstGeom prst="parallelogram">
            <a:avLst>
              <a:gd name="adj" fmla="val 100596"/>
            </a:avLst>
          </a:prstGeom>
          <a:solidFill>
            <a:srgbClr val="8FE991"/>
          </a:solidFill>
          <a:ln w="9525">
            <a:solidFill>
              <a:srgbClr val="00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196975" y="1990725"/>
            <a:ext cx="1228725" cy="776288"/>
          </a:xfrm>
          <a:prstGeom prst="rect">
            <a:avLst/>
          </a:prstGeom>
          <a:solidFill>
            <a:srgbClr val="84E886"/>
          </a:solidFill>
          <a:ln w="9525">
            <a:solidFill>
              <a:srgbClr val="00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9" name="未知"/>
          <p:cNvSpPr/>
          <p:nvPr/>
        </p:nvSpPr>
        <p:spPr bwMode="auto">
          <a:xfrm>
            <a:off x="1196975" y="2754313"/>
            <a:ext cx="890588" cy="919162"/>
          </a:xfrm>
          <a:custGeom>
            <a:avLst/>
            <a:gdLst>
              <a:gd name="T0" fmla="*/ 747 w 747"/>
              <a:gd name="T1" fmla="*/ 729 h 729"/>
              <a:gd name="T2" fmla="*/ 0 w 747"/>
              <a:gd name="T3" fmla="*/ 0 h 7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47" h="729">
                <a:moveTo>
                  <a:pt x="747" y="729"/>
                </a:moveTo>
                <a:lnTo>
                  <a:pt x="0" y="0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0" name="未知"/>
          <p:cNvSpPr/>
          <p:nvPr/>
        </p:nvSpPr>
        <p:spPr bwMode="auto">
          <a:xfrm>
            <a:off x="2422525" y="2767013"/>
            <a:ext cx="885825" cy="904875"/>
          </a:xfrm>
          <a:custGeom>
            <a:avLst/>
            <a:gdLst>
              <a:gd name="T0" fmla="*/ 732 w 732"/>
              <a:gd name="T1" fmla="*/ 732 h 732"/>
              <a:gd name="T2" fmla="*/ 0 w 732"/>
              <a:gd name="T3" fmla="*/ 0 h 7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32" h="732">
                <a:moveTo>
                  <a:pt x="732" y="732"/>
                </a:moveTo>
                <a:lnTo>
                  <a:pt x="0" y="0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1" name="未知"/>
          <p:cNvSpPr/>
          <p:nvPr/>
        </p:nvSpPr>
        <p:spPr bwMode="auto">
          <a:xfrm>
            <a:off x="1195388" y="1985963"/>
            <a:ext cx="901700" cy="903287"/>
          </a:xfrm>
          <a:custGeom>
            <a:avLst/>
            <a:gdLst>
              <a:gd name="T0" fmla="*/ 751 w 751"/>
              <a:gd name="T1" fmla="*/ 734 h 734"/>
              <a:gd name="T2" fmla="*/ 0 w 751"/>
              <a:gd name="T3" fmla="*/ 0 h 7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1" h="734">
                <a:moveTo>
                  <a:pt x="751" y="734"/>
                </a:moveTo>
                <a:lnTo>
                  <a:pt x="0" y="0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 flipV="1">
            <a:off x="2420938" y="1993900"/>
            <a:ext cx="1160462" cy="11652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581400" y="3140075"/>
            <a:ext cx="13509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4" name="未知"/>
          <p:cNvSpPr/>
          <p:nvPr/>
        </p:nvSpPr>
        <p:spPr bwMode="auto">
          <a:xfrm>
            <a:off x="3311525" y="3654425"/>
            <a:ext cx="1346200" cy="12700"/>
          </a:xfrm>
          <a:custGeom>
            <a:avLst/>
            <a:gdLst>
              <a:gd name="T0" fmla="*/ 0 w 848"/>
              <a:gd name="T1" fmla="*/ 0 h 8"/>
              <a:gd name="T2" fmla="*/ 848 w 848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48" h="8">
                <a:moveTo>
                  <a:pt x="0" y="0"/>
                </a:moveTo>
                <a:lnTo>
                  <a:pt x="848" y="8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3581400" y="3924300"/>
            <a:ext cx="13509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311525" y="2889250"/>
            <a:ext cx="13509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087563" y="3654425"/>
            <a:ext cx="0" cy="11239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8" name="未知"/>
          <p:cNvSpPr/>
          <p:nvPr/>
        </p:nvSpPr>
        <p:spPr bwMode="auto">
          <a:xfrm>
            <a:off x="2347913" y="3933825"/>
            <a:ext cx="4762" cy="1119188"/>
          </a:xfrm>
          <a:custGeom>
            <a:avLst/>
            <a:gdLst>
              <a:gd name="T0" fmla="*/ 0 w 3"/>
              <a:gd name="T1" fmla="*/ 0 h 705"/>
              <a:gd name="T2" fmla="*/ 3 w 3"/>
              <a:gd name="T3" fmla="*/ 705 h 70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" h="705">
                <a:moveTo>
                  <a:pt x="0" y="0"/>
                </a:moveTo>
                <a:lnTo>
                  <a:pt x="3" y="705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9" name="未知"/>
          <p:cNvSpPr/>
          <p:nvPr/>
        </p:nvSpPr>
        <p:spPr bwMode="auto">
          <a:xfrm>
            <a:off x="3563938" y="3924300"/>
            <a:ext cx="4762" cy="1100138"/>
          </a:xfrm>
          <a:custGeom>
            <a:avLst/>
            <a:gdLst>
              <a:gd name="T0" fmla="*/ 3 w 3"/>
              <a:gd name="T1" fmla="*/ 0 h 693"/>
              <a:gd name="T2" fmla="*/ 0 w 3"/>
              <a:gd name="T3" fmla="*/ 693 h 6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" h="693">
                <a:moveTo>
                  <a:pt x="3" y="0"/>
                </a:moveTo>
                <a:lnTo>
                  <a:pt x="0" y="693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311525" y="3654425"/>
            <a:ext cx="0" cy="11239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7840663" y="1989138"/>
            <a:ext cx="720725" cy="7794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 rot="10800000">
            <a:off x="5876925" y="3471863"/>
            <a:ext cx="1228725" cy="7223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254125" y="1576388"/>
            <a:ext cx="1214438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baseline="0">
                <a:solidFill>
                  <a:schemeClr val="accent2"/>
                </a:solidFill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057900" y="1622425"/>
            <a:ext cx="989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 baseline="0"/>
              <a:t>主视图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072188" y="4149725"/>
            <a:ext cx="1216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 baseline="0"/>
              <a:t>俯视图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7767638" y="1622425"/>
            <a:ext cx="1304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 baseline="0"/>
              <a:t>左视图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222625" y="1943100"/>
            <a:ext cx="1035050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b="1" baseline="0">
                <a:solidFill>
                  <a:srgbClr val="FF0000"/>
                </a:solidFill>
                <a:ea typeface="黑体" panose="02010609060101010101" pitchFamily="49" charset="-122"/>
              </a:rPr>
              <a:t>正面</a:t>
            </a:r>
          </a:p>
        </p:txBody>
      </p:sp>
      <p:pic>
        <p:nvPicPr>
          <p:cNvPr id="8218" name="Picture 26" descr="TRD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1900" y="1358900"/>
            <a:ext cx="5810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9" name="Picture 27" descr="TRU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30238" y="3049588"/>
            <a:ext cx="5810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0" name="Picture 28" descr="TRPRE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13582">
            <a:off x="3582988" y="4130675"/>
            <a:ext cx="5810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1" name="Rectangle 29"/>
          <p:cNvSpPr>
            <a:spLocks noGrp="1" noChangeArrowheads="1"/>
          </p:cNvSpPr>
          <p:nvPr>
            <p:ph type="title"/>
          </p:nvPr>
        </p:nvSpPr>
        <p:spPr>
          <a:xfrm>
            <a:off x="3263900" y="314325"/>
            <a:ext cx="4159250" cy="428625"/>
          </a:xfrm>
        </p:spPr>
        <p:txBody>
          <a:bodyPr/>
          <a:lstStyle/>
          <a:p>
            <a:r>
              <a:rPr lang="zh-CN" altLang="en-US" sz="3200" b="1">
                <a:solidFill>
                  <a:srgbClr val="FF0000"/>
                </a:solidFill>
              </a:rPr>
              <a:t>三视图画法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5886450" y="1998663"/>
            <a:ext cx="1228725" cy="7762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4E88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223" name="Group 31"/>
          <p:cNvGrpSpPr/>
          <p:nvPr/>
        </p:nvGrpSpPr>
        <p:grpSpPr bwMode="auto">
          <a:xfrm>
            <a:off x="7131050" y="1982788"/>
            <a:ext cx="682625" cy="781050"/>
            <a:chOff x="0" y="0"/>
            <a:chExt cx="430" cy="492"/>
          </a:xfrm>
        </p:grpSpPr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>
              <a:off x="6" y="0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0" y="492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233" y="0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>
              <a:off x="260" y="492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>
              <a:off x="91" y="0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9" name="Line 37"/>
            <p:cNvSpPr>
              <a:spLocks noChangeShapeType="1"/>
            </p:cNvSpPr>
            <p:nvPr/>
          </p:nvSpPr>
          <p:spPr bwMode="auto">
            <a:xfrm>
              <a:off x="328" y="3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0" name="Text Box 38"/>
            <p:cNvSpPr txBox="1">
              <a:spLocks noChangeArrowheads="1"/>
            </p:cNvSpPr>
            <p:nvPr/>
          </p:nvSpPr>
          <p:spPr bwMode="auto">
            <a:xfrm>
              <a:off x="66" y="106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高</a:t>
              </a:r>
            </a:p>
          </p:txBody>
        </p:sp>
      </p:grpSp>
      <p:grpSp>
        <p:nvGrpSpPr>
          <p:cNvPr id="8231" name="Group 39"/>
          <p:cNvGrpSpPr/>
          <p:nvPr/>
        </p:nvGrpSpPr>
        <p:grpSpPr bwMode="auto">
          <a:xfrm>
            <a:off x="5873750" y="2798763"/>
            <a:ext cx="1238250" cy="644525"/>
            <a:chOff x="0" y="0"/>
            <a:chExt cx="780" cy="406"/>
          </a:xfrm>
        </p:grpSpPr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2" y="0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780" y="0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>
              <a:off x="777" y="264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>
              <a:off x="0" y="264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>
              <a:off x="2" y="57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7" name="Line 45"/>
            <p:cNvSpPr>
              <a:spLocks noChangeShapeType="1"/>
            </p:cNvSpPr>
            <p:nvPr/>
          </p:nvSpPr>
          <p:spPr bwMode="auto">
            <a:xfrm>
              <a:off x="2" y="340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8" name="Text Box 46"/>
            <p:cNvSpPr txBox="1">
              <a:spLocks noChangeArrowheads="1"/>
            </p:cNvSpPr>
            <p:nvPr/>
          </p:nvSpPr>
          <p:spPr bwMode="auto">
            <a:xfrm>
              <a:off x="257" y="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长</a:t>
              </a:r>
            </a:p>
          </p:txBody>
        </p:sp>
      </p:grpSp>
      <p:grpSp>
        <p:nvGrpSpPr>
          <p:cNvPr id="8239" name="Group 47"/>
          <p:cNvGrpSpPr/>
          <p:nvPr/>
        </p:nvGrpSpPr>
        <p:grpSpPr bwMode="auto">
          <a:xfrm>
            <a:off x="7119938" y="2776538"/>
            <a:ext cx="1444625" cy="1417637"/>
            <a:chOff x="0" y="0"/>
            <a:chExt cx="910" cy="893"/>
          </a:xfrm>
        </p:grpSpPr>
        <p:grpSp>
          <p:nvGrpSpPr>
            <p:cNvPr id="8240" name="Group 48"/>
            <p:cNvGrpSpPr/>
            <p:nvPr/>
          </p:nvGrpSpPr>
          <p:grpSpPr bwMode="auto">
            <a:xfrm>
              <a:off x="0" y="0"/>
              <a:ext cx="910" cy="889"/>
              <a:chOff x="0" y="0"/>
              <a:chExt cx="910" cy="889"/>
            </a:xfrm>
          </p:grpSpPr>
          <p:sp>
            <p:nvSpPr>
              <p:cNvPr id="8241" name="Arc 49"/>
              <p:cNvSpPr/>
              <p:nvPr/>
            </p:nvSpPr>
            <p:spPr bwMode="auto">
              <a:xfrm rot="5400000">
                <a:off x="7" y="-6"/>
                <a:ext cx="438" cy="45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 eaLnBrk="1" hangingPunct="1"/>
                <a:endParaRPr lang="zh-CN" altLang="en-US" sz="1800" baseline="0"/>
              </a:p>
            </p:txBody>
          </p:sp>
          <p:sp>
            <p:nvSpPr>
              <p:cNvPr id="8242" name="Arc 50"/>
              <p:cNvSpPr/>
              <p:nvPr/>
            </p:nvSpPr>
            <p:spPr bwMode="auto">
              <a:xfrm flipV="1">
                <a:off x="0" y="0"/>
                <a:ext cx="910" cy="889"/>
              </a:xfrm>
              <a:custGeom>
                <a:avLst/>
                <a:gdLst>
                  <a:gd name="G0" fmla="+- 213 0 0"/>
                  <a:gd name="G1" fmla="+- 21600 0 0"/>
                  <a:gd name="G2" fmla="+- 21600 0 0"/>
                  <a:gd name="T0" fmla="*/ 0 w 21813"/>
                  <a:gd name="T1" fmla="*/ 1 h 21816"/>
                  <a:gd name="T2" fmla="*/ 21812 w 21813"/>
                  <a:gd name="T3" fmla="*/ 21816 h 21816"/>
                  <a:gd name="T4" fmla="*/ 213 w 21813"/>
                  <a:gd name="T5" fmla="*/ 21600 h 21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13" h="21816" fill="none" extrusionOk="0">
                    <a:moveTo>
                      <a:pt x="0" y="1"/>
                    </a:moveTo>
                    <a:cubicBezTo>
                      <a:pt x="70" y="0"/>
                      <a:pt x="141" y="-1"/>
                      <a:pt x="213" y="0"/>
                    </a:cubicBezTo>
                    <a:cubicBezTo>
                      <a:pt x="12142" y="0"/>
                      <a:pt x="21813" y="9670"/>
                      <a:pt x="21813" y="21600"/>
                    </a:cubicBezTo>
                    <a:cubicBezTo>
                      <a:pt x="21813" y="21672"/>
                      <a:pt x="21812" y="21744"/>
                      <a:pt x="21811" y="21815"/>
                    </a:cubicBezTo>
                  </a:path>
                  <a:path w="21813" h="21816" stroke="0" extrusionOk="0">
                    <a:moveTo>
                      <a:pt x="0" y="1"/>
                    </a:moveTo>
                    <a:cubicBezTo>
                      <a:pt x="70" y="0"/>
                      <a:pt x="141" y="-1"/>
                      <a:pt x="213" y="0"/>
                    </a:cubicBezTo>
                    <a:cubicBezTo>
                      <a:pt x="12142" y="0"/>
                      <a:pt x="21813" y="9670"/>
                      <a:pt x="21813" y="21600"/>
                    </a:cubicBezTo>
                    <a:cubicBezTo>
                      <a:pt x="21813" y="21672"/>
                      <a:pt x="21812" y="21744"/>
                      <a:pt x="21811" y="21815"/>
                    </a:cubicBezTo>
                    <a:lnTo>
                      <a:pt x="213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 eaLnBrk="1" hangingPunct="1"/>
                <a:endParaRPr lang="zh-CN" altLang="en-US" sz="1800" baseline="0"/>
              </a:p>
            </p:txBody>
          </p:sp>
        </p:grpSp>
        <p:sp>
          <p:nvSpPr>
            <p:cNvPr id="8243" name="Line 51"/>
            <p:cNvSpPr>
              <a:spLocks noChangeShapeType="1"/>
            </p:cNvSpPr>
            <p:nvPr/>
          </p:nvSpPr>
          <p:spPr bwMode="auto">
            <a:xfrm>
              <a:off x="436" y="71"/>
              <a:ext cx="454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96" y="439"/>
              <a:ext cx="0" cy="45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45" name="Text Box 53"/>
            <p:cNvSpPr txBox="1">
              <a:spLocks noChangeArrowheads="1"/>
            </p:cNvSpPr>
            <p:nvPr/>
          </p:nvSpPr>
          <p:spPr bwMode="auto">
            <a:xfrm>
              <a:off x="68" y="520"/>
              <a:ext cx="2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宽</a:t>
              </a:r>
            </a:p>
          </p:txBody>
        </p:sp>
        <p:sp>
          <p:nvSpPr>
            <p:cNvPr id="8246" name="Text Box 54"/>
            <p:cNvSpPr txBox="1">
              <a:spLocks noChangeArrowheads="1"/>
            </p:cNvSpPr>
            <p:nvPr/>
          </p:nvSpPr>
          <p:spPr bwMode="auto">
            <a:xfrm>
              <a:off x="538" y="23"/>
              <a:ext cx="2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宽</a:t>
              </a:r>
            </a:p>
          </p:txBody>
        </p:sp>
      </p:grpSp>
      <p:sp>
        <p:nvSpPr>
          <p:cNvPr id="8247" name="WordArt 55"/>
          <p:cNvSpPr>
            <a:spLocks noChangeArrowheads="1" noChangeShapeType="1"/>
          </p:cNvSpPr>
          <p:nvPr/>
        </p:nvSpPr>
        <p:spPr bwMode="auto">
          <a:xfrm>
            <a:off x="4427538" y="2060575"/>
            <a:ext cx="649287" cy="976313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2940"/>
              </a:avLst>
            </a:prstTxWarp>
          </a:bodyPr>
          <a:lstStyle/>
          <a:p>
            <a:pPr algn="ctr"/>
            <a:r>
              <a:rPr lang="zh-CN" altLang="en-US" sz="3600">
                <a:ln w="9525">
                  <a:solidFill>
                    <a:srgbClr val="0000FF"/>
                  </a:solidFill>
                  <a:rou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8248" name="WordArt 56"/>
          <p:cNvSpPr>
            <a:spLocks noChangeArrowheads="1" noChangeShapeType="1"/>
          </p:cNvSpPr>
          <p:nvPr/>
        </p:nvSpPr>
        <p:spPr bwMode="auto">
          <a:xfrm>
            <a:off x="4641850" y="4013200"/>
            <a:ext cx="334963" cy="765175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3241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侧面</a:t>
            </a:r>
          </a:p>
        </p:txBody>
      </p:sp>
      <p:sp>
        <p:nvSpPr>
          <p:cNvPr id="8249" name="WordArt 57"/>
          <p:cNvSpPr>
            <a:spLocks noChangeArrowheads="1" noChangeShapeType="1"/>
          </p:cNvSpPr>
          <p:nvPr/>
        </p:nvSpPr>
        <p:spPr bwMode="auto">
          <a:xfrm>
            <a:off x="1241425" y="4733925"/>
            <a:ext cx="763588" cy="314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水平面</a:t>
            </a:r>
          </a:p>
        </p:txBody>
      </p:sp>
      <p:sp>
        <p:nvSpPr>
          <p:cNvPr id="8250" name="WordArt 58"/>
          <p:cNvSpPr>
            <a:spLocks noChangeArrowheads="1" noChangeShapeType="1"/>
          </p:cNvSpPr>
          <p:nvPr/>
        </p:nvSpPr>
        <p:spPr bwMode="auto">
          <a:xfrm>
            <a:off x="2276475" y="4464050"/>
            <a:ext cx="868363" cy="269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solidFill>
                    <a:schemeClr val="accent2"/>
                  </a:solidFill>
                  <a:round/>
                </a:ln>
                <a:solidFill>
                  <a:schemeClr val="tx2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俯视图</a:t>
            </a:r>
          </a:p>
        </p:txBody>
      </p:sp>
      <p:grpSp>
        <p:nvGrpSpPr>
          <p:cNvPr id="8251" name="Group 59"/>
          <p:cNvGrpSpPr/>
          <p:nvPr/>
        </p:nvGrpSpPr>
        <p:grpSpPr bwMode="auto">
          <a:xfrm>
            <a:off x="2084388" y="2889250"/>
            <a:ext cx="1500187" cy="1050925"/>
            <a:chOff x="0" y="0"/>
            <a:chExt cx="945" cy="662"/>
          </a:xfrm>
        </p:grpSpPr>
        <p:grpSp>
          <p:nvGrpSpPr>
            <p:cNvPr id="8252" name="Group 60"/>
            <p:cNvGrpSpPr/>
            <p:nvPr/>
          </p:nvGrpSpPr>
          <p:grpSpPr bwMode="auto">
            <a:xfrm>
              <a:off x="0" y="0"/>
              <a:ext cx="945" cy="662"/>
              <a:chOff x="0" y="0"/>
              <a:chExt cx="945" cy="662"/>
            </a:xfrm>
          </p:grpSpPr>
          <p:sp>
            <p:nvSpPr>
              <p:cNvPr id="8253" name="AutoShape 61"/>
              <p:cNvSpPr>
                <a:spLocks noChangeArrowheads="1"/>
              </p:cNvSpPr>
              <p:nvPr/>
            </p:nvSpPr>
            <p:spPr bwMode="auto">
              <a:xfrm flipH="1">
                <a:off x="2" y="496"/>
                <a:ext cx="943" cy="166"/>
              </a:xfrm>
              <a:prstGeom prst="parallelogram">
                <a:avLst>
                  <a:gd name="adj" fmla="val 100596"/>
                </a:avLst>
              </a:prstGeom>
              <a:solidFill>
                <a:srgbClr val="66FF33">
                  <a:alpha val="50999"/>
                </a:srgbClr>
              </a:solidFill>
              <a:ln w="9525">
                <a:solidFill>
                  <a:srgbClr val="FF6699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54" name="AutoShape 62"/>
              <p:cNvSpPr>
                <a:spLocks noChangeArrowheads="1"/>
              </p:cNvSpPr>
              <p:nvPr/>
            </p:nvSpPr>
            <p:spPr bwMode="auto">
              <a:xfrm rot="5400000">
                <a:off x="528" y="246"/>
                <a:ext cx="657" cy="165"/>
              </a:xfrm>
              <a:prstGeom prst="parallelogram">
                <a:avLst>
                  <a:gd name="adj" fmla="val 97573"/>
                </a:avLst>
              </a:prstGeom>
              <a:solidFill>
                <a:srgbClr val="66FF33">
                  <a:alpha val="50999"/>
                </a:srgbClr>
              </a:solidFill>
              <a:ln w="9525">
                <a:solidFill>
                  <a:srgbClr val="FF6699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55" name="AutoShape 63"/>
              <p:cNvSpPr>
                <a:spLocks noChangeArrowheads="1"/>
              </p:cNvSpPr>
              <p:nvPr/>
            </p:nvSpPr>
            <p:spPr bwMode="auto">
              <a:xfrm flipH="1">
                <a:off x="0" y="2"/>
                <a:ext cx="942" cy="654"/>
              </a:xfrm>
              <a:prstGeom prst="cube">
                <a:avLst>
                  <a:gd name="adj" fmla="val 25000"/>
                </a:avLst>
              </a:prstGeom>
              <a:solidFill>
                <a:srgbClr val="66FF33">
                  <a:alpha val="50999"/>
                </a:srgbClr>
              </a:solidFill>
              <a:ln w="9525">
                <a:solidFill>
                  <a:srgbClr val="FF6699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256" name="AutoShape 64"/>
            <p:cNvSpPr>
              <a:spLocks noChangeArrowheads="1"/>
            </p:cNvSpPr>
            <p:nvPr/>
          </p:nvSpPr>
          <p:spPr bwMode="auto">
            <a:xfrm flipH="1">
              <a:off x="0" y="0"/>
              <a:ext cx="944" cy="160"/>
            </a:xfrm>
            <a:prstGeom prst="parallelogram">
              <a:avLst>
                <a:gd name="adj" fmla="val 102485"/>
              </a:avLst>
            </a:prstGeom>
            <a:solidFill>
              <a:srgbClr val="66FF33">
                <a:alpha val="14000"/>
              </a:srgbClr>
            </a:solidFill>
            <a:ln w="9525">
              <a:solidFill>
                <a:srgbClr val="FF6699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7" name="AutoShape 65"/>
            <p:cNvSpPr>
              <a:spLocks noChangeArrowheads="1"/>
            </p:cNvSpPr>
            <p:nvPr/>
          </p:nvSpPr>
          <p:spPr bwMode="auto">
            <a:xfrm rot="5400000">
              <a:off x="-247" y="249"/>
              <a:ext cx="656" cy="162"/>
            </a:xfrm>
            <a:prstGeom prst="parallelogram">
              <a:avLst>
                <a:gd name="adj" fmla="val 101235"/>
              </a:avLst>
            </a:prstGeom>
            <a:solidFill>
              <a:srgbClr val="66FF33">
                <a:alpha val="12999"/>
              </a:srgbClr>
            </a:solidFill>
            <a:ln w="9525">
              <a:solidFill>
                <a:srgbClr val="FF6699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258" name="Rectangle 66"/>
          <p:cNvSpPr>
            <a:spLocks noChangeArrowheads="1"/>
          </p:cNvSpPr>
          <p:nvPr/>
        </p:nvSpPr>
        <p:spPr bwMode="auto">
          <a:xfrm>
            <a:off x="611188" y="908050"/>
            <a:ext cx="1612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zh-CN" altLang="en-US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从左面看</a:t>
            </a:r>
          </a:p>
        </p:txBody>
      </p:sp>
      <p:sp>
        <p:nvSpPr>
          <p:cNvPr id="8259" name="Rectangle 67"/>
          <p:cNvSpPr>
            <a:spLocks noChangeArrowheads="1"/>
          </p:cNvSpPr>
          <p:nvPr/>
        </p:nvSpPr>
        <p:spPr bwMode="auto">
          <a:xfrm>
            <a:off x="3419475" y="981075"/>
            <a:ext cx="1612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zh-CN" altLang="en-US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从上面看</a:t>
            </a:r>
          </a:p>
        </p:txBody>
      </p:sp>
      <p:sp>
        <p:nvSpPr>
          <p:cNvPr id="8260" name="Rectangle 68"/>
          <p:cNvSpPr>
            <a:spLocks noChangeArrowheads="1"/>
          </p:cNvSpPr>
          <p:nvPr/>
        </p:nvSpPr>
        <p:spPr bwMode="auto">
          <a:xfrm>
            <a:off x="3924300" y="5300663"/>
            <a:ext cx="1612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zh-CN" altLang="en-US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从正面看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-0.00394 L -0.51511 -0.00394 " pathEditMode="relative" rAng="0" ptsTypes="AA">
                                      <p:cBhvr>
                                        <p:cTn id="167" dur="1000" spd="-999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-0.37466 0.15185 " pathEditMode="relative" rAng="0" ptsTypes="AA">
                                      <p:cBhvr>
                                        <p:cTn id="177" dur="1000" spd="-999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92 L -0.40365 0.15648 " pathEditMode="relative" rAng="0" ptsTypes="AA">
                                      <p:cBhvr>
                                        <p:cTn id="187" dur="1000" spd="-999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6" dur="1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 animBg="1"/>
      <p:bldP spid="8211" grpId="0" animBg="1"/>
      <p:bldP spid="8211" grpId="1" animBg="1"/>
      <p:bldP spid="8212" grpId="0" animBg="1"/>
      <p:bldP spid="8212" grpId="1" animBg="1"/>
      <p:bldP spid="8213" grpId="0" autoUpdateAnimBg="0"/>
      <p:bldP spid="8214" grpId="0" autoUpdateAnimBg="0"/>
      <p:bldP spid="8215" grpId="0" autoUpdateAnimBg="0"/>
      <p:bldP spid="8216" grpId="0" autoUpdateAnimBg="0"/>
      <p:bldP spid="8222" grpId="0" animBg="1"/>
      <p:bldP spid="8222" grpId="1" animBg="1"/>
      <p:bldP spid="8247" grpId="0" animBg="1"/>
      <p:bldP spid="8248" grpId="0" animBg="1"/>
      <p:bldP spid="8249" grpId="0" animBg="1"/>
      <p:bldP spid="8250" grpId="0" animBg="1"/>
      <p:bldP spid="8258" grpId="0" autoUpdateAnimBg="0"/>
      <p:bldP spid="8259" grpId="0" autoUpdateAnimBg="0"/>
      <p:bldP spid="82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426075" y="1314450"/>
            <a:ext cx="3556000" cy="4005263"/>
          </a:xfrm>
          <a:prstGeom prst="bevel">
            <a:avLst>
              <a:gd name="adj" fmla="val 1310"/>
            </a:avLst>
          </a:prstGeom>
          <a:solidFill>
            <a:srgbClr val="E8FFA7"/>
          </a:solidFill>
          <a:ln w="12700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 rot="10800000" flipH="1">
            <a:off x="341313" y="1403350"/>
            <a:ext cx="4995862" cy="3781425"/>
          </a:xfrm>
          <a:prstGeom prst="cube">
            <a:avLst>
              <a:gd name="adj" fmla="val 250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63675" y="1314450"/>
            <a:ext cx="1214438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baseline="0">
                <a:solidFill>
                  <a:schemeClr val="tx2"/>
                </a:solidFill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57900" y="1377950"/>
            <a:ext cx="989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 baseline="0"/>
              <a:t>主视图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902575" y="1390650"/>
            <a:ext cx="1304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 baseline="0"/>
              <a:t>左视图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222625" y="1874838"/>
            <a:ext cx="10350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b="1" baseline="0">
                <a:solidFill>
                  <a:srgbClr val="FF0000"/>
                </a:solidFill>
                <a:ea typeface="黑体" panose="02010609060101010101" pitchFamily="49" charset="-122"/>
              </a:rPr>
              <a:t>正面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3263900" y="314325"/>
            <a:ext cx="4159250" cy="428625"/>
          </a:xfrm>
        </p:spPr>
        <p:txBody>
          <a:bodyPr/>
          <a:lstStyle/>
          <a:p>
            <a:r>
              <a:rPr lang="zh-CN" altLang="en-US" sz="3200" b="1">
                <a:solidFill>
                  <a:srgbClr val="FF0000"/>
                </a:solidFill>
              </a:rPr>
              <a:t>三视图画法</a:t>
            </a:r>
          </a:p>
        </p:txBody>
      </p:sp>
      <p:grpSp>
        <p:nvGrpSpPr>
          <p:cNvPr id="9225" name="Group 9"/>
          <p:cNvGrpSpPr/>
          <p:nvPr/>
        </p:nvGrpSpPr>
        <p:grpSpPr bwMode="auto">
          <a:xfrm>
            <a:off x="7181850" y="1854200"/>
            <a:ext cx="682625" cy="1414463"/>
            <a:chOff x="0" y="0"/>
            <a:chExt cx="430" cy="492"/>
          </a:xfrm>
        </p:grpSpPr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6" y="0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0" y="492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233" y="0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260" y="492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91" y="0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328" y="3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66" y="106"/>
              <a:ext cx="200" cy="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高</a:t>
              </a:r>
            </a:p>
          </p:txBody>
        </p:sp>
      </p:grpSp>
      <p:grpSp>
        <p:nvGrpSpPr>
          <p:cNvPr id="9233" name="Group 17"/>
          <p:cNvGrpSpPr/>
          <p:nvPr/>
        </p:nvGrpSpPr>
        <p:grpSpPr bwMode="auto">
          <a:xfrm>
            <a:off x="5724525" y="3324225"/>
            <a:ext cx="1438275" cy="644525"/>
            <a:chOff x="0" y="0"/>
            <a:chExt cx="780" cy="406"/>
          </a:xfrm>
        </p:grpSpPr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2" y="0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780" y="0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777" y="264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0" y="264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2" y="57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2" y="340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257" y="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长</a:t>
              </a:r>
            </a:p>
          </p:txBody>
        </p:sp>
      </p:grpSp>
      <p:grpSp>
        <p:nvGrpSpPr>
          <p:cNvPr id="9241" name="Group 25"/>
          <p:cNvGrpSpPr/>
          <p:nvPr/>
        </p:nvGrpSpPr>
        <p:grpSpPr bwMode="auto">
          <a:xfrm>
            <a:off x="7092950" y="3222625"/>
            <a:ext cx="1689100" cy="1677988"/>
            <a:chOff x="0" y="0"/>
            <a:chExt cx="1064" cy="1057"/>
          </a:xfrm>
        </p:grpSpPr>
        <p:sp>
          <p:nvSpPr>
            <p:cNvPr id="9242" name="Arc 26"/>
            <p:cNvSpPr/>
            <p:nvPr/>
          </p:nvSpPr>
          <p:spPr bwMode="auto">
            <a:xfrm rot="5400000">
              <a:off x="5" y="-5"/>
              <a:ext cx="496" cy="505"/>
            </a:xfrm>
            <a:custGeom>
              <a:avLst/>
              <a:gdLst>
                <a:gd name="G0" fmla="+- 1050 0 0"/>
                <a:gd name="G1" fmla="+- 21600 0 0"/>
                <a:gd name="G2" fmla="+- 21600 0 0"/>
                <a:gd name="T0" fmla="*/ 0 w 22650"/>
                <a:gd name="T1" fmla="*/ 26 h 23983"/>
                <a:gd name="T2" fmla="*/ 22518 w 22650"/>
                <a:gd name="T3" fmla="*/ 23983 h 23983"/>
                <a:gd name="T4" fmla="*/ 1050 w 22650"/>
                <a:gd name="T5" fmla="*/ 21600 h 23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650" h="23983" fill="none" extrusionOk="0">
                  <a:moveTo>
                    <a:pt x="-1" y="25"/>
                  </a:moveTo>
                  <a:cubicBezTo>
                    <a:pt x="349" y="8"/>
                    <a:pt x="699" y="-1"/>
                    <a:pt x="1050" y="0"/>
                  </a:cubicBezTo>
                  <a:cubicBezTo>
                    <a:pt x="12979" y="0"/>
                    <a:pt x="22650" y="9670"/>
                    <a:pt x="22650" y="21600"/>
                  </a:cubicBezTo>
                  <a:cubicBezTo>
                    <a:pt x="22650" y="22396"/>
                    <a:pt x="22605" y="23191"/>
                    <a:pt x="22518" y="23983"/>
                  </a:cubicBezTo>
                </a:path>
                <a:path w="22650" h="23983" stroke="0" extrusionOk="0">
                  <a:moveTo>
                    <a:pt x="-1" y="25"/>
                  </a:moveTo>
                  <a:cubicBezTo>
                    <a:pt x="349" y="8"/>
                    <a:pt x="699" y="-1"/>
                    <a:pt x="1050" y="0"/>
                  </a:cubicBezTo>
                  <a:cubicBezTo>
                    <a:pt x="12979" y="0"/>
                    <a:pt x="22650" y="9670"/>
                    <a:pt x="22650" y="21600"/>
                  </a:cubicBezTo>
                  <a:cubicBezTo>
                    <a:pt x="22650" y="22396"/>
                    <a:pt x="22605" y="23191"/>
                    <a:pt x="22518" y="23983"/>
                  </a:cubicBezTo>
                  <a:lnTo>
                    <a:pt x="1050" y="21600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zh-CN" altLang="en-US" sz="1800" baseline="0"/>
            </a:p>
          </p:txBody>
        </p:sp>
        <p:sp>
          <p:nvSpPr>
            <p:cNvPr id="9243" name="Arc 27"/>
            <p:cNvSpPr/>
            <p:nvPr/>
          </p:nvSpPr>
          <p:spPr bwMode="auto">
            <a:xfrm flipV="1">
              <a:off x="17" y="57"/>
              <a:ext cx="1047" cy="987"/>
            </a:xfrm>
            <a:custGeom>
              <a:avLst/>
              <a:gdLst>
                <a:gd name="G0" fmla="+- 1556 0 0"/>
                <a:gd name="G1" fmla="+- 21600 0 0"/>
                <a:gd name="G2" fmla="+- 21600 0 0"/>
                <a:gd name="T0" fmla="*/ 0 w 23156"/>
                <a:gd name="T1" fmla="*/ 56 h 21816"/>
                <a:gd name="T2" fmla="*/ 23155 w 23156"/>
                <a:gd name="T3" fmla="*/ 21816 h 21816"/>
                <a:gd name="T4" fmla="*/ 1556 w 23156"/>
                <a:gd name="T5" fmla="*/ 21600 h 2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56" h="21816" fill="none" extrusionOk="0">
                  <a:moveTo>
                    <a:pt x="0" y="56"/>
                  </a:moveTo>
                  <a:cubicBezTo>
                    <a:pt x="517" y="18"/>
                    <a:pt x="1036" y="-1"/>
                    <a:pt x="1556" y="0"/>
                  </a:cubicBezTo>
                  <a:cubicBezTo>
                    <a:pt x="13485" y="0"/>
                    <a:pt x="23156" y="9670"/>
                    <a:pt x="23156" y="21600"/>
                  </a:cubicBezTo>
                  <a:cubicBezTo>
                    <a:pt x="23156" y="21672"/>
                    <a:pt x="23155" y="21744"/>
                    <a:pt x="23154" y="21815"/>
                  </a:cubicBezTo>
                </a:path>
                <a:path w="23156" h="21816" stroke="0" extrusionOk="0">
                  <a:moveTo>
                    <a:pt x="0" y="56"/>
                  </a:moveTo>
                  <a:cubicBezTo>
                    <a:pt x="517" y="18"/>
                    <a:pt x="1036" y="-1"/>
                    <a:pt x="1556" y="0"/>
                  </a:cubicBezTo>
                  <a:cubicBezTo>
                    <a:pt x="13485" y="0"/>
                    <a:pt x="23156" y="9670"/>
                    <a:pt x="23156" y="21600"/>
                  </a:cubicBezTo>
                  <a:cubicBezTo>
                    <a:pt x="23156" y="21672"/>
                    <a:pt x="23155" y="21744"/>
                    <a:pt x="23154" y="21815"/>
                  </a:cubicBezTo>
                  <a:lnTo>
                    <a:pt x="1556" y="21600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zh-CN" altLang="en-US" sz="1800" baseline="0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484" y="122"/>
              <a:ext cx="567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141" y="483"/>
              <a:ext cx="0" cy="5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113" y="606"/>
              <a:ext cx="2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宽</a:t>
              </a:r>
            </a:p>
          </p:txBody>
        </p:sp>
        <p:sp>
          <p:nvSpPr>
            <p:cNvPr id="9247" name="Text Box 31"/>
            <p:cNvSpPr txBox="1">
              <a:spLocks noChangeArrowheads="1"/>
            </p:cNvSpPr>
            <p:nvPr/>
          </p:nvSpPr>
          <p:spPr bwMode="auto">
            <a:xfrm>
              <a:off x="649" y="73"/>
              <a:ext cx="2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1800" baseline="0"/>
                <a:t>宽</a:t>
              </a:r>
            </a:p>
          </p:txBody>
        </p:sp>
      </p:grpSp>
      <p:sp>
        <p:nvSpPr>
          <p:cNvPr id="9248" name="WordArt 32"/>
          <p:cNvSpPr>
            <a:spLocks noChangeArrowheads="1" noChangeShapeType="1"/>
          </p:cNvSpPr>
          <p:nvPr/>
        </p:nvSpPr>
        <p:spPr bwMode="auto">
          <a:xfrm>
            <a:off x="4572000" y="2079625"/>
            <a:ext cx="314325" cy="674688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294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9249" name="WordArt 33"/>
          <p:cNvSpPr>
            <a:spLocks noChangeArrowheads="1" noChangeShapeType="1"/>
          </p:cNvSpPr>
          <p:nvPr/>
        </p:nvSpPr>
        <p:spPr bwMode="auto">
          <a:xfrm>
            <a:off x="4859338" y="4149725"/>
            <a:ext cx="452437" cy="890588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3241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solidFill>
                    <a:srgbClr val="FF66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侧面</a:t>
            </a:r>
          </a:p>
        </p:txBody>
      </p:sp>
      <p:sp>
        <p:nvSpPr>
          <p:cNvPr id="9250" name="WordArt 34"/>
          <p:cNvSpPr>
            <a:spLocks noChangeArrowheads="1" noChangeShapeType="1"/>
          </p:cNvSpPr>
          <p:nvPr/>
        </p:nvSpPr>
        <p:spPr bwMode="auto">
          <a:xfrm>
            <a:off x="1241425" y="4733925"/>
            <a:ext cx="763588" cy="314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solidFill>
                    <a:srgbClr val="FF6600"/>
                  </a:solidFill>
                  <a:round/>
                </a:ln>
                <a:solidFill>
                  <a:srgbClr val="FF6600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水平面</a:t>
            </a:r>
          </a:p>
        </p:txBody>
      </p:sp>
      <p:sp>
        <p:nvSpPr>
          <p:cNvPr id="9251" name="WordArt 35"/>
          <p:cNvSpPr>
            <a:spLocks noChangeArrowheads="1" noChangeShapeType="1"/>
          </p:cNvSpPr>
          <p:nvPr/>
        </p:nvSpPr>
        <p:spPr bwMode="auto">
          <a:xfrm>
            <a:off x="2398713" y="4502150"/>
            <a:ext cx="868362" cy="269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solidFill>
                    <a:schemeClr val="tx2"/>
                  </a:solidFill>
                  <a:round/>
                </a:ln>
                <a:solidFill>
                  <a:schemeClr val="tx2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俯视图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011863" y="4914900"/>
            <a:ext cx="1216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 baseline="0"/>
              <a:t>俯视图</a:t>
            </a:r>
          </a:p>
        </p:txBody>
      </p:sp>
      <p:grpSp>
        <p:nvGrpSpPr>
          <p:cNvPr id="9253" name="Group 37"/>
          <p:cNvGrpSpPr/>
          <p:nvPr/>
        </p:nvGrpSpPr>
        <p:grpSpPr bwMode="auto">
          <a:xfrm>
            <a:off x="1273175" y="1847850"/>
            <a:ext cx="1409700" cy="1409700"/>
            <a:chOff x="0" y="0"/>
            <a:chExt cx="888" cy="888"/>
          </a:xfrm>
        </p:grpSpPr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0" y="444"/>
              <a:ext cx="888" cy="44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444" y="0"/>
              <a:ext cx="444" cy="44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256" name="Group 40"/>
          <p:cNvGrpSpPr/>
          <p:nvPr/>
        </p:nvGrpSpPr>
        <p:grpSpPr bwMode="auto">
          <a:xfrm>
            <a:off x="4572000" y="2671763"/>
            <a:ext cx="254000" cy="1647825"/>
            <a:chOff x="0" y="0"/>
            <a:chExt cx="160" cy="1038"/>
          </a:xfrm>
        </p:grpSpPr>
        <p:sp>
          <p:nvSpPr>
            <p:cNvPr id="9257" name="AutoShape 41"/>
            <p:cNvSpPr>
              <a:spLocks noChangeArrowheads="1"/>
            </p:cNvSpPr>
            <p:nvPr/>
          </p:nvSpPr>
          <p:spPr bwMode="auto">
            <a:xfrm rot="5400000">
              <a:off x="-439" y="438"/>
              <a:ext cx="1038" cy="159"/>
            </a:xfrm>
            <a:prstGeom prst="parallelogram">
              <a:avLst>
                <a:gd name="adj" fmla="val 95023"/>
              </a:avLst>
            </a:prstGeom>
            <a:solidFill>
              <a:srgbClr val="FF99CC"/>
            </a:solidFill>
            <a:ln w="9525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>
              <a:off x="1" y="439"/>
              <a:ext cx="159" cy="1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59" name="Group 43"/>
          <p:cNvGrpSpPr/>
          <p:nvPr/>
        </p:nvGrpSpPr>
        <p:grpSpPr bwMode="auto">
          <a:xfrm>
            <a:off x="2111375" y="4824413"/>
            <a:ext cx="1660525" cy="241300"/>
            <a:chOff x="0" y="0"/>
            <a:chExt cx="1046" cy="152"/>
          </a:xfrm>
        </p:grpSpPr>
        <p:sp>
          <p:nvSpPr>
            <p:cNvPr id="9260" name="AutoShape 44"/>
            <p:cNvSpPr>
              <a:spLocks noChangeArrowheads="1"/>
            </p:cNvSpPr>
            <p:nvPr/>
          </p:nvSpPr>
          <p:spPr bwMode="auto">
            <a:xfrm flipH="1">
              <a:off x="0" y="0"/>
              <a:ext cx="1046" cy="152"/>
            </a:xfrm>
            <a:prstGeom prst="parallelogram">
              <a:avLst>
                <a:gd name="adj" fmla="val 96979"/>
              </a:avLst>
            </a:prstGeom>
            <a:solidFill>
              <a:srgbClr val="FF99CC"/>
            </a:solidFill>
            <a:ln w="9525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>
              <a:off x="453" y="2"/>
              <a:ext cx="135" cy="15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62" name="Group 46"/>
          <p:cNvGrpSpPr/>
          <p:nvPr/>
        </p:nvGrpSpPr>
        <p:grpSpPr bwMode="auto">
          <a:xfrm>
            <a:off x="5741988" y="1854200"/>
            <a:ext cx="1409700" cy="1409700"/>
            <a:chOff x="0" y="0"/>
            <a:chExt cx="888" cy="888"/>
          </a:xfrm>
        </p:grpSpPr>
        <p:sp>
          <p:nvSpPr>
            <p:cNvPr id="9263" name="Rectangle 47"/>
            <p:cNvSpPr>
              <a:spLocks noChangeArrowheads="1"/>
            </p:cNvSpPr>
            <p:nvPr/>
          </p:nvSpPr>
          <p:spPr bwMode="auto">
            <a:xfrm>
              <a:off x="0" y="444"/>
              <a:ext cx="888" cy="4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444" y="0"/>
              <a:ext cx="444" cy="44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265" name="Line 49"/>
          <p:cNvSpPr>
            <a:spLocks noChangeShapeType="1"/>
          </p:cNvSpPr>
          <p:nvPr/>
        </p:nvSpPr>
        <p:spPr bwMode="auto">
          <a:xfrm flipH="1" flipV="1">
            <a:off x="2681288" y="1847850"/>
            <a:ext cx="828675" cy="823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 flipH="1" flipV="1">
            <a:off x="1976438" y="1838325"/>
            <a:ext cx="842962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 flipH="1" flipV="1">
            <a:off x="1971675" y="2552700"/>
            <a:ext cx="847725" cy="828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 flipH="1" flipV="1">
            <a:off x="2686050" y="3257550"/>
            <a:ext cx="823913" cy="8143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 flipH="1" flipV="1">
            <a:off x="1271588" y="2552700"/>
            <a:ext cx="833437" cy="823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 flipH="1" flipV="1">
            <a:off x="2686050" y="2552700"/>
            <a:ext cx="823913" cy="823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 flipH="1" flipV="1">
            <a:off x="1270000" y="3259138"/>
            <a:ext cx="838200" cy="8334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>
            <a:off x="3509963" y="2671763"/>
            <a:ext cx="10572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>
            <a:off x="2809875" y="3381375"/>
            <a:ext cx="1757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>
            <a:off x="3057525" y="3624263"/>
            <a:ext cx="17668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>
            <a:off x="3509963" y="4076700"/>
            <a:ext cx="10620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>
            <a:off x="3767138" y="4329113"/>
            <a:ext cx="10572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>
            <a:off x="3762375" y="2909888"/>
            <a:ext cx="10572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8" name="Line 62"/>
          <p:cNvSpPr>
            <a:spLocks noChangeShapeType="1"/>
          </p:cNvSpPr>
          <p:nvPr/>
        </p:nvSpPr>
        <p:spPr bwMode="auto">
          <a:xfrm>
            <a:off x="3767138" y="4324350"/>
            <a:ext cx="0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9" name="Line 63"/>
          <p:cNvSpPr>
            <a:spLocks noChangeShapeType="1"/>
          </p:cNvSpPr>
          <p:nvPr/>
        </p:nvSpPr>
        <p:spPr bwMode="auto">
          <a:xfrm>
            <a:off x="3519488" y="4071938"/>
            <a:ext cx="0" cy="742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>
            <a:off x="3052763" y="3624263"/>
            <a:ext cx="0" cy="14430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2814638" y="3381375"/>
            <a:ext cx="0" cy="14430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>
            <a:off x="2343150" y="4329113"/>
            <a:ext cx="0" cy="7381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2100263" y="4095750"/>
            <a:ext cx="0" cy="7286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84" name="Group 68"/>
          <p:cNvGrpSpPr/>
          <p:nvPr/>
        </p:nvGrpSpPr>
        <p:grpSpPr bwMode="auto">
          <a:xfrm>
            <a:off x="2097088" y="2663825"/>
            <a:ext cx="1663700" cy="1663700"/>
            <a:chOff x="0" y="0"/>
            <a:chExt cx="1048" cy="1048"/>
          </a:xfrm>
        </p:grpSpPr>
        <p:sp>
          <p:nvSpPr>
            <p:cNvPr id="9285" name="AutoShape 69"/>
            <p:cNvSpPr>
              <a:spLocks noChangeArrowheads="1"/>
            </p:cNvSpPr>
            <p:nvPr/>
          </p:nvSpPr>
          <p:spPr bwMode="auto">
            <a:xfrm rot="5400000">
              <a:off x="448" y="438"/>
              <a:ext cx="1038" cy="159"/>
            </a:xfrm>
            <a:prstGeom prst="parallelogram">
              <a:avLst>
                <a:gd name="adj" fmla="val 95023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rgbClr val="0000FF"/>
                </a:gs>
              </a:gsLst>
              <a:lin ang="5400000" scaled="1"/>
            </a:gradFill>
            <a:ln w="9525">
              <a:solidFill>
                <a:schemeClr val="tx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86" name="AutoShape 70"/>
            <p:cNvSpPr>
              <a:spLocks noChangeArrowheads="1"/>
            </p:cNvSpPr>
            <p:nvPr/>
          </p:nvSpPr>
          <p:spPr bwMode="auto">
            <a:xfrm flipH="1">
              <a:off x="0" y="891"/>
              <a:ext cx="1046" cy="152"/>
            </a:xfrm>
            <a:prstGeom prst="parallelogram">
              <a:avLst>
                <a:gd name="adj" fmla="val 9697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rgbClr val="0000FF"/>
                </a:gs>
              </a:gsLst>
              <a:lin ang="5400000" scaled="1"/>
            </a:gradFill>
            <a:ln w="9525">
              <a:solidFill>
                <a:schemeClr val="tx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287" name="Group 71"/>
            <p:cNvGrpSpPr/>
            <p:nvPr/>
          </p:nvGrpSpPr>
          <p:grpSpPr bwMode="auto">
            <a:xfrm>
              <a:off x="4" y="9"/>
              <a:ext cx="1044" cy="1039"/>
              <a:chOff x="0" y="0"/>
              <a:chExt cx="1044" cy="1039"/>
            </a:xfrm>
          </p:grpSpPr>
          <p:sp>
            <p:nvSpPr>
              <p:cNvPr id="9288" name="AutoShape 72"/>
              <p:cNvSpPr>
                <a:spLocks noChangeArrowheads="1"/>
              </p:cNvSpPr>
              <p:nvPr/>
            </p:nvSpPr>
            <p:spPr bwMode="auto">
              <a:xfrm flipH="1">
                <a:off x="449" y="444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00FF">
                      <a:alpha val="51999"/>
                    </a:srgbClr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89" name="AutoShape 73"/>
              <p:cNvSpPr>
                <a:spLocks noChangeArrowheads="1"/>
              </p:cNvSpPr>
              <p:nvPr/>
            </p:nvSpPr>
            <p:spPr bwMode="auto">
              <a:xfrm flipH="1">
                <a:off x="449" y="0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00FF">
                      <a:alpha val="51999"/>
                    </a:srgbClr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90" name="AutoShape 74"/>
              <p:cNvSpPr>
                <a:spLocks noChangeArrowheads="1"/>
              </p:cNvSpPr>
              <p:nvPr/>
            </p:nvSpPr>
            <p:spPr bwMode="auto">
              <a:xfrm flipH="1">
                <a:off x="0" y="444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00FF">
                      <a:alpha val="51999"/>
                    </a:srgbClr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9291" name="Group 75"/>
          <p:cNvGrpSpPr/>
          <p:nvPr/>
        </p:nvGrpSpPr>
        <p:grpSpPr bwMode="auto">
          <a:xfrm>
            <a:off x="7902575" y="1851025"/>
            <a:ext cx="889000" cy="1419225"/>
            <a:chOff x="0" y="0"/>
            <a:chExt cx="560" cy="894"/>
          </a:xfrm>
        </p:grpSpPr>
        <p:sp>
          <p:nvSpPr>
            <p:cNvPr id="9292" name="Rectangle 76"/>
            <p:cNvSpPr>
              <a:spLocks noChangeArrowheads="1"/>
            </p:cNvSpPr>
            <p:nvPr/>
          </p:nvSpPr>
          <p:spPr bwMode="auto">
            <a:xfrm>
              <a:off x="2" y="0"/>
              <a:ext cx="558" cy="89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3" name="Line 77"/>
            <p:cNvSpPr>
              <a:spLocks noChangeShapeType="1"/>
            </p:cNvSpPr>
            <p:nvPr/>
          </p:nvSpPr>
          <p:spPr bwMode="auto">
            <a:xfrm>
              <a:off x="0" y="446"/>
              <a:ext cx="5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94" name="Group 78"/>
          <p:cNvGrpSpPr/>
          <p:nvPr/>
        </p:nvGrpSpPr>
        <p:grpSpPr bwMode="auto">
          <a:xfrm>
            <a:off x="5738813" y="4014788"/>
            <a:ext cx="1390650" cy="866775"/>
            <a:chOff x="0" y="0"/>
            <a:chExt cx="876" cy="546"/>
          </a:xfrm>
        </p:grpSpPr>
        <p:sp>
          <p:nvSpPr>
            <p:cNvPr id="9295" name="Rectangle 79"/>
            <p:cNvSpPr>
              <a:spLocks noChangeArrowheads="1"/>
            </p:cNvSpPr>
            <p:nvPr/>
          </p:nvSpPr>
          <p:spPr bwMode="auto">
            <a:xfrm>
              <a:off x="0" y="0"/>
              <a:ext cx="876" cy="54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6" name="Line 80"/>
            <p:cNvSpPr>
              <a:spLocks noChangeShapeType="1"/>
            </p:cNvSpPr>
            <p:nvPr/>
          </p:nvSpPr>
          <p:spPr bwMode="auto">
            <a:xfrm>
              <a:off x="438" y="7"/>
              <a:ext cx="0" cy="5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3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 0.00208 L -0.49045 0.00208 " pathEditMode="relative" rAng="0" ptsTypes="AA">
                                      <p:cBhvr>
                                        <p:cTn id="149" dur="1000" spd="-999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185 L -0.39809 0.13704 " pathEditMode="relative" rAng="0" ptsTypes="AA">
                                      <p:cBhvr>
                                        <p:cTn id="159" dur="1000" spd="-99900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8611 0.06851 " pathEditMode="relative" rAng="0" ptsTypes="AA">
                                      <p:cBhvr>
                                        <p:cTn id="169" dur="1000" spd="-99900" fill="hold"/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3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48" grpId="0" animBg="1"/>
      <p:bldP spid="9251" grpId="0" animBg="1"/>
      <p:bldP spid="9252" grpId="0" autoUpdateAnimBg="0"/>
      <p:bldP spid="9265" grpId="0" animBg="1"/>
      <p:bldP spid="9266" grpId="0" animBg="1"/>
      <p:bldP spid="9267" grpId="0" animBg="1"/>
      <p:bldP spid="9268" grpId="0" animBg="1"/>
      <p:bldP spid="9269" grpId="0" animBg="1"/>
      <p:bldP spid="9270" grpId="0" animBg="1"/>
      <p:bldP spid="9271" grpId="0" animBg="1"/>
      <p:bldP spid="9272" grpId="0" animBg="1"/>
      <p:bldP spid="9273" grpId="0" animBg="1"/>
      <p:bldP spid="9274" grpId="0" animBg="1"/>
      <p:bldP spid="9275" grpId="0" animBg="1"/>
      <p:bldP spid="9276" grpId="0" animBg="1"/>
      <p:bldP spid="9277" grpId="0" animBg="1"/>
      <p:bldP spid="9278" grpId="0" animBg="1"/>
      <p:bldP spid="9279" grpId="0" animBg="1"/>
      <p:bldP spid="9280" grpId="0" animBg="1"/>
      <p:bldP spid="9281" grpId="0" animBg="1"/>
      <p:bldP spid="9282" grpId="0" animBg="1"/>
      <p:bldP spid="92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bxy-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76250"/>
            <a:ext cx="5040313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0" y="5410200"/>
            <a:ext cx="3181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6000" baseline="0"/>
              <a:t>三通管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483768" y="486916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4652963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b="1" baseline="0">
                <a:solidFill>
                  <a:schemeClr val="hlink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先画出两条互相垂直的辅助坐标轴。在第二象限画出主视图；根据“主、俯两图长对正”的原则，在第三象限画出俯视图；根据“主、左两图高平齐”的原则和“左、俯两图宽相等”的原则，在第一象限画出左视图。</a:t>
            </a:r>
          </a:p>
        </p:txBody>
      </p:sp>
      <p:pic>
        <p:nvPicPr>
          <p:cNvPr id="12291" name="Picture 3" descr="g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625475"/>
            <a:ext cx="5270500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g7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54625" y="2228850"/>
            <a:ext cx="3421063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116013" y="476250"/>
            <a:ext cx="1511300" cy="576263"/>
          </a:xfrm>
          <a:prstGeom prst="flowChartInternalStorage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zh-CN" altLang="en-US" sz="4000" b="1" baseline="0">
                <a:solidFill>
                  <a:srgbClr val="FF6600"/>
                </a:solidFill>
                <a:ea typeface="华文新魏" panose="02010800040101010101" charset="-122"/>
              </a:rPr>
              <a:t>例题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052513"/>
            <a:ext cx="876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 baseline="0"/>
              <a:t>例</a:t>
            </a:r>
            <a:r>
              <a:rPr lang="en-US" altLang="zh-CN" sz="3200" b="1" baseline="0"/>
              <a:t>1      </a:t>
            </a:r>
            <a:r>
              <a:rPr lang="zh-CN" altLang="en-US" sz="3200" b="1" baseline="0"/>
              <a:t>画出如图所示的正方体三视图</a:t>
            </a:r>
            <a:r>
              <a:rPr lang="en-US" altLang="zh-CN" sz="3200" b="1" baseline="0"/>
              <a:t>. </a:t>
            </a:r>
          </a:p>
        </p:txBody>
      </p:sp>
      <p:pic>
        <p:nvPicPr>
          <p:cNvPr id="13316" name="Picture 4" descr="g4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1508125"/>
            <a:ext cx="2232025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9475" y="1557338"/>
            <a:ext cx="441960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3716338"/>
            <a:ext cx="45370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781300"/>
            <a:ext cx="838041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238" y="549275"/>
            <a:ext cx="8640762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557338"/>
            <a:ext cx="55054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1_初中数学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初中数学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初中数学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初中数学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初中数学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初中数学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初中数学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初中数学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初中数学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初中数学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初中数学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初中数学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初中数学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初中数学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Office PowerPoint</Application>
  <PresentationFormat>全屏显示(4:3)</PresentationFormat>
  <Paragraphs>101</Paragraphs>
  <Slides>19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黑体</vt:lpstr>
      <vt:lpstr>华文细黑</vt:lpstr>
      <vt:lpstr>华文新魏</vt:lpstr>
      <vt:lpstr>隶书</vt:lpstr>
      <vt:lpstr>宋体</vt:lpstr>
      <vt:lpstr>微软雅黑</vt:lpstr>
      <vt:lpstr>幼圆</vt:lpstr>
      <vt:lpstr>Arial</vt:lpstr>
      <vt:lpstr>Calibri</vt:lpstr>
      <vt:lpstr>Tahoma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三视图画法</vt:lpstr>
      <vt:lpstr>三视图画法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2022-01-04T03:58:03Z</dcterms:created>
  <dcterms:modified xsi:type="dcterms:W3CDTF">2023-01-17T02:05:04Z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6E9A0BF14542424283E1C4C033C41D37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