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0033"/>
    <a:srgbClr val="FF0066"/>
    <a:srgbClr val="CC0000"/>
    <a:srgbClr val="FFFFFF"/>
    <a:srgbClr val="A50021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21" autoAdjust="0"/>
    <p:restoredTop sz="94720" autoAdjust="0"/>
  </p:normalViewPr>
  <p:slideViewPr>
    <p:cSldViewPr>
      <p:cViewPr>
        <p:scale>
          <a:sx n="100" d="100"/>
          <a:sy n="100" d="100"/>
        </p:scale>
        <p:origin x="-53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02087-ADDB-4BE8-92DD-E23C69747354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6BB95-93E6-4C4E-87B6-4EF556D6CE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6BB95-93E6-4C4E-87B6-4EF556D6CEFA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91564E-6AC3-4720-BDFE-AFC0258E4BDA}" type="datetimeFigureOut">
              <a:rPr lang="zh-CN" altLang="en-US"/>
              <a:t>2023-01-17</a:t>
            </a:fld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750E4-CFD8-4CE1-BD35-0F2EFDE9D54F}" type="slidenum">
              <a:rPr lang="zh-CN" altLang="en-US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1CC781-EE47-478A-A852-E61DC158AE28}" type="datetimeFigureOut">
              <a:rPr lang="zh-CN" altLang="en-US"/>
              <a:t>2023-01-17</a:t>
            </a:fld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026BA-BC4D-4C21-B4DB-0452B475102E}" type="slidenum">
              <a:rPr lang="zh-CN" altLang="en-US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E470EF-3AAE-4B2D-81CB-0AAF9562A97E}" type="datetimeFigureOut">
              <a:rPr lang="zh-CN" altLang="en-US"/>
              <a:t>2023-01-17</a:t>
            </a:fld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647FE-CE9A-4DF2-8417-2B1AFBCD1727}" type="slidenum">
              <a:rPr lang="zh-CN" altLang="en-US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5EA3CE-2B34-44DD-A18C-8A965F85EAC5}" type="datetimeFigureOut">
              <a:rPr lang="zh-CN" altLang="en-US"/>
              <a:t>2023-01-17</a:t>
            </a:fld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4D30A64-1503-4952-AF49-3186F293255F}" type="slidenum">
              <a:rPr lang="zh-CN" altLang="en-US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7815FD-AB85-4ACC-A43B-24EDEE829E74}" type="datetimeFigureOut">
              <a:rPr lang="zh-CN" altLang="en-US"/>
              <a:t>2023-01-17</a:t>
            </a:fld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5BCA7-CAFA-4ED6-823C-DE624E43717E}" type="slidenum">
              <a:rPr lang="zh-CN" altLang="en-US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9D6D5C-1B34-42A8-958B-5DDB3C7DBE1B}" type="datetimeFigureOut">
              <a:rPr lang="zh-CN" altLang="en-US"/>
              <a:t>2023-01-17</a:t>
            </a:fld>
            <a:endParaRPr lang="en-US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47E42-3DFA-4822-9B3A-ADA6AA7DA86B}" type="slidenum">
              <a:rPr lang="zh-CN" altLang="en-US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10C05E-65DF-42D4-BA83-EB1558BC54A5}" type="datetimeFigureOut">
              <a:rPr lang="zh-CN" altLang="en-US"/>
              <a:t>2023-01-17</a:t>
            </a:fld>
            <a:endParaRPr lang="en-US" altLang="zh-CN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62EA8-D808-49EB-8432-232318962936}" type="slidenum">
              <a:rPr lang="zh-CN" altLang="en-US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8FFC0B-F822-4D10-A753-E4E970FCA57E}" type="datetimeFigureOut">
              <a:rPr lang="zh-CN" altLang="en-US"/>
              <a:t>2023-01-17</a:t>
            </a:fld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36530-E406-41C3-B413-C930EE263EC1}" type="slidenum">
              <a:rPr lang="zh-CN" altLang="en-US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A717DC-E0DE-4C57-9602-8434542E2739}" type="datetimeFigureOut">
              <a:rPr lang="zh-CN" altLang="en-US"/>
              <a:t>2023-01-17</a:t>
            </a:fld>
            <a:endParaRPr lang="en-US" altLang="zh-CN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D5B53-E8B9-4AE7-BA06-793B5A756309}" type="slidenum">
              <a:rPr lang="zh-CN" altLang="en-US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7E836E-73F2-44B2-81EC-DCD2FA44FC1A}" type="datetimeFigureOut">
              <a:rPr lang="zh-CN" altLang="en-US"/>
              <a:t>2023-01-17</a:t>
            </a:fld>
            <a:endParaRPr lang="en-US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92D54-34A6-4AFA-B89A-7DCD253EE0D8}" type="slidenum">
              <a:rPr lang="zh-CN" altLang="en-US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E9D96E-8122-4B9F-8FF9-A6AF5AE299DD}" type="datetimeFigureOut">
              <a:rPr lang="zh-CN" altLang="en-US"/>
              <a:t>2023-01-17</a:t>
            </a:fld>
            <a:endParaRPr lang="en-US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DC226-028A-4E77-9536-9B458FD37F85}" type="slidenum">
              <a:rPr lang="zh-CN" altLang="en-US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400"/>
            </a:lvl1pPr>
          </a:lstStyle>
          <a:p>
            <a:fld id="{27A40F50-0831-4A36-9F79-E35F51F2D7BF}" type="datetimeFigureOut">
              <a:rPr lang="zh-CN" altLang="en-US"/>
              <a:t>2023-01-17</a:t>
            </a:fld>
            <a:endParaRPr lang="en-US" altLang="zh-CN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0" hangingPunct="0">
              <a:defRPr sz="1400"/>
            </a:lvl1pPr>
          </a:lstStyle>
          <a:p>
            <a:endParaRPr lang="en-US" altLang="zh-CN" dirty="0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400"/>
            </a:lvl1pPr>
          </a:lstStyle>
          <a:p>
            <a:fld id="{DA74F1AA-97DA-47E0-8CEC-ECAD5E2551DF}" type="slidenum">
              <a:rPr lang="zh-CN" altLang="en-US"/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0.bin"/><Relationship Id="rId4" Type="http://schemas.openxmlformats.org/officeDocument/2006/relationships/image" Target="NULL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NULL" TargetMode="External"/><Relationship Id="rId5" Type="http://schemas.openxmlformats.org/officeDocument/2006/relationships/image" Target="../media/image24.png"/><Relationship Id="rId4" Type="http://schemas.openxmlformats.org/officeDocument/2006/relationships/image" Target="../media/image2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NULL" TargetMode="External"/><Relationship Id="rId5" Type="http://schemas.openxmlformats.org/officeDocument/2006/relationships/image" Target="../media/image28.png"/><Relationship Id="rId4" Type="http://schemas.openxmlformats.org/officeDocument/2006/relationships/image" Target="../media/image2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NULL" TargetMode="External"/><Relationship Id="rId5" Type="http://schemas.openxmlformats.org/officeDocument/2006/relationships/image" Target="../media/image30.png"/><Relationship Id="rId4" Type="http://schemas.openxmlformats.org/officeDocument/2006/relationships/image" Target="../media/image2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NULL" TargetMode="External"/><Relationship Id="rId5" Type="http://schemas.openxmlformats.org/officeDocument/2006/relationships/image" Target="../media/image7.png"/><Relationship Id="rId10" Type="http://schemas.openxmlformats.org/officeDocument/2006/relationships/image" Target="../media/image6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NULL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8.emf"/><Relationship Id="rId9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NULL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NULL" TargetMode="Externa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png"/><Relationship Id="rId5" Type="http://schemas.openxmlformats.org/officeDocument/2006/relationships/image" Target="../media/image14.e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NULL" TargetMode="External"/><Relationship Id="rId5" Type="http://schemas.openxmlformats.org/officeDocument/2006/relationships/image" Target="../media/image17.png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NULL" TargetMode="External"/><Relationship Id="rId5" Type="http://schemas.openxmlformats.org/officeDocument/2006/relationships/image" Target="../media/image19.png"/><Relationship Id="rId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828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4800" dirty="0" smtClean="0">
                <a:solidFill>
                  <a:srgbClr val="990033"/>
                </a:solidFill>
                <a:latin typeface="方正美黑简体" pitchFamily="65" charset="-122"/>
                <a:ea typeface="方正美黑简体" pitchFamily="65" charset="-122"/>
              </a:rPr>
              <a:t>28.3</a:t>
            </a:r>
            <a:r>
              <a:rPr lang="en-US" altLang="en-US" sz="4800" dirty="0">
                <a:solidFill>
                  <a:srgbClr val="990033"/>
                </a:solidFill>
                <a:latin typeface="方正美黑简体" pitchFamily="65" charset="-122"/>
                <a:ea typeface="方正美黑简体" pitchFamily="65" charset="-122"/>
              </a:rPr>
              <a:t>　圆心角和圆周角(一)</a:t>
            </a:r>
            <a:endParaRPr lang="en-US" altLang="zh-CN" sz="4800" dirty="0">
              <a:solidFill>
                <a:srgbClr val="990033"/>
              </a:solidFill>
              <a:latin typeface="方正美黑简体" pitchFamily="65" charset="-122"/>
              <a:ea typeface="方正美黑简体" pitchFamily="65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65870" y="5029200"/>
            <a:ext cx="3812262" cy="5663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kern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800" b="1" kern="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1000" y="1066800"/>
            <a:ext cx="86106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13．(9分)如图，已知A，B，C，D是⊙O上四点，若AC＝BD，求证：AB＝CD.</a:t>
            </a: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915" name="Picture 436" descr="C:/Users/Administrator/Desktop/九数冀教版/S182A.TIF"/>
          <p:cNvPicPr>
            <a:picLocks noChangeAspect="1" noChangeArrowheads="1"/>
          </p:cNvPicPr>
          <p:nvPr/>
        </p:nvPicPr>
        <p:blipFill>
          <a:blip r:embed="rId3" r:link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1905000"/>
            <a:ext cx="20574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381000" y="4343400"/>
          <a:ext cx="7921625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2" name="文档" r:id="rId5" imgW="8021320" imgH="1677035" progId="Word.Document.8">
                  <p:embed/>
                </p:oleObj>
              </mc:Choice>
              <mc:Fallback>
                <p:oleObj name="文档" r:id="rId5" imgW="8021320" imgH="167703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343400"/>
                        <a:ext cx="7921625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304800" y="1371600"/>
          <a:ext cx="8367713" cy="237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文档" r:id="rId3" imgW="8474075" imgH="2381885" progId="Word.Document.8">
                  <p:embed/>
                </p:oleObj>
              </mc:Choice>
              <mc:Fallback>
                <p:oleObj name="文档" r:id="rId3" imgW="8474075" imgH="238188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71600"/>
                        <a:ext cx="8367713" cy="237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9939" name="Picture 437" descr="C:/Users/Administrator/Desktop/九数冀教版/S183A.TIF"/>
          <p:cNvPicPr>
            <a:picLocks noChangeAspect="1" noChangeArrowheads="1"/>
          </p:cNvPicPr>
          <p:nvPr/>
        </p:nvPicPr>
        <p:blipFill>
          <a:blip r:embed="rId5" r:link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2971800"/>
            <a:ext cx="2273300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609600" y="4932363"/>
          <a:ext cx="8251825" cy="192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文档" r:id="rId7" imgW="8355965" imgH="1933575" progId="Word.Document.8">
                  <p:embed/>
                </p:oleObj>
              </mc:Choice>
              <mc:Fallback>
                <p:oleObj name="文档" r:id="rId7" imgW="8355965" imgH="193357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932363"/>
                        <a:ext cx="8251825" cy="192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1000" y="1143000"/>
            <a:ext cx="8610600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如图，以⊙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的直径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为边作等边△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分别交⊙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于点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</a:t>
            </a:r>
          </a:p>
          <a:p>
            <a:pPr algn="just">
              <a:lnSpc>
                <a:spcPct val="150000"/>
              </a:lnSpc>
            </a:pP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求证：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63" name="Picture 438" descr="C:/Users/Administrator/Desktop/九数冀教版/S184A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1752600"/>
            <a:ext cx="2024063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81000" y="4800600"/>
            <a:ext cx="86106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连接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CN" altLang="en-US" sz="2200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∵∠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60°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CN" altLang="en-US" sz="2200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∴△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为等边三角形，</a:t>
            </a:r>
            <a:r>
              <a:rPr lang="zh-CN" altLang="en-US" sz="2200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∴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CN" altLang="en-US" sz="2200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∴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同理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CN" altLang="en-US" sz="2200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∴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381000" y="1143000"/>
          <a:ext cx="8453438" cy="226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Document" r:id="rId3" imgW="8657590" imgH="2312035" progId="Word.Document.8">
                  <p:embed/>
                </p:oleObj>
              </mc:Choice>
              <mc:Fallback>
                <p:oleObj name="Document" r:id="rId3" imgW="8657590" imgH="231203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8453438" cy="226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7" name="Picture 439" descr="C:/Users/Administrator/Desktop/九数冀教版/S185A.TIF"/>
          <p:cNvPicPr>
            <a:picLocks noChangeAspect="1" noChangeArrowheads="1"/>
          </p:cNvPicPr>
          <p:nvPr/>
        </p:nvPicPr>
        <p:blipFill>
          <a:blip r:embed="rId5" r:link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2133600"/>
            <a:ext cx="17700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533400" y="4419600"/>
          <a:ext cx="8123238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8" name="Document" r:id="rId7" imgW="8400415" imgH="2351405" progId="Word.Document.8">
                  <p:embed/>
                </p:oleObj>
              </mc:Choice>
              <mc:Fallback>
                <p:oleObj name="Document" r:id="rId7" imgW="8400415" imgH="235140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419600"/>
                        <a:ext cx="8123238" cy="227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381000" y="914400"/>
          <a:ext cx="8272463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Document" r:id="rId3" imgW="8409305" imgH="2743200" progId="Word.Document.8">
                  <p:embed/>
                </p:oleObj>
              </mc:Choice>
              <mc:Fallback>
                <p:oleObj name="Document" r:id="rId3" imgW="8409305" imgH="27432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14400"/>
                        <a:ext cx="8272463" cy="272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011" name="Picture 440" descr="C:/Users/Administrator/Desktop/九数冀教版/S186A.TIF"/>
          <p:cNvPicPr>
            <a:picLocks noChangeAspect="1" noChangeArrowheads="1"/>
          </p:cNvPicPr>
          <p:nvPr/>
        </p:nvPicPr>
        <p:blipFill>
          <a:blip r:embed="rId5" r:link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2590800"/>
            <a:ext cx="20447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304800" y="1295400"/>
          <a:ext cx="8516938" cy="372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0" name="Document" r:id="rId3" imgW="8653145" imgH="3755390" progId="Word.Document.8">
                  <p:embed/>
                </p:oleObj>
              </mc:Choice>
              <mc:Fallback>
                <p:oleObj name="Document" r:id="rId3" imgW="8653145" imgH="375539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295400"/>
                        <a:ext cx="8516938" cy="372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" y="1828800"/>
            <a:ext cx="8610600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．顶点在圆心的角叫做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</a:p>
          <a:p>
            <a:pPr algn="just">
              <a:lnSpc>
                <a:spcPct val="150000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．在同圆或等圆中，相等的圆心角所对的弦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，所对的弧也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；相等的弦或相等的弧所对的圆心角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581400" y="1905000"/>
            <a:ext cx="10223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圆心角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6172200" y="2438400"/>
            <a:ext cx="9969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相等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609600" y="2971800"/>
            <a:ext cx="9969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相等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172200" y="2971800"/>
            <a:ext cx="9969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  <p:bldP spid="30724" grpId="0"/>
      <p:bldP spid="30725" grpId="0"/>
      <p:bldP spid="307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28600" y="2209800"/>
            <a:ext cx="8610600" cy="361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已知，如图⊙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的半径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，弦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，则弦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所对圆心角为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</a:p>
          <a:p>
            <a:pPr algn="just">
              <a:lnSpc>
                <a:spcPct val="150000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下列说法正确的是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2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．如果一个角的一边过圆心，则这个角就是圆心角</a:t>
            </a:r>
            <a:endParaRPr lang="zh-CN" altLang="en-US" sz="22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．圆心角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的取值范围是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0°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＜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＜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180°</a:t>
            </a:r>
            <a:endParaRPr lang="en-US" altLang="zh-CN" sz="22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．圆心角就是顶点在圆心，且角的两边是两半径所在的射线的角</a:t>
            </a:r>
            <a:endParaRPr lang="zh-CN" altLang="en-US" sz="22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．圆心角就是在圆心的角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133600" y="2895600"/>
            <a:ext cx="9969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60°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733800" y="3352800"/>
            <a:ext cx="6238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pic>
        <p:nvPicPr>
          <p:cNvPr id="31749" name="Picture 426" descr="C:/Users/Administrator/Desktop/九数冀教版/S174A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0" y="685800"/>
            <a:ext cx="1816100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755775" y="2514600"/>
            <a:ext cx="11715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2200" b="1" dirty="0">
                <a:solidFill>
                  <a:srgbClr val="FF0066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AB</a:t>
            </a:r>
            <a:r>
              <a:rPr lang="zh-CN" altLang="en-US" sz="2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b="1" dirty="0">
                <a:solidFill>
                  <a:srgbClr val="FF0066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CD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5641975" y="2514600"/>
            <a:ext cx="6064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zh-CN" altLang="en-US" sz="2200" b="1">
                <a:solidFill>
                  <a:srgbClr val="FF0066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152400" y="1905000"/>
          <a:ext cx="8772525" cy="568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2" name="文档" r:id="rId3" imgW="9011920" imgH="5784215" progId="Word.Document.8">
                  <p:embed/>
                </p:oleObj>
              </mc:Choice>
              <mc:Fallback>
                <p:oleObj name="文档" r:id="rId3" imgW="9011920" imgH="578421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905000"/>
                        <a:ext cx="8772525" cy="568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773" name="Picture 427" descr="C:/Users/Administrator/Desktop/九数冀教版/S175A.TIF"/>
          <p:cNvPicPr>
            <a:picLocks noChangeAspect="1" noChangeArrowheads="1"/>
          </p:cNvPicPr>
          <p:nvPr/>
        </p:nvPicPr>
        <p:blipFill>
          <a:blip r:embed="rId5" r:link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457200"/>
            <a:ext cx="167640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3200400" y="2362200"/>
          <a:ext cx="1392238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3" name="文档" r:id="rId7" imgW="1409700" imgH="591820" progId="Word.Document.8">
                  <p:embed/>
                </p:oleObj>
              </mc:Choice>
              <mc:Fallback>
                <p:oleObj name="文档" r:id="rId7" imgW="1409700" imgH="59182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362200"/>
                        <a:ext cx="1392238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3008313" y="3200400"/>
            <a:ext cx="19446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200" b="1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∠</a:t>
            </a:r>
            <a:r>
              <a:rPr lang="en-US" altLang="zh-CN" sz="2200" b="1" dirty="0">
                <a:solidFill>
                  <a:srgbClr val="FF0066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AOB</a:t>
            </a:r>
            <a:r>
              <a:rPr lang="zh-CN" altLang="en-US" sz="2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zh-CN" altLang="en-US" sz="2200" b="1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∠</a:t>
            </a:r>
            <a:r>
              <a:rPr lang="en-US" altLang="zh-CN" sz="2200" b="1" dirty="0">
                <a:solidFill>
                  <a:srgbClr val="FF0066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COD</a:t>
            </a:r>
            <a:r>
              <a:rPr lang="en-US" altLang="zh-CN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1600200" y="3048000"/>
          <a:ext cx="133985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4" name="文档" r:id="rId9" imgW="1356360" imgH="596265" progId="Word.Document.8">
                  <p:embed/>
                </p:oleObj>
              </mc:Choice>
              <mc:Fallback>
                <p:oleObj name="文档" r:id="rId9" imgW="1356360" imgH="596265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048000"/>
                        <a:ext cx="133985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7543800" y="3200400"/>
            <a:ext cx="1371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zh-CN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zh-CN" altLang="en-US" sz="2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CN" sz="2200" b="1" dirty="0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76200" y="3810000"/>
            <a:ext cx="2057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200" b="1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∠</a:t>
            </a:r>
            <a:r>
              <a:rPr lang="en-US" altLang="zh-CN" sz="2200" b="1" dirty="0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AOB</a:t>
            </a:r>
            <a:r>
              <a:rPr lang="zh-CN" altLang="en-US" sz="2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zh-CN" altLang="en-US" sz="2200" b="1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∠</a:t>
            </a:r>
            <a:r>
              <a:rPr lang="en-US" altLang="zh-CN" sz="2200" b="1" dirty="0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COD</a:t>
            </a:r>
            <a:r>
              <a:rPr lang="en-US" altLang="zh-CN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2971800" y="3733800"/>
            <a:ext cx="6064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zh-CN" altLang="en-US" sz="2200" b="1">
                <a:solidFill>
                  <a:srgbClr val="FF0066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152400" y="6019800"/>
            <a:ext cx="762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200">
                <a:solidFill>
                  <a:srgbClr val="FF006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①④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/>
      <p:bldP spid="32775" grpId="0"/>
      <p:bldP spid="32777" grpId="0"/>
      <p:bldP spid="32778" grpId="0"/>
      <p:bldP spid="32779" grpId="0"/>
      <p:bldP spid="327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14400" y="5715000"/>
            <a:ext cx="812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相等 </a:t>
            </a: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304800" y="1066800"/>
          <a:ext cx="863441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文档" r:id="rId3" imgW="8873490" imgH="1848485" progId="Word.Document.8">
                  <p:embed/>
                </p:oleObj>
              </mc:Choice>
              <mc:Fallback>
                <p:oleObj name="文档" r:id="rId3" imgW="8873490" imgH="184848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066800"/>
                        <a:ext cx="863441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81000" y="4572000"/>
            <a:ext cx="5105400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如图，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的直径，弦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DE∥AB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的大小关系是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</a:p>
        </p:txBody>
      </p:sp>
      <p:pic>
        <p:nvPicPr>
          <p:cNvPr id="33797" name="Picture 430" descr="C:/Users/Administrator/Desktop/九数冀教版/S177A.TIF"/>
          <p:cNvPicPr>
            <a:picLocks noChangeAspect="1" noChangeArrowheads="1"/>
          </p:cNvPicPr>
          <p:nvPr/>
        </p:nvPicPr>
        <p:blipFill>
          <a:blip r:embed="rId5" r:link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2200" y="4648200"/>
            <a:ext cx="2133600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429" descr="C:/Users/Administrator/Desktop/九数冀教版/S176A.TIF"/>
          <p:cNvPicPr>
            <a:picLocks noChangeAspect="1" noChangeArrowheads="1"/>
          </p:cNvPicPr>
          <p:nvPr/>
        </p:nvPicPr>
        <p:blipFill>
          <a:blip r:embed="rId7" r:link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2438400"/>
            <a:ext cx="2057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429000" y="1752600"/>
            <a:ext cx="39989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zh-CN" altLang="en-US" sz="22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en-US" altLang="zh-CN" sz="2200" dirty="0">
                <a:solidFill>
                  <a:srgbClr val="FF0066"/>
                </a:solidFill>
              </a:rPr>
              <a:t> </a:t>
            </a:r>
          </a:p>
        </p:txBody>
      </p:sp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1295400" y="2133600"/>
          <a:ext cx="154305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文档" r:id="rId8" imgW="1569720" imgH="591820" progId="Word.Document.8">
                  <p:embed/>
                </p:oleObj>
              </mc:Choice>
              <mc:Fallback>
                <p:oleObj name="文档" r:id="rId8" imgW="1569720" imgH="591820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133600"/>
                        <a:ext cx="154305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733800" y="3276600"/>
            <a:ext cx="1752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zh-CN" altLang="en-US" sz="2200" b="1">
                <a:solidFill>
                  <a:srgbClr val="FF0066"/>
                </a:solidFill>
                <a:cs typeface="Times New Roman" panose="02020603050405020304" pitchFamily="18" charset="0"/>
              </a:rPr>
              <a:t>①②③④⑤</a:t>
            </a: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63525" y="1447800"/>
          <a:ext cx="8347075" cy="322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" name="文档" r:id="rId3" imgW="8481695" imgH="3238500" progId="Word.Document.8">
                  <p:embed/>
                </p:oleObj>
              </mc:Choice>
              <mc:Fallback>
                <p:oleObj name="文档" r:id="rId3" imgW="8481695" imgH="32385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" y="1447800"/>
                        <a:ext cx="8347075" cy="322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20" name="Picture 431" descr="C:/Users/Administrator/Desktop/九数冀教版/S178A.TIF"/>
          <p:cNvPicPr>
            <a:picLocks noChangeAspect="1" noChangeArrowheads="1"/>
          </p:cNvPicPr>
          <p:nvPr/>
        </p:nvPicPr>
        <p:blipFill>
          <a:blip r:embed="rId5" r:link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038600"/>
            <a:ext cx="2241550" cy="220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 sz="1800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819400" y="1706563"/>
            <a:ext cx="369888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304800" y="1143000"/>
          <a:ext cx="8347075" cy="463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name="文档" r:id="rId4" imgW="8453120" imgH="5140325" progId="Word.Document.8">
                  <p:embed/>
                </p:oleObj>
              </mc:Choice>
              <mc:Fallback>
                <p:oleObj name="文档" r:id="rId4" imgW="8453120" imgH="514032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143000"/>
                        <a:ext cx="8347075" cy="463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845" name="Picture 432" descr="C:/Users/Administrator/Desktop/九数冀教版/S179a.TIF"/>
          <p:cNvPicPr>
            <a:picLocks noChangeAspect="1" noChangeArrowheads="1"/>
          </p:cNvPicPr>
          <p:nvPr/>
        </p:nvPicPr>
        <p:blipFill>
          <a:blip r:embed="rId6" r:link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1676400"/>
            <a:ext cx="177165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67000" y="3886200"/>
            <a:ext cx="3698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358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667000" y="1676400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altLang="zh-CN" sz="2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28600" y="1066800"/>
            <a:ext cx="86106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O′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中，若∠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AOB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＝∠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A′O′B′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A′B′ 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的关系为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A′B′  			B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A′B′</a:t>
            </a:r>
          </a:p>
          <a:p>
            <a:pPr algn="just">
              <a:lnSpc>
                <a:spcPct val="150000"/>
              </a:lnSpc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＜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A′B′  			D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．无法确定</a:t>
            </a: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457200" y="3733800"/>
          <a:ext cx="5008563" cy="279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6" name="文档" r:id="rId3" imgW="5106670" imgH="2840355" progId="Word.Document.8">
                  <p:embed/>
                </p:oleObj>
              </mc:Choice>
              <mc:Fallback>
                <p:oleObj name="文档" r:id="rId3" imgW="5106670" imgH="284035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733800"/>
                        <a:ext cx="5008563" cy="279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869" name="Picture 434" descr="C:/Users/Administrator/Desktop/九数冀教版/S180A.TIF"/>
          <p:cNvPicPr>
            <a:picLocks noChangeAspect="1" noChangeArrowheads="1"/>
          </p:cNvPicPr>
          <p:nvPr/>
        </p:nvPicPr>
        <p:blipFill>
          <a:blip r:embed="rId5" r:link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4419600"/>
            <a:ext cx="1905000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657600" y="4419600"/>
            <a:ext cx="3698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zh-CN" sz="2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228600" y="1219200"/>
          <a:ext cx="8388350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文档" r:id="rId3" imgW="8493760" imgH="2734310" progId="Word.Document.8">
                  <p:embed/>
                </p:oleObj>
              </mc:Choice>
              <mc:Fallback>
                <p:oleObj name="文档" r:id="rId3" imgW="8493760" imgH="273431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19200"/>
                        <a:ext cx="8388350" cy="272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1" name="Picture 435" descr="C:/Users/Administrator/Desktop/九数冀教版/S181A.TIF"/>
          <p:cNvPicPr>
            <a:picLocks noChangeAspect="1" noChangeArrowheads="1"/>
          </p:cNvPicPr>
          <p:nvPr/>
        </p:nvPicPr>
        <p:blipFill>
          <a:blip r:embed="rId5" r:link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3276600"/>
            <a:ext cx="2257425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7620000" y="1371600"/>
            <a:ext cx="3698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zh-CN" sz="2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</p:bldLst>
  </p:timing>
</p:sld>
</file>

<file path=ppt/theme/theme1.xml><?xml version="1.0" encoding="utf-8"?>
<a:theme xmlns:a="http://schemas.openxmlformats.org/drawingml/2006/main" name="WWW.2PPT.COM&#10;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全屏显示(4:3)</PresentationFormat>
  <Paragraphs>40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方正美黑简体</vt:lpstr>
      <vt:lpstr>宋体</vt:lpstr>
      <vt:lpstr>微软雅黑</vt:lpstr>
      <vt:lpstr>Arial</vt:lpstr>
      <vt:lpstr>Calibri</vt:lpstr>
      <vt:lpstr>Times New Roman</vt:lpstr>
      <vt:lpstr>WWW.2PPT.COM
</vt:lpstr>
      <vt:lpstr>文档</vt:lpstr>
      <vt:lpstr>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cp:lastPrinted>2113-01-01T00:00:00Z</cp:lastPrinted>
  <dcterms:created xsi:type="dcterms:W3CDTF">2022-01-10T02:05:30Z</dcterms:created>
  <dcterms:modified xsi:type="dcterms:W3CDTF">2023-01-17T02:05:14Z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6BD8F82B15D046C594D26072DBF49F88</vt:lpwstr>
  </property>
  <property fmtid="{D5CDD505-2E9C-101B-9397-08002B2CF9AE}" pid="4" name="KSOProductBuildVer">
    <vt:lpwstr>2052-11.1.0.11194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