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9" r:id="rId11"/>
    <p:sldId id="267" r:id="rId12"/>
    <p:sldId id="268" r:id="rId13"/>
    <p:sldId id="270" r:id="rId14"/>
    <p:sldId id="271" r:id="rId15"/>
    <p:sldId id="274" r:id="rId16"/>
    <p:sldId id="275" r:id="rId17"/>
    <p:sldId id="276" r:id="rId18"/>
    <p:sldId id="277" r:id="rId19"/>
    <p:sldId id="273" r:id="rId20"/>
    <p:sldId id="272" r:id="rId21"/>
    <p:sldId id="278" r:id="rId22"/>
    <p:sldId id="279" r:id="rId2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CC0000"/>
    <a:srgbClr val="3366FF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0" autoAdjust="0"/>
    <p:restoredTop sz="94660"/>
  </p:normalViewPr>
  <p:slideViewPr>
    <p:cSldViewPr>
      <p:cViewPr>
        <p:scale>
          <a:sx n="100" d="100"/>
          <a:sy n="100" d="100"/>
        </p:scale>
        <p:origin x="-6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8DC15-926C-47A3-BE54-1C0F2B5841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CDBC-C768-432E-92C0-2C309E29B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2CDBC-C768-432E-92C0-2C309E29BBF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27138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2025"/>
            <a:ext cx="6400800" cy="10795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28F429-EB8D-4417-899E-4ED08BAB5C09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D788B6-C61E-4811-B239-2141C8DC10F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96A5-C92A-4B7E-AC14-33AE1D1DE0A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354C-314A-4512-A60F-519524BE565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058987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7738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96AE-DA70-416E-ADF3-50FA9569EDC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95B9-C7B5-4E67-A84F-3A8103B65F8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0"/>
            <a:ext cx="8239125" cy="6126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0228-438D-4545-B087-08CE6456A22D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275F-CAAD-4E02-93D6-757D48685B6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7E6FC-D63A-4E36-B35E-73F83C957D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BF9E-84A8-4426-9F6A-560606408AEF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4C889-4F02-492F-92C1-494B1B064A8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529B-1E68-46E9-BE12-CF15B3A875D4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BA96-9DE3-4D43-A98C-204E995E73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6933-7327-4180-8ADF-ED0390BAA6BE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479D-90B4-4963-A064-B24B50C3B6E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F0F3-613F-4AE1-89C2-3C8265CFF729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A14FF-EC6F-49A4-BCFC-99BD8363FD7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96FD2-CDC8-4403-9BDC-FED1A032E2F5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7D2A-FD2A-46A5-BD34-2FABB847448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3B6F1-5A30-43F1-B3F6-03ED8B271922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299E2-584A-4678-9FB1-1E227E3DE79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D1502-E73D-4674-A3A0-BC5D0DED4420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69C0-18AD-4807-AA1F-382EE3287ED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58C8-F8A7-4A1B-828C-C5D65B05894F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4FA1-C6EB-458D-9CAD-709787598C7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7"/>
          <p:cNvSpPr>
            <a:spLocks noChangeArrowheads="1"/>
          </p:cNvSpPr>
          <p:nvPr/>
        </p:nvSpPr>
        <p:spPr bwMode="auto">
          <a:xfrm>
            <a:off x="0" y="1052513"/>
            <a:ext cx="9144000" cy="5472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3" name="矩形 8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35AC39C-43E0-4B5C-AF03-B54BF8DFF9D1}" type="datetime1">
              <a:rPr lang="zh-CN" altLang="en-US"/>
              <a:t>2023-01-17</a:t>
            </a:fld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A9A0240-5B3A-49F3-BD70-C4AD68FE68F5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11_1_1a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Unit5%20Topic2\&#35838;&#20214;\Unit5%20Topic2%20SectionB%20&#31934;&#21697;&#35838;&#20214;\P11-1a.mp3" TargetMode="External"/><Relationship Id="rId1" Type="http://schemas.microsoft.com/office/2007/relationships/media" Target="file:///C:\Documents%20and%20Settings\Administrator\&#26700;&#38754;\Unit5%20Topic2\&#35838;&#20214;\Unit5%20Topic2%20SectionB%20&#31934;&#21697;&#35838;&#20214;\P11-1a.mp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1196752"/>
            <a:ext cx="9155876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Topic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really the pride of China. </a:t>
            </a:r>
            <a:b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9" descr="t011cd6d8eb7e2769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685" y="4724791"/>
            <a:ext cx="2640012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39330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Look, listen and say.    </a:t>
            </a:r>
          </a:p>
        </p:txBody>
      </p:sp>
      <p:sp>
        <p:nvSpPr>
          <p:cNvPr id="2" name="椭圆 1"/>
          <p:cNvSpPr/>
          <p:nvPr/>
        </p:nvSpPr>
        <p:spPr bwMode="auto">
          <a:xfrm>
            <a:off x="500063" y="857250"/>
            <a:ext cx="1008062" cy="7207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b="1" dirty="0">
                <a:solidFill>
                  <a:srgbClr val="FF0000"/>
                </a:solidFill>
              </a:rPr>
              <a:t>1a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矩形 3">
            <a:hlinkClick r:id="rId2" action="ppaction://hlinkfile"/>
          </p:cNvPr>
          <p:cNvSpPr/>
          <p:nvPr/>
        </p:nvSpPr>
        <p:spPr>
          <a:xfrm>
            <a:off x="3143250" y="2286000"/>
            <a:ext cx="1944688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动画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P11-1a</a:t>
            </a:r>
            <a:endParaRPr lang="zh-CN" altLang="en-US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88640"/>
            <a:ext cx="7981950" cy="64770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Read 1a and complete the table.</a:t>
            </a:r>
            <a:r>
              <a:rPr lang="en-US" altLang="zh-CN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353" name="Group 41"/>
          <p:cNvGraphicFramePr>
            <a:graphicFrameLocks noGrp="1"/>
          </p:cNvGraphicFramePr>
          <p:nvPr>
            <p:ph type="tbl" idx="1"/>
          </p:nvPr>
        </p:nvGraphicFramePr>
        <p:xfrm>
          <a:off x="0" y="1052513"/>
          <a:ext cx="9036050" cy="5605462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9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 greatest explorer in China’s history</a:t>
                      </a:r>
                    </a:p>
                  </a:txBody>
                  <a:tcPr marL="91435" marR="91435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 </a:t>
                      </a:r>
                    </a:p>
                  </a:txBody>
                  <a:tcPr marL="91435" marR="91435" marT="45732" marB="4573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Zheng He</a:t>
                      </a: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Birth</a:t>
                      </a:r>
                    </a:p>
                  </a:txBody>
                  <a:tcPr marL="91435" marR="91435" marT="45732" marB="4573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was born in </a:t>
                      </a:r>
                      <a:r>
                        <a:rPr kumimoji="0" lang="en-US" altLang="zh-CN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Profession</a:t>
                      </a:r>
                    </a:p>
                  </a:txBody>
                  <a:tcPr marL="91435" marR="91435" marT="45732" marB="4573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palace_______, a great </a:t>
                      </a:r>
                      <a:r>
                        <a:rPr kumimoji="0" lang="en-US" altLang="zh-CN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Journey</a:t>
                      </a:r>
                    </a:p>
                  </a:txBody>
                  <a:tcPr marL="91435" marR="91435" marT="45732" marB="4573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 ocean journeys during</a:t>
                      </a:r>
                      <a:r>
                        <a:rPr kumimoji="0" lang="en-US" altLang="zh-CN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years sailing to the </a:t>
                      </a:r>
                      <a:r>
                        <a:rPr kumimoji="0" lang="en-US" altLang="zh-CN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kumimoji="0" lang="en-US" altLang="zh-CN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more than __________ earlier than Columbus’ </a:t>
                      </a:r>
                      <a:r>
                        <a:rPr kumimoji="0" lang="en-US" altLang="zh-CN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journey to America</a:t>
                      </a: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Death</a:t>
                      </a:r>
                    </a:p>
                  </a:txBody>
                  <a:tcPr marL="91435" marR="91435" marT="45732" marB="4573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died of _____ on his way home from _____ </a:t>
                      </a: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12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Zheng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He is really the _____ of China.</a:t>
                      </a:r>
                    </a:p>
                  </a:txBody>
                  <a:tcPr marL="91435" marR="91435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23" name="WordArt 75"/>
          <p:cNvSpPr>
            <a:spLocks noChangeArrowheads="1" noChangeShapeType="1" noTextEdit="1"/>
          </p:cNvSpPr>
          <p:nvPr/>
        </p:nvSpPr>
        <p:spPr bwMode="auto">
          <a:xfrm>
            <a:off x="4141788" y="2205038"/>
            <a:ext cx="604837" cy="336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944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1371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24" name="WordArt 76"/>
          <p:cNvSpPr>
            <a:spLocks noChangeArrowheads="1" noChangeShapeType="1" noTextEdit="1"/>
          </p:cNvSpPr>
          <p:nvPr/>
        </p:nvSpPr>
        <p:spPr bwMode="auto">
          <a:xfrm>
            <a:off x="4357688" y="2714625"/>
            <a:ext cx="1052512" cy="384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official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25" name="WordArt 77"/>
          <p:cNvSpPr>
            <a:spLocks noChangeArrowheads="1" noChangeShapeType="1" noTextEdit="1"/>
          </p:cNvSpPr>
          <p:nvPr/>
        </p:nvSpPr>
        <p:spPr bwMode="auto">
          <a:xfrm>
            <a:off x="6786563" y="2714625"/>
            <a:ext cx="1347787" cy="384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explorer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26" name="WordArt 78"/>
          <p:cNvSpPr>
            <a:spLocks noChangeArrowheads="1" noChangeShapeType="1" noTextEdit="1"/>
          </p:cNvSpPr>
          <p:nvPr/>
        </p:nvSpPr>
        <p:spPr bwMode="auto">
          <a:xfrm>
            <a:off x="2122488" y="2657475"/>
            <a:ext cx="1008062" cy="425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captain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27" name="WordArt 79"/>
          <p:cNvSpPr>
            <a:spLocks noChangeArrowheads="1" noChangeShapeType="1" noTextEdit="1"/>
          </p:cNvSpPr>
          <p:nvPr/>
        </p:nvSpPr>
        <p:spPr bwMode="auto">
          <a:xfrm>
            <a:off x="6429375" y="3286125"/>
            <a:ext cx="381000" cy="2778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28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28" name="WordArt 80"/>
          <p:cNvSpPr>
            <a:spLocks noChangeArrowheads="1" noChangeShapeType="1" noTextEdit="1"/>
          </p:cNvSpPr>
          <p:nvPr/>
        </p:nvSpPr>
        <p:spPr bwMode="auto">
          <a:xfrm>
            <a:off x="2857500" y="3714750"/>
            <a:ext cx="1143000" cy="285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east coast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29" name="WordArt 81"/>
          <p:cNvSpPr>
            <a:spLocks noChangeArrowheads="1" noChangeShapeType="1" noTextEdit="1"/>
          </p:cNvSpPr>
          <p:nvPr/>
        </p:nvSpPr>
        <p:spPr bwMode="auto">
          <a:xfrm>
            <a:off x="4714875" y="3643313"/>
            <a:ext cx="725488" cy="360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7144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Africa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30" name="WordArt 82"/>
          <p:cNvSpPr>
            <a:spLocks noChangeArrowheads="1" noChangeShapeType="1" noTextEdit="1"/>
          </p:cNvSpPr>
          <p:nvPr/>
        </p:nvSpPr>
        <p:spPr bwMode="auto">
          <a:xfrm>
            <a:off x="2051050" y="4143375"/>
            <a:ext cx="1722438" cy="377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half a century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31" name="WordArt 83"/>
          <p:cNvSpPr>
            <a:spLocks noChangeArrowheads="1" noChangeShapeType="1" noTextEdit="1"/>
          </p:cNvSpPr>
          <p:nvPr/>
        </p:nvSpPr>
        <p:spPr bwMode="auto">
          <a:xfrm>
            <a:off x="7215188" y="4143375"/>
            <a:ext cx="792162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first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32" name="WordArt 84"/>
          <p:cNvSpPr>
            <a:spLocks noChangeArrowheads="1" noChangeShapeType="1" noTextEdit="1"/>
          </p:cNvSpPr>
          <p:nvPr/>
        </p:nvSpPr>
        <p:spPr bwMode="auto">
          <a:xfrm>
            <a:off x="3143250" y="5300663"/>
            <a:ext cx="785813" cy="271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illness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334" name="WordArt 86"/>
          <p:cNvSpPr>
            <a:spLocks noChangeArrowheads="1" noChangeShapeType="1" noTextEdit="1"/>
          </p:cNvSpPr>
          <p:nvPr/>
        </p:nvSpPr>
        <p:spPr bwMode="auto">
          <a:xfrm>
            <a:off x="5076825" y="5949950"/>
            <a:ext cx="719138" cy="431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pride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" name="WordArt 78"/>
          <p:cNvSpPr>
            <a:spLocks noChangeArrowheads="1" noChangeShapeType="1" noTextEdit="1"/>
          </p:cNvSpPr>
          <p:nvPr/>
        </p:nvSpPr>
        <p:spPr bwMode="auto">
          <a:xfrm>
            <a:off x="1941513" y="3270250"/>
            <a:ext cx="1058862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seven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WordArt 81"/>
          <p:cNvSpPr>
            <a:spLocks noChangeArrowheads="1" noChangeShapeType="1" noTextEdit="1"/>
          </p:cNvSpPr>
          <p:nvPr/>
        </p:nvSpPr>
        <p:spPr bwMode="auto">
          <a:xfrm>
            <a:off x="7358063" y="5286375"/>
            <a:ext cx="725487" cy="360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7144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Africa</a:t>
            </a:r>
            <a:endParaRPr lang="zh-CN" altLang="en-US" sz="3600" kern="10">
              <a:ln w="9525">
                <a:solidFill>
                  <a:srgbClr val="FF0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323850" y="334963"/>
            <a:ext cx="955675" cy="7175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1c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23" grpId="0" animBg="1"/>
      <p:bldP spid="53324" grpId="0" animBg="1"/>
      <p:bldP spid="53325" grpId="0" animBg="1"/>
      <p:bldP spid="53326" grpId="0" animBg="1"/>
      <p:bldP spid="53327" grpId="0" animBg="1"/>
      <p:bldP spid="53328" grpId="0" animBg="1"/>
      <p:bldP spid="53329" grpId="0" animBg="1"/>
      <p:bldP spid="53330" grpId="0" animBg="1"/>
      <p:bldP spid="53331" grpId="0" animBg="1"/>
      <p:bldP spid="53332" grpId="0" animBg="1"/>
      <p:bldP spid="53334" grpId="0" animBg="1"/>
      <p:bldP spid="40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-1357313" y="31702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zh-CN" altLang="en-US"/>
              <a:t>　</a:t>
            </a:r>
          </a:p>
        </p:txBody>
      </p:sp>
      <p:sp>
        <p:nvSpPr>
          <p:cNvPr id="14339" name="Rectangle 35"/>
          <p:cNvSpPr>
            <a:spLocks noGrp="1" noChangeArrowheads="1"/>
          </p:cNvSpPr>
          <p:nvPr>
            <p:ph idx="1"/>
          </p:nvPr>
        </p:nvSpPr>
        <p:spPr>
          <a:xfrm>
            <a:off x="467544" y="1551349"/>
            <a:ext cx="8229600" cy="4857750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  <a:effectLst/>
              </a:rPr>
              <a:t>1.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be proud of</a:t>
            </a:r>
            <a:r>
              <a:rPr lang="en-US" altLang="zh-CN" dirty="0" smtClean="0">
                <a:effectLst/>
              </a:rPr>
              <a:t>    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以</a:t>
            </a:r>
            <a:r>
              <a:rPr lang="en-US" altLang="zh-CN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……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为骄傲</a:t>
            </a:r>
          </a:p>
          <a:p>
            <a:pPr marL="812800" indent="-812800" eaLnBrk="1" hangingPunct="1"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  <a:effectLst/>
              </a:rPr>
              <a:t>   </a:t>
            </a:r>
            <a:r>
              <a:rPr lang="zh-CN" altLang="en-US" dirty="0" smtClean="0">
                <a:effectLst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the pride of    </a:t>
            </a:r>
            <a:r>
              <a:rPr lang="en-US" altLang="zh-CN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……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的骄傲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  <a:effectLst/>
              </a:rPr>
              <a:t>2.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succeed in doing </a:t>
            </a:r>
            <a:r>
              <a:rPr lang="en-US" altLang="zh-CN" dirty="0" err="1" smtClean="0">
                <a:solidFill>
                  <a:srgbClr val="FF0000"/>
                </a:solidFill>
                <a:effectLst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.    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成功地做了某事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  <a:effectLst/>
              </a:rPr>
              <a:t>3.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die of/from    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死于</a:t>
            </a:r>
            <a:r>
              <a:rPr lang="en-US" altLang="zh-CN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……</a:t>
            </a:r>
            <a:endParaRPr lang="en-US" altLang="zh-CN" dirty="0" smtClean="0">
              <a:solidFill>
                <a:schemeClr val="bg1"/>
              </a:solidFill>
              <a:effectLst/>
            </a:endParaRPr>
          </a:p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  <a:effectLst/>
              </a:rPr>
              <a:t>4.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It</a:t>
            </a:r>
            <a:r>
              <a:rPr lang="en-US" altLang="zh-CN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s hard to believe</a:t>
            </a:r>
            <a:r>
              <a:rPr lang="zh-CN" altLang="en-US" dirty="0" smtClean="0">
                <a:solidFill>
                  <a:srgbClr val="FF0000"/>
                </a:solidFill>
                <a:effectLst/>
              </a:rPr>
              <a:t>！</a:t>
            </a:r>
            <a:endParaRPr lang="en-US" altLang="zh-CN" dirty="0" smtClean="0">
              <a:solidFill>
                <a:srgbClr val="FF0000"/>
              </a:solidFill>
              <a:effectLst/>
            </a:endParaRPr>
          </a:p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  <a:effectLst/>
              </a:rPr>
              <a:t>5.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What a great explorer! </a:t>
            </a:r>
          </a:p>
        </p:txBody>
      </p:sp>
      <p:sp>
        <p:nvSpPr>
          <p:cNvPr id="14340" name="WordArt 36" descr="窄竖线"/>
          <p:cNvSpPr>
            <a:spLocks noChangeArrowheads="1" noChangeShapeType="1" noTextEdit="1"/>
          </p:cNvSpPr>
          <p:nvPr/>
        </p:nvSpPr>
        <p:spPr bwMode="auto">
          <a:xfrm>
            <a:off x="827584" y="184800"/>
            <a:ext cx="1871662" cy="696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urveUp">
              <a:avLst>
                <a:gd name="adj" fmla="val 10903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Tahoma" panose="020B0604030504040204"/>
                <a:ea typeface="Tahoma" panose="020B0604030504040204"/>
                <a:cs typeface="Tahoma" panose="020B0604030504040204"/>
              </a:rPr>
              <a:t>Notes</a:t>
            </a:r>
            <a:endParaRPr lang="zh-CN" altLang="en-US" kern="10" dirty="0">
              <a:solidFill>
                <a:srgbClr val="FF0000"/>
              </a:solidFill>
              <a:latin typeface="Tahoma" panose="020B0604030504040204"/>
              <a:cs typeface="Tahoma" panose="020B0604030504040204"/>
            </a:endParaRPr>
          </a:p>
        </p:txBody>
      </p:sp>
      <p:pic>
        <p:nvPicPr>
          <p:cNvPr id="14341" name="Picture 39" descr="t015ca2a029eb944190"/>
          <p:cNvPicPr>
            <a:picLocks noChangeAspect="1" noChangeArrowheads="1"/>
          </p:cNvPicPr>
          <p:nvPr/>
        </p:nvPicPr>
        <p:blipFill>
          <a:blip r:embed="rId2" cstate="email">
            <a:lum contrast="-60000"/>
          </a:blip>
          <a:srcRect/>
          <a:stretch>
            <a:fillRect/>
          </a:stretch>
        </p:blipFill>
        <p:spPr bwMode="auto">
          <a:xfrm>
            <a:off x="7072313" y="4714875"/>
            <a:ext cx="1843087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24744"/>
            <a:ext cx="8929687" cy="5470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Attributive clauses: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He was a Ming dynasty </a:t>
            </a:r>
            <a:r>
              <a:rPr lang="en-US" altLang="zh-CN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whom we Chinese people are proud of.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whom 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在此引导定语从句，修饰先行词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，在定语从句中作宾语。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He was a great </a:t>
            </a:r>
            <a:r>
              <a:rPr lang="en-US" altLang="zh-CN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thinker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who had many wise ideas about human nature and behavior.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who 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在此引导定语从句，修饰先行词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thinker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，在定语从句中作主语，也可以用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来替换。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He was also a famous </a:t>
            </a:r>
            <a:r>
              <a:rPr lang="en-US" altLang="zh-CN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philosopher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whose wise sayings have influenced many people in different countries.</a:t>
            </a:r>
          </a:p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在句中引导定语从句并在从句中作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wise sayings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的定语，修饰先行词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philosopher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，其先行词既可以是人，也可以是物。</a:t>
            </a:r>
          </a:p>
          <a:p>
            <a:pPr eaLnBrk="1" hangingPunct="1"/>
            <a:endParaRPr lang="en-US" altLang="zh-CN" sz="20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3563888" y="260648"/>
            <a:ext cx="1943100" cy="4810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urveUp">
              <a:avLst>
                <a:gd name="adj" fmla="val 2833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Tahoma" panose="020B0604030504040204"/>
                <a:ea typeface="Tahoma" panose="020B0604030504040204"/>
                <a:cs typeface="Tahoma" panose="020B0604030504040204"/>
              </a:rPr>
              <a:t>Notes</a:t>
            </a:r>
            <a:endParaRPr lang="zh-CN" altLang="en-US" kern="10" dirty="0">
              <a:solidFill>
                <a:srgbClr val="FF0000"/>
              </a:solidFill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65175"/>
            <a:ext cx="8870950" cy="1655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  Combine each two sentences into one with 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who,  </a:t>
            </a:r>
            <a:br>
              <a:rPr lang="en-US" altLang="zh-CN" sz="3000" i="1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i="1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  whom, whose, which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or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that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by following the </a:t>
            </a:r>
            <a:br>
              <a:rPr lang="en-US" altLang="zh-CN" sz="3000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 example.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781300"/>
            <a:ext cx="8013700" cy="31679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Example: </a:t>
            </a:r>
          </a:p>
          <a:p>
            <a:pPr eaLnBrk="1" hangingPunct="1">
              <a:buFontTx/>
              <a:buNone/>
            </a:pPr>
            <a:r>
              <a:rPr lang="en-US" altLang="zh-CN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 He was a Ming dynasty explorer.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We Chinese people are proud of him.</a:t>
            </a:r>
          </a:p>
          <a:p>
            <a:pPr eaLnBrk="1" hangingPunct="1">
              <a:buFontTx/>
              <a:buNone/>
            </a:pPr>
            <a:endParaRPr lang="en-US" altLang="zh-CN" sz="280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Tx/>
              <a:buNone/>
            </a:pPr>
            <a:r>
              <a:rPr lang="en-US" altLang="zh-CN" sz="2800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He was a Ming dynasty</a:t>
            </a:r>
            <a:r>
              <a:rPr lang="en-US" altLang="zh-CN" sz="2800" i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altLang="zh-CN" sz="2800" b="1" i="1" dirty="0" smtClean="0">
                <a:solidFill>
                  <a:srgbClr val="FF0000"/>
                </a:solidFill>
                <a:effectLst/>
              </a:rPr>
              <a:t>explorer</a:t>
            </a:r>
            <a:r>
              <a:rPr lang="en-US" altLang="zh-CN" sz="2800" i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effectLst/>
              </a:rPr>
              <a:t>whom</a:t>
            </a:r>
            <a:endParaRPr lang="en-US" altLang="zh-CN" sz="280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we Chinese people are proud of. 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 rot="-10748496">
            <a:off x="5867400" y="5518150"/>
            <a:ext cx="1298575" cy="139700"/>
          </a:xfrm>
          <a:prstGeom prst="curvedDownArrow">
            <a:avLst>
              <a:gd name="adj1" fmla="val 64982"/>
              <a:gd name="adj2" fmla="val 205016"/>
              <a:gd name="adj3" fmla="val 33333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</a:ln>
        </p:spPr>
        <p:txBody>
          <a:bodyPr rot="10800000"/>
          <a:lstStyle/>
          <a:p>
            <a:pPr eaLnBrk="1" hangingPunct="1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19050" y="836613"/>
            <a:ext cx="665163" cy="7207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692150"/>
            <a:ext cx="8540750" cy="138430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Combine each two sentences into one with 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who,  </a:t>
            </a:r>
            <a:br>
              <a:rPr lang="en-US" altLang="zh-CN" sz="3000" i="1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 whom, whose, which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or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that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by following the  </a:t>
            </a:r>
            <a:br>
              <a:rPr lang="en-US" altLang="zh-CN" sz="3000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example.</a:t>
            </a:r>
            <a:endParaRPr lang="en-US" altLang="zh-CN" sz="3000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229600" cy="4114800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endParaRPr lang="en-US" altLang="zh-CN" sz="2800" dirty="0" smtClean="0">
              <a:solidFill>
                <a:srgbClr val="FF0000"/>
              </a:solidFill>
              <a:effectLst/>
            </a:endParaRPr>
          </a:p>
          <a:p>
            <a:pPr marL="812800" indent="-812800" eaLnBrk="1" hangingPunct="1">
              <a:buFontTx/>
              <a:buNone/>
            </a:pPr>
            <a:r>
              <a:rPr lang="en-US" altLang="zh-CN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 He led seven ocean journeys.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He took over 200 ships and 27 000 people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every time.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sz="2800" b="1" i="1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sz="2800" b="1" i="1" dirty="0" smtClean="0">
                <a:solidFill>
                  <a:srgbClr val="FF0000"/>
                </a:solidFill>
                <a:effectLst/>
              </a:rPr>
              <a:t> He</a:t>
            </a:r>
            <a:r>
              <a:rPr lang="en-US" altLang="zh-CN" sz="2800" b="1" dirty="0" smtClean="0">
                <a:solidFill>
                  <a:srgbClr val="FF0000"/>
                </a:solidFill>
                <a:effectLst/>
              </a:rPr>
              <a:t> who/that </a:t>
            </a: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led seven ocean journeys </a:t>
            </a:r>
          </a:p>
          <a:p>
            <a:pPr marL="812800" indent="-81280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took over 200 ships and 27 000 people every time.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 rot="-10748496">
            <a:off x="1547813" y="5430838"/>
            <a:ext cx="1270000" cy="158750"/>
          </a:xfrm>
          <a:prstGeom prst="curvedDownArrow">
            <a:avLst>
              <a:gd name="adj1" fmla="val 65556"/>
              <a:gd name="adj2" fmla="val 206667"/>
              <a:gd name="adj3" fmla="val 33333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</a:ln>
        </p:spPr>
        <p:txBody>
          <a:bodyPr rot="10800000"/>
          <a:lstStyle/>
          <a:p>
            <a:pPr eaLnBrk="1" hangingPunct="1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19050" y="620713"/>
            <a:ext cx="665163" cy="7207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692150"/>
            <a:ext cx="8540750" cy="138430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Combine each two sentences into one with 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who,  </a:t>
            </a:r>
            <a:br>
              <a:rPr lang="en-US" altLang="zh-CN" sz="3000" i="1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 whom, whose, which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or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that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by following the  </a:t>
            </a:r>
            <a:br>
              <a:rPr lang="en-US" altLang="zh-CN" sz="3000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example.</a:t>
            </a:r>
            <a:endParaRPr lang="en-US" altLang="zh-CN" sz="3000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743200"/>
            <a:ext cx="8229600" cy="4114800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Zheng He died on his way home in 1433.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We Chinese people respect him. </a:t>
            </a:r>
          </a:p>
          <a:p>
            <a:pPr marL="812800" indent="-812800" eaLnBrk="1" hangingPunct="1">
              <a:buFontTx/>
              <a:buNone/>
              <a:defRPr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sz="3000" b="1" i="1" dirty="0" smtClean="0">
                <a:solidFill>
                  <a:srgbClr val="FF0000"/>
                </a:solidFill>
              </a:rPr>
              <a:t>Zheng He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 whom </a:t>
            </a:r>
            <a:r>
              <a:rPr lang="en-US" altLang="zh-CN" sz="3000" dirty="0" smtClean="0">
                <a:solidFill>
                  <a:srgbClr val="FF0000"/>
                </a:solidFill>
              </a:rPr>
              <a:t>we Chinese people respect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sz="3000" dirty="0" smtClean="0">
                <a:solidFill>
                  <a:srgbClr val="FF0000"/>
                </a:solidFill>
              </a:rPr>
              <a:t>died on his way home in 1433.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 rot="-10748496">
            <a:off x="1333500" y="5043488"/>
            <a:ext cx="1438275" cy="185737"/>
          </a:xfrm>
          <a:prstGeom prst="curvedDownArrow">
            <a:avLst>
              <a:gd name="adj1" fmla="val 65247"/>
              <a:gd name="adj2" fmla="val 205851"/>
              <a:gd name="adj3" fmla="val 33333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</a:ln>
        </p:spPr>
        <p:txBody>
          <a:bodyPr rot="10800000"/>
          <a:lstStyle/>
          <a:p>
            <a:pPr eaLnBrk="1" hangingPunct="1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-23813" y="620713"/>
            <a:ext cx="720726" cy="7921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692150"/>
            <a:ext cx="8540750" cy="138430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Combine each two sentences into one with 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who,  </a:t>
            </a:r>
            <a:br>
              <a:rPr lang="en-US" altLang="zh-CN" sz="3000" i="1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 whom, whose, which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or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that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by following the  </a:t>
            </a:r>
            <a:br>
              <a:rPr lang="en-US" altLang="zh-CN" sz="3000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example.</a:t>
            </a:r>
            <a:endParaRPr lang="en-US" altLang="zh-CN" sz="3000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20938"/>
            <a:ext cx="8640762" cy="404336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The ship is about 151.8 meters long and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61.6 meters wide.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effectLst/>
              </a:rPr>
              <a:t>Its size was the biggest.</a:t>
            </a:r>
          </a:p>
          <a:p>
            <a:pPr marL="812800" indent="-812800" eaLnBrk="1" hangingPunct="1">
              <a:buFontTx/>
              <a:buNone/>
              <a:defRPr/>
            </a:pPr>
            <a:endParaRPr lang="en-US" altLang="zh-CN" sz="3600" dirty="0" smtClean="0">
              <a:solidFill>
                <a:srgbClr val="FF0000"/>
              </a:solidFill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b="1" i="1" dirty="0" smtClean="0">
                <a:solidFill>
                  <a:srgbClr val="FF0000"/>
                </a:solidFill>
              </a:rPr>
              <a:t>The ship</a:t>
            </a:r>
            <a:r>
              <a:rPr lang="en-US" altLang="zh-CN" b="1" dirty="0" smtClean="0">
                <a:solidFill>
                  <a:srgbClr val="FF0000"/>
                </a:solidFill>
              </a:rPr>
              <a:t> whose </a:t>
            </a:r>
            <a:r>
              <a:rPr lang="en-US" altLang="zh-CN" dirty="0" smtClean="0">
                <a:solidFill>
                  <a:srgbClr val="FF0000"/>
                </a:solidFill>
              </a:rPr>
              <a:t>size was the biggest is about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151.8 meters long and 61.6 meters wide.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 rot="-10748496">
            <a:off x="1476375" y="5426075"/>
            <a:ext cx="1438275" cy="165100"/>
          </a:xfrm>
          <a:prstGeom prst="curvedDownArrow">
            <a:avLst>
              <a:gd name="adj1" fmla="val 65296"/>
              <a:gd name="adj2" fmla="val 205810"/>
              <a:gd name="adj3" fmla="val 33333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</a:ln>
        </p:spPr>
        <p:txBody>
          <a:bodyPr rot="10800000"/>
          <a:lstStyle/>
          <a:p>
            <a:pPr eaLnBrk="1" hangingPunct="1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60325" y="692150"/>
            <a:ext cx="766763" cy="7921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531813"/>
            <a:ext cx="8540750" cy="138430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Combine each two sentences into one with 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who,  </a:t>
            </a:r>
            <a:br>
              <a:rPr lang="en-US" altLang="zh-CN" sz="3000" i="1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 whom, whose, which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or</a:t>
            </a:r>
            <a:r>
              <a:rPr lang="en-US" altLang="zh-CN" sz="3000" i="1" dirty="0" smtClean="0">
                <a:solidFill>
                  <a:srgbClr val="FF0000"/>
                </a:solidFill>
                <a:effectLst/>
              </a:rPr>
              <a:t> that </a:t>
            </a: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by following the  </a:t>
            </a:r>
            <a:br>
              <a:rPr lang="en-US" altLang="zh-CN" sz="3000" dirty="0" smtClean="0">
                <a:solidFill>
                  <a:srgbClr val="FF0000"/>
                </a:solidFill>
                <a:effectLst/>
              </a:rPr>
            </a:br>
            <a:r>
              <a:rPr lang="en-US" altLang="zh-CN" sz="3000" dirty="0" smtClean="0">
                <a:solidFill>
                  <a:srgbClr val="FF0000"/>
                </a:solidFill>
                <a:effectLst/>
              </a:rPr>
              <a:t>  example.</a:t>
            </a:r>
            <a:endParaRPr lang="en-US" altLang="zh-CN" sz="3000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2279650"/>
            <a:ext cx="8289925" cy="41148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 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journeys were to develop trade and friendship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between China and other countries.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journeys covered more than 30 countries and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areas.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journeys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which /that were to develop trade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 friendship between China and other countries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overed more  than 30 countries and areas.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 rot="-10748496">
            <a:off x="2052638" y="5443538"/>
            <a:ext cx="1725612" cy="160337"/>
          </a:xfrm>
          <a:prstGeom prst="curvedDownArrow">
            <a:avLst>
              <a:gd name="adj1" fmla="val 65471"/>
              <a:gd name="adj2" fmla="val 206578"/>
              <a:gd name="adj3" fmla="val 33333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</a:ln>
        </p:spPr>
        <p:txBody>
          <a:bodyPr rot="10800000"/>
          <a:lstStyle/>
          <a:p>
            <a:pPr eaLnBrk="1" hangingPunct="1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5076825" y="1916113"/>
            <a:ext cx="1727200" cy="43338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dist="45791" dir="2021404" algn="ctr" rotWithShape="0">
              <a:srgbClr val="B2B2B2">
                <a:alpha val="80000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000" dirty="0">
                <a:solidFill>
                  <a:srgbClr val="FFFF00"/>
                </a:solidFill>
                <a:ea typeface="宋体" panose="02010600030101010101" pitchFamily="2" charset="-122"/>
              </a:rPr>
              <a:t>n.</a:t>
            </a:r>
            <a:r>
              <a:rPr lang="zh-CN" altLang="en-US" sz="2000" dirty="0">
                <a:solidFill>
                  <a:srgbClr val="FFFF00"/>
                </a:solidFill>
                <a:ea typeface="宋体" panose="02010600030101010101" pitchFamily="2" charset="-122"/>
              </a:rPr>
              <a:t>贸易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zh-CN" altLang="en-US" sz="2200" dirty="0">
              <a:ea typeface="宋体" panose="02010600030101010101" pitchFamily="2" charset="-122"/>
            </a:endParaRPr>
          </a:p>
        </p:txBody>
      </p:sp>
      <p:cxnSp>
        <p:nvCxnSpPr>
          <p:cNvPr id="20486" name="直接连接符 3"/>
          <p:cNvCxnSpPr>
            <a:cxnSpLocks noChangeShapeType="1"/>
          </p:cNvCxnSpPr>
          <p:nvPr/>
        </p:nvCxnSpPr>
        <p:spPr bwMode="auto">
          <a:xfrm flipV="1">
            <a:off x="5643563" y="2357438"/>
            <a:ext cx="144462" cy="4318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  <p:sp>
        <p:nvSpPr>
          <p:cNvPr id="7" name="椭圆 6"/>
          <p:cNvSpPr/>
          <p:nvPr/>
        </p:nvSpPr>
        <p:spPr bwMode="auto">
          <a:xfrm>
            <a:off x="79375" y="620713"/>
            <a:ext cx="808038" cy="7207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2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92100"/>
            <a:ext cx="8035925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Work in groups and talk about Zheng He  </a:t>
            </a:r>
            <a:b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with the information in 1a and 2. Try to </a:t>
            </a:r>
            <a:b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use as many attributive clauses as possible.</a:t>
            </a:r>
          </a:p>
        </p:txBody>
      </p:sp>
      <p:graphicFrame>
        <p:nvGraphicFramePr>
          <p:cNvPr id="21534" name="Group 30"/>
          <p:cNvGraphicFramePr>
            <a:graphicFrameLocks noGrp="1"/>
          </p:cNvGraphicFramePr>
          <p:nvPr>
            <p:ph type="tbl" idx="1"/>
          </p:nvPr>
        </p:nvGraphicFramePr>
        <p:xfrm>
          <a:off x="2555875" y="1993900"/>
          <a:ext cx="6337300" cy="4565650"/>
        </p:xfrm>
        <a:graphic>
          <a:graphicData uri="http://schemas.openxmlformats.org/drawingml/2006/table">
            <a:tbl>
              <a:tblPr/>
              <a:tblGrid>
                <a:gridCol w="154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1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 greatest explorer in China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’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 history</a:t>
                      </a:r>
                    </a:p>
                  </a:txBody>
                  <a:tcPr marL="91449" marR="91449"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Name </a:t>
                      </a:r>
                    </a:p>
                  </a:txBody>
                  <a:tcPr marL="91449" marR="91449" marT="45733" marB="4573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Zheng He</a:t>
                      </a:r>
                    </a:p>
                  </a:txBody>
                  <a:tcPr marL="91449" marR="91449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Birth</a:t>
                      </a:r>
                    </a:p>
                  </a:txBody>
                  <a:tcPr marL="91449" marR="91449" marT="45733" marB="4573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was born in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1371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Profession</a:t>
                      </a:r>
                    </a:p>
                  </a:txBody>
                  <a:tcPr marL="91449" marR="91449" marT="45733" marB="4573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captain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, palace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official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, a great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explorer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Journey</a:t>
                      </a:r>
                    </a:p>
                  </a:txBody>
                  <a:tcPr marL="91449" marR="91449" marT="45733" marB="4573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seven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ocean journeys during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28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years sailing to the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east coast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of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Africa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more than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half a century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earlier than Columbus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first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journey to America</a:t>
                      </a:r>
                    </a:p>
                  </a:txBody>
                  <a:tcPr marL="91449" marR="91449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Death</a:t>
                      </a:r>
                    </a:p>
                  </a:txBody>
                  <a:tcPr marL="91449" marR="91449" marT="45733" marB="4573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died of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illness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on his way home from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Africa</a:t>
                      </a:r>
                    </a:p>
                  </a:txBody>
                  <a:tcPr marL="91449" marR="91449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9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Zheng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He is really the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pride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of China.</a:t>
                      </a:r>
                    </a:p>
                  </a:txBody>
                  <a:tcPr marL="91449" marR="91449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531" name="Picture 41" descr="t011e828325ab29f6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3" y="1916113"/>
            <a:ext cx="2125662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45" descr="t01f9d7206a592050a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2263" y="4449763"/>
            <a:ext cx="212566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1"/>
          <p:cNvSpPr/>
          <p:nvPr/>
        </p:nvSpPr>
        <p:spPr bwMode="auto">
          <a:xfrm>
            <a:off x="214313" y="571500"/>
            <a:ext cx="852487" cy="685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3200" b="1" dirty="0">
                <a:solidFill>
                  <a:schemeClr val="tx2"/>
                </a:solidFill>
              </a:rPr>
              <a:t>3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35773"/>
            <a:ext cx="4286250" cy="642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SAYINGS</a:t>
            </a:r>
            <a:endParaRPr lang="zh-CN" altLang="en-US" dirty="0" smtClean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6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79388" y="908050"/>
            <a:ext cx="8674100" cy="5972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1. He who learns but does not think is lost; he who thinks but does not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    learn is in danger.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　学而不</a:t>
            </a:r>
            <a:r>
              <a:rPr lang="zh-CN" altLang="en-US" sz="2000" dirty="0">
                <a:solidFill>
                  <a:srgbClr val="FF0000"/>
                </a:solidFill>
                <a:effectLst/>
              </a:rPr>
              <a:t>思</a:t>
            </a:r>
            <a:r>
              <a:rPr lang="zh-CN" altLang="zh-CN" sz="2000" dirty="0">
                <a:solidFill>
                  <a:srgbClr val="FF0000"/>
                </a:solidFill>
                <a:effectLst/>
              </a:rPr>
              <a:t>则罔</a:t>
            </a:r>
            <a:r>
              <a:rPr lang="zh-CN" altLang="en-US" sz="2000" dirty="0">
                <a:solidFill>
                  <a:srgbClr val="FF0000"/>
                </a:solidFill>
                <a:effectLst/>
              </a:rPr>
              <a:t>，思而不学</a:t>
            </a:r>
            <a:r>
              <a:rPr lang="zh-CN" altLang="zh-CN" sz="2000" dirty="0">
                <a:solidFill>
                  <a:srgbClr val="FF0000"/>
                </a:solidFill>
                <a:effectLst/>
              </a:rPr>
              <a:t>则殆</a:t>
            </a:r>
            <a:r>
              <a:rPr lang="zh-CN" altLang="en-US" sz="2000" dirty="0">
                <a:solidFill>
                  <a:srgbClr val="FF0000"/>
                </a:solidFill>
                <a:effectLst/>
              </a:rPr>
              <a:t>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zh-CN" altLang="en-US" sz="2000" dirty="0" smtClean="0">
              <a:solidFill>
                <a:srgbClr val="FF0000"/>
              </a:solidFill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2. When I walk along with two others, I may be able to learn from them.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    </a:t>
            </a: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三人行，必有我师。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zh-CN" altLang="en-US" sz="2000" dirty="0" smtClean="0">
              <a:solidFill>
                <a:srgbClr val="FF0000"/>
              </a:solidFill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3. What you know, you know; what you don</a:t>
            </a:r>
            <a:r>
              <a:rPr lang="en-US" altLang="zh-CN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t know, you don</a:t>
            </a:r>
            <a:r>
              <a:rPr lang="en-US" altLang="zh-CN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t know.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　 知之为知之，不知为不知。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zh-CN" altLang="en-US" sz="2000" dirty="0" smtClean="0">
              <a:solidFill>
                <a:srgbClr val="FF0000"/>
              </a:solidFill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4. Learn the new while reviewing the old.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　</a:t>
            </a:r>
            <a:r>
              <a:rPr lang="zh-CN" alt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温故而知新。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zh-CN" altLang="en-US" sz="2000" dirty="0" smtClean="0">
              <a:solidFill>
                <a:srgbClr val="FF0000"/>
              </a:solidFill>
              <a:effectLst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5. Isn</a:t>
            </a:r>
            <a:r>
              <a:rPr lang="en-US" altLang="zh-CN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t it a pleasure that friends come to see you from far away?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    </a:t>
            </a: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有朋自远方来，不亦乐乎？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zh-CN" altLang="en-US" sz="2000" dirty="0" smtClean="0">
              <a:solidFill>
                <a:srgbClr val="FF0000"/>
              </a:solidFill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</a:rPr>
              <a:t>6. Do not do to others what you would not have them do to you.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000" dirty="0" smtClean="0">
                <a:solidFill>
                  <a:srgbClr val="FF0000"/>
                </a:solidFill>
                <a:effectLst/>
              </a:rPr>
              <a:t>　 己所不欲，勿施于人。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altLang="zh-CN" sz="2000" dirty="0" smtClean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3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Words and phrases: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endParaRPr lang="en-US" altLang="zh-CN" sz="2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    v.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率领，领导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　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coast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海岸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　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/v.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贸易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proud of    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为骄傲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pride of     ……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的骄傲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　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succeed in doing </a:t>
            </a:r>
            <a:r>
              <a:rPr lang="en-US" altLang="zh-CN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成功地做了某事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 of/from     </a:t>
            </a:r>
            <a:r>
              <a:rPr lang="zh-CN" alt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死于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856807" y="25421"/>
            <a:ext cx="2244725" cy="809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urveUp">
              <a:avLst>
                <a:gd name="adj" fmla="val 3556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Tahoma" panose="020B0604030504040204"/>
                <a:ea typeface="Tahoma" panose="020B0604030504040204"/>
                <a:cs typeface="Tahoma" panose="020B0604030504040204"/>
              </a:rPr>
              <a:t>Sum up </a:t>
            </a:r>
            <a:endParaRPr lang="zh-CN" altLang="en-US" kern="10" dirty="0">
              <a:solidFill>
                <a:srgbClr val="FF0000"/>
              </a:solidFill>
              <a:latin typeface="Tahoma" panose="020B0604030504040204"/>
              <a:cs typeface="Tahoma" panose="020B0604030504040204"/>
            </a:endParaRPr>
          </a:p>
        </p:txBody>
      </p:sp>
      <p:pic>
        <p:nvPicPr>
          <p:cNvPr id="22532" name="Picture 5" descr="t015ca2a029eb944190"/>
          <p:cNvPicPr>
            <a:picLocks noChangeAspect="1" noChangeArrowheads="1"/>
          </p:cNvPicPr>
          <p:nvPr/>
        </p:nvPicPr>
        <p:blipFill>
          <a:blip r:embed="rId2" cstate="email">
            <a:lum contrast="-66000"/>
          </a:blip>
          <a:srcRect/>
          <a:stretch>
            <a:fillRect/>
          </a:stretch>
        </p:blipFill>
        <p:spPr bwMode="auto">
          <a:xfrm>
            <a:off x="5580063" y="765175"/>
            <a:ext cx="316865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38274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CN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He was a Ming dynasty </a:t>
            </a:r>
            <a:r>
              <a:rPr lang="en-US" altLang="zh-CN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whom we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Chinese people are proud of.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CN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It’s hard to believe</a:t>
            </a:r>
            <a:r>
              <a:rPr lang="zh-CN" alt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CN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What a great explorer!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zh-CN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7" descr="t01aad79e4102eacce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3429000"/>
            <a:ext cx="27178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826250" y="13978"/>
            <a:ext cx="2244725" cy="809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urveUp">
              <a:avLst>
                <a:gd name="adj" fmla="val 3556"/>
              </a:avLst>
            </a:prstTxWarp>
          </a:bodyPr>
          <a:lstStyle/>
          <a:p>
            <a:pPr algn="ctr"/>
            <a:r>
              <a:rPr lang="en-US" altLang="zh-CN" kern="10">
                <a:solidFill>
                  <a:srgbClr val="FF0000"/>
                </a:solidFill>
                <a:latin typeface="Tahoma" panose="020B0604030504040204"/>
                <a:ea typeface="Tahoma" panose="020B0604030504040204"/>
                <a:cs typeface="Tahoma" panose="020B0604030504040204"/>
              </a:rPr>
              <a:t>Sum up </a:t>
            </a:r>
            <a:endParaRPr lang="zh-CN" altLang="en-US" kern="10">
              <a:solidFill>
                <a:srgbClr val="FF0000"/>
              </a:solidFill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1288"/>
            <a:ext cx="8713788" cy="42751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Write a passage to introduce </a:t>
            </a:r>
            <a:r>
              <a:rPr lang="en-US" altLang="zh-CN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Zheng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 according  </a:t>
            </a:r>
          </a:p>
          <a:p>
            <a:pPr marL="0" indent="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to the information in 1a and 2. Use as many </a:t>
            </a:r>
          </a:p>
          <a:p>
            <a:pPr marL="0" indent="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attributive clauses as possible. </a:t>
            </a:r>
          </a:p>
          <a:p>
            <a:pPr marL="0" indent="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Search some information about Columbus. </a:t>
            </a:r>
          </a:p>
          <a:p>
            <a:pPr marL="0" indent="0" eaLnBrk="1" hangingPunct="1"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Compare him with </a:t>
            </a:r>
            <a:r>
              <a:rPr lang="en-US" altLang="zh-CN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Zheng</a:t>
            </a:r>
            <a:r>
              <a:rPr lang="en-US" altLang="zh-CN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He.  </a:t>
            </a:r>
          </a:p>
        </p:txBody>
      </p:sp>
      <p:sp>
        <p:nvSpPr>
          <p:cNvPr id="24579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3203848" y="285750"/>
            <a:ext cx="2592288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urveUp">
              <a:avLst>
                <a:gd name="adj" fmla="val 4620"/>
              </a:avLst>
            </a:prstTxWarp>
          </a:bodyPr>
          <a:lstStyle/>
          <a:p>
            <a:pPr algn="ctr"/>
            <a:r>
              <a:rPr lang="en-US" altLang="zh-CN" b="1" kern="10" dirty="0">
                <a:solidFill>
                  <a:srgbClr val="FF0000"/>
                </a:solidFill>
                <a:latin typeface="Tahoma" panose="020B0604030504040204"/>
                <a:ea typeface="Tahoma" panose="020B0604030504040204"/>
                <a:cs typeface="Tahoma" panose="020B0604030504040204"/>
              </a:rPr>
              <a:t>Homework</a:t>
            </a:r>
            <a:endParaRPr lang="zh-CN" altLang="en-US" b="1" kern="10" dirty="0">
              <a:solidFill>
                <a:srgbClr val="FF0000"/>
              </a:solidFill>
              <a:latin typeface="Tahoma" panose="020B0604030504040204"/>
              <a:cs typeface="Tahoma" panose="020B0604030504040204"/>
            </a:endParaRPr>
          </a:p>
        </p:txBody>
      </p:sp>
      <p:pic>
        <p:nvPicPr>
          <p:cNvPr id="24580" name="Picture 6" descr="8435e5dde71190efe9364c45ce1b9d16fcfa605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4292600"/>
            <a:ext cx="345757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 descr="u=524457227,3369362840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4292600"/>
            <a:ext cx="3313113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6" name="Group 28"/>
          <p:cNvGraphicFramePr>
            <a:graphicFrameLocks noGrp="1"/>
          </p:cNvGraphicFramePr>
          <p:nvPr/>
        </p:nvGraphicFramePr>
        <p:xfrm>
          <a:off x="34925" y="1773238"/>
          <a:ext cx="8929688" cy="4776788"/>
        </p:xfrm>
        <a:graphic>
          <a:graphicData uri="http://schemas.openxmlformats.org/drawingml/2006/table">
            <a:tbl>
              <a:tblPr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0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Confucius </a:t>
                      </a:r>
                    </a:p>
                  </a:txBody>
                  <a:tcPr marL="91443" marR="91443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pioneer</a:t>
                      </a:r>
                    </a:p>
                  </a:txBody>
                  <a:tcPr marL="91443" marR="91443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 the field of ________</a:t>
                      </a:r>
                    </a:p>
                  </a:txBody>
                  <a:tcPr marL="91443" marR="9144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0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thinker</a:t>
                      </a:r>
                    </a:p>
                  </a:txBody>
                  <a:tcPr marL="91443" marR="91443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many ideas about human ______ and behavior, especially his ideas about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 and good manners</a:t>
                      </a:r>
                    </a:p>
                  </a:txBody>
                  <a:tcPr marL="91443" marR="9144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philosopher</a:t>
                      </a:r>
                    </a:p>
                  </a:txBody>
                  <a:tcPr marL="91443" marR="91443"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influencing _____ people in different countries with his _____ sayings</a:t>
                      </a:r>
                    </a:p>
                  </a:txBody>
                  <a:tcPr marL="91443" marR="9144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38" name="WordArt 37"/>
          <p:cNvSpPr>
            <a:spLocks noChangeArrowheads="1" noChangeShapeType="1" noTextEdit="1"/>
          </p:cNvSpPr>
          <p:nvPr/>
        </p:nvSpPr>
        <p:spPr bwMode="auto">
          <a:xfrm>
            <a:off x="4787900" y="3141663"/>
            <a:ext cx="1409700" cy="35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education</a:t>
            </a:r>
            <a:endParaRPr lang="zh-CN" altLang="en-US" sz="2400" b="1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139" name="WordArt 38"/>
          <p:cNvSpPr>
            <a:spLocks noChangeArrowheads="1" noChangeShapeType="1" noTextEdit="1"/>
          </p:cNvSpPr>
          <p:nvPr/>
        </p:nvSpPr>
        <p:spPr bwMode="auto">
          <a:xfrm>
            <a:off x="6659563" y="3860800"/>
            <a:ext cx="936625" cy="360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nature</a:t>
            </a:r>
            <a:endParaRPr lang="zh-CN" altLang="en-US" sz="2400" b="1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140" name="WordArt 39"/>
          <p:cNvSpPr>
            <a:spLocks noChangeArrowheads="1" noChangeShapeType="1" noTextEdit="1"/>
          </p:cNvSpPr>
          <p:nvPr/>
        </p:nvSpPr>
        <p:spPr bwMode="auto">
          <a:xfrm>
            <a:off x="2555875" y="4724400"/>
            <a:ext cx="1295400" cy="360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kindness</a:t>
            </a:r>
            <a:endParaRPr lang="zh-CN" altLang="en-US" sz="2400" b="1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141" name="WordArt 40"/>
          <p:cNvSpPr>
            <a:spLocks noChangeArrowheads="1" noChangeShapeType="1" noTextEdit="1"/>
          </p:cNvSpPr>
          <p:nvPr/>
        </p:nvSpPr>
        <p:spPr bwMode="auto">
          <a:xfrm>
            <a:off x="4356100" y="5589588"/>
            <a:ext cx="792163" cy="368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many</a:t>
            </a:r>
            <a:endParaRPr lang="zh-CN" altLang="en-US" sz="2400" b="1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142" name="WordArt 41"/>
          <p:cNvSpPr>
            <a:spLocks noChangeArrowheads="1" noChangeShapeType="1" noTextEdit="1"/>
          </p:cNvSpPr>
          <p:nvPr/>
        </p:nvSpPr>
        <p:spPr bwMode="auto">
          <a:xfrm>
            <a:off x="5432425" y="5957888"/>
            <a:ext cx="765175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wise</a:t>
            </a:r>
            <a:endParaRPr lang="zh-CN" altLang="en-US" sz="2400" b="1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191" name="Text Box 42"/>
          <p:cNvSpPr txBox="1">
            <a:spLocks noChangeArrowheads="1"/>
          </p:cNvSpPr>
          <p:nvPr/>
        </p:nvSpPr>
        <p:spPr bwMode="auto">
          <a:xfrm>
            <a:off x="179388" y="260648"/>
            <a:ext cx="8964612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Confucius is a great man from whom we can learn a lot.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 descr="白色大理石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748713" cy="446405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rgbClr val="FFFF66"/>
                </a:solidFill>
                <a:effectLst/>
              </a:rPr>
              <a:t>                                </a:t>
            </a:r>
            <a:r>
              <a:rPr lang="en-US" altLang="zh-CN" b="1" dirty="0" smtClean="0">
                <a:solidFill>
                  <a:srgbClr val="000000"/>
                </a:solidFill>
                <a:effectLst/>
              </a:rPr>
              <a:t>Name:         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rgbClr val="000000"/>
                </a:solidFill>
                <a:effectLst/>
              </a:rPr>
              <a:t>                                </a:t>
            </a:r>
            <a:r>
              <a:rPr lang="en-US" altLang="zh-CN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 He  (1371-1433)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rgbClr val="000000"/>
                </a:solidFill>
                <a:effectLst/>
              </a:rPr>
              <a:t>                                </a:t>
            </a:r>
            <a:r>
              <a:rPr lang="en-US" altLang="zh-CN" b="1" dirty="0" smtClean="0">
                <a:solidFill>
                  <a:srgbClr val="000000"/>
                </a:solidFill>
                <a:effectLst/>
              </a:rPr>
              <a:t>Birthplace:	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rgbClr val="000000"/>
                </a:solidFill>
                <a:effectLst/>
              </a:rPr>
              <a:t>                               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Yunnan Province  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rgbClr val="000000"/>
                </a:solidFill>
                <a:effectLst/>
              </a:rPr>
              <a:t>                                </a:t>
            </a:r>
            <a:r>
              <a:rPr lang="en-US" altLang="zh-CN" b="1" dirty="0" smtClean="0">
                <a:solidFill>
                  <a:srgbClr val="000000"/>
                </a:solidFill>
                <a:effectLst/>
              </a:rPr>
              <a:t>Experiences:     </a:t>
            </a:r>
          </a:p>
          <a:p>
            <a:pPr eaLnBrk="1" hangingPunct="1">
              <a:defRPr/>
            </a:pPr>
            <a:r>
              <a:rPr lang="zh-CN" altLang="en-US" dirty="0" smtClean="0">
                <a:solidFill>
                  <a:srgbClr val="000000"/>
                </a:solidFill>
                <a:effectLst/>
              </a:rPr>
              <a:t>　　　　　              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seven ocean journeys</a:t>
            </a:r>
          </a:p>
        </p:txBody>
      </p:sp>
      <p:pic>
        <p:nvPicPr>
          <p:cNvPr id="6147" name="Picture 5" descr="ZH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772815"/>
            <a:ext cx="260826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z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836613"/>
            <a:ext cx="280987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79388" y="4149725"/>
            <a:ext cx="87852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zh-CN" altLang="en-US" dirty="0">
                <a:solidFill>
                  <a:srgbClr val="FF0000"/>
                </a:solidFill>
              </a:rPr>
              <a:t>　   </a:t>
            </a:r>
            <a:r>
              <a:rPr lang="zh-CN" altLang="en-US" sz="2400" dirty="0">
                <a:solidFill>
                  <a:srgbClr val="FF0000"/>
                </a:solidFill>
              </a:rPr>
              <a:t>　　　　　　　　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3200" dirty="0">
                <a:solidFill>
                  <a:srgbClr val="FF0000"/>
                </a:solidFill>
              </a:rPr>
              <a:t>   As a captain and palace official, </a:t>
            </a:r>
            <a:r>
              <a:rPr lang="en-US" altLang="zh-CN" sz="3200" dirty="0" err="1">
                <a:solidFill>
                  <a:srgbClr val="FF0000"/>
                </a:solidFill>
              </a:rPr>
              <a:t>Zheng</a:t>
            </a:r>
            <a:r>
              <a:rPr lang="en-US" altLang="zh-CN" sz="3200" dirty="0">
                <a:solidFill>
                  <a:srgbClr val="FF0000"/>
                </a:solidFill>
              </a:rPr>
              <a:t> He led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3200" dirty="0">
                <a:solidFill>
                  <a:srgbClr val="FF0000"/>
                </a:solidFill>
              </a:rPr>
              <a:t>seven ocean journeys from 1405 to 1433.</a:t>
            </a:r>
          </a:p>
        </p:txBody>
      </p:sp>
      <p:pic>
        <p:nvPicPr>
          <p:cNvPr id="7172" name="Picture 8" descr="t01b29001010db8aa2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833438"/>
            <a:ext cx="3025775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椭圆 1"/>
          <p:cNvSpPr>
            <a:spLocks noChangeArrowheads="1"/>
          </p:cNvSpPr>
          <p:nvPr/>
        </p:nvSpPr>
        <p:spPr bwMode="auto">
          <a:xfrm>
            <a:off x="179388" y="3860800"/>
            <a:ext cx="2663825" cy="6477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200" b="1">
                <a:solidFill>
                  <a:srgbClr val="FFFF00"/>
                </a:solidFill>
                <a:ea typeface="宋体" panose="02010600030101010101" pitchFamily="2" charset="-122"/>
              </a:rPr>
              <a:t>n.</a:t>
            </a:r>
            <a:r>
              <a:rPr lang="zh-CN" altLang="en-US" sz="2200" b="1">
                <a:solidFill>
                  <a:srgbClr val="FFFF00"/>
                </a:solidFill>
                <a:ea typeface="宋体" panose="02010600030101010101" pitchFamily="2" charset="-122"/>
              </a:rPr>
              <a:t>船长，舰长</a:t>
            </a:r>
            <a:r>
              <a:rPr lang="zh-CN" altLang="en-US">
                <a:solidFill>
                  <a:srgbClr val="FFFF00"/>
                </a:solidFill>
                <a:ea typeface="宋体" panose="02010600030101010101" pitchFamily="2" charset="-122"/>
              </a:rPr>
              <a:t>　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2663825" y="6092825"/>
            <a:ext cx="6480175" cy="5762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v.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率领，领导（ 动词原形为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lead 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zh-CN" altLang="en-US" sz="2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cxnSp>
        <p:nvCxnSpPr>
          <p:cNvPr id="9223" name="直接连接符 4"/>
          <p:cNvCxnSpPr>
            <a:cxnSpLocks noChangeShapeType="1"/>
            <a:stCxn id="9221" idx="4"/>
          </p:cNvCxnSpPr>
          <p:nvPr/>
        </p:nvCxnSpPr>
        <p:spPr bwMode="auto">
          <a:xfrm>
            <a:off x="1511300" y="4508500"/>
            <a:ext cx="612775" cy="36036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  <p:cxnSp>
        <p:nvCxnSpPr>
          <p:cNvPr id="9224" name="直接连接符 11"/>
          <p:cNvCxnSpPr>
            <a:cxnSpLocks noChangeShapeType="1"/>
          </p:cNvCxnSpPr>
          <p:nvPr/>
        </p:nvCxnSpPr>
        <p:spPr bwMode="auto">
          <a:xfrm flipH="1">
            <a:off x="7740650" y="5157788"/>
            <a:ext cx="719138" cy="96043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79388" y="2794000"/>
            <a:ext cx="8577262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zh-CN" altLang="en-US" dirty="0">
                <a:solidFill>
                  <a:srgbClr val="FF0000"/>
                </a:solidFill>
              </a:rPr>
              <a:t>　　       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3600" dirty="0">
                <a:solidFill>
                  <a:srgbClr val="FF0000"/>
                </a:solidFill>
              </a:rPr>
              <a:t>    The compass played an important role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3600" dirty="0">
                <a:solidFill>
                  <a:srgbClr val="FF0000"/>
                </a:solidFill>
              </a:rPr>
              <a:t> in </a:t>
            </a:r>
            <a:r>
              <a:rPr lang="en-US" altLang="zh-CN" sz="3600" dirty="0" err="1">
                <a:solidFill>
                  <a:srgbClr val="FF0000"/>
                </a:solidFill>
              </a:rPr>
              <a:t>Zheng</a:t>
            </a:r>
            <a:r>
              <a:rPr lang="en-US" altLang="zh-CN" sz="3600" dirty="0">
                <a:solidFill>
                  <a:srgbClr val="FF0000"/>
                </a:solidFill>
              </a:rPr>
              <a:t> He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3600" dirty="0">
                <a:solidFill>
                  <a:srgbClr val="FF0000"/>
                </a:solidFill>
              </a:rPr>
              <a:t>s sailing.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2400" b="1" dirty="0">
                <a:solidFill>
                  <a:srgbClr val="FF0000"/>
                </a:solidFill>
              </a:rPr>
              <a:t>                                  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19815" name="Picture 7" descr="zhinan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60350"/>
            <a:ext cx="316865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7" descr="t01e1b60ddecb954a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149725"/>
            <a:ext cx="3460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1"/>
          <p:cNvSpPr/>
          <p:nvPr/>
        </p:nvSpPr>
        <p:spPr bwMode="auto">
          <a:xfrm>
            <a:off x="2960688" y="2636838"/>
            <a:ext cx="2259012" cy="576262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dist="45791" dir="2021404" algn="ctr" rotWithShape="0">
              <a:srgbClr val="B2B2B2">
                <a:alpha val="80000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000" b="1" dirty="0">
                <a:solidFill>
                  <a:srgbClr val="FFFF00"/>
                </a:solidFill>
                <a:ea typeface="宋体" panose="02010600030101010101" pitchFamily="2" charset="-122"/>
              </a:rPr>
              <a:t>n.</a:t>
            </a:r>
            <a:r>
              <a:rPr lang="zh-CN" altLang="en-US" sz="2000" b="1" dirty="0">
                <a:solidFill>
                  <a:srgbClr val="FFFF00"/>
                </a:solidFill>
                <a:ea typeface="宋体" panose="02010600030101010101" pitchFamily="2" charset="-122"/>
              </a:rPr>
              <a:t>指南针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zh-CN" altLang="en-US" sz="2200" dirty="0">
              <a:ea typeface="宋体" panose="02010600030101010101" pitchFamily="2" charset="-122"/>
            </a:endParaRPr>
          </a:p>
        </p:txBody>
      </p:sp>
      <p:sp>
        <p:nvSpPr>
          <p:cNvPr id="10246" name="椭圆 2"/>
          <p:cNvSpPr>
            <a:spLocks noChangeArrowheads="1"/>
          </p:cNvSpPr>
          <p:nvPr/>
        </p:nvSpPr>
        <p:spPr bwMode="auto">
          <a:xfrm>
            <a:off x="3046413" y="5068888"/>
            <a:ext cx="1597025" cy="5207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000" b="1">
                <a:solidFill>
                  <a:srgbClr val="FFFF00"/>
                </a:solidFill>
                <a:ea typeface="宋体" panose="02010600030101010101" pitchFamily="2" charset="-122"/>
              </a:rPr>
              <a:t>n.</a:t>
            </a:r>
            <a:r>
              <a:rPr lang="zh-CN" altLang="en-US" sz="2000" b="1">
                <a:solidFill>
                  <a:srgbClr val="FFFF00"/>
                </a:solidFill>
                <a:ea typeface="宋体" panose="02010600030101010101" pitchFamily="2" charset="-122"/>
              </a:rPr>
              <a:t>航行</a:t>
            </a:r>
          </a:p>
        </p:txBody>
      </p:sp>
      <p:cxnSp>
        <p:nvCxnSpPr>
          <p:cNvPr id="10247" name="直接连接符 4"/>
          <p:cNvCxnSpPr>
            <a:cxnSpLocks noChangeShapeType="1"/>
          </p:cNvCxnSpPr>
          <p:nvPr/>
        </p:nvCxnSpPr>
        <p:spPr bwMode="auto">
          <a:xfrm flipH="1">
            <a:off x="2555875" y="3144838"/>
            <a:ext cx="647700" cy="3556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  <p:cxnSp>
        <p:nvCxnSpPr>
          <p:cNvPr id="10248" name="直接连接符 9"/>
          <p:cNvCxnSpPr>
            <a:cxnSpLocks noChangeShapeType="1"/>
          </p:cNvCxnSpPr>
          <p:nvPr/>
        </p:nvCxnSpPr>
        <p:spPr bwMode="auto">
          <a:xfrm flipH="1">
            <a:off x="3779838" y="4581525"/>
            <a:ext cx="309562" cy="48736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1916832"/>
            <a:ext cx="9144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 smtClean="0">
                <a:solidFill>
                  <a:srgbClr val="FF0000"/>
                </a:solidFill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en-US" altLang="zh-CN" sz="4000" dirty="0" smtClean="0">
                <a:solidFill>
                  <a:srgbClr val="FF0000"/>
                </a:solidFill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>　   </a:t>
            </a:r>
            <a:br>
              <a:rPr lang="zh-CN" altLang="en-US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/>
            </a:r>
            <a:br>
              <a:rPr lang="zh-CN" altLang="en-US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/>
            </a:r>
            <a:br>
              <a:rPr lang="zh-CN" altLang="en-US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/>
            </a:r>
            <a:br>
              <a:rPr lang="zh-CN" altLang="en-US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/>
            </a:r>
            <a:br>
              <a:rPr lang="zh-CN" altLang="en-US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>       　　　　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zh-CN" altLang="en-US" sz="4000" dirty="0" smtClean="0">
                <a:solidFill>
                  <a:srgbClr val="FF0000"/>
                </a:solidFill>
              </a:rPr>
              <a:t>　　</a:t>
            </a:r>
            <a:br>
              <a:rPr lang="zh-CN" altLang="en-US" sz="4000" dirty="0" smtClean="0">
                <a:solidFill>
                  <a:srgbClr val="FF0000"/>
                </a:solidFill>
              </a:rPr>
            </a:br>
            <a:r>
              <a:rPr lang="zh-CN" altLang="en-US" sz="4000" dirty="0" smtClean="0">
                <a:solidFill>
                  <a:srgbClr val="FF0000"/>
                </a:solidFill>
              </a:rPr>
              <a:t>  </a:t>
            </a:r>
            <a:r>
              <a:rPr lang="en-US" altLang="zh-CN" sz="4000" dirty="0" smtClean="0">
                <a:solidFill>
                  <a:srgbClr val="FF0000"/>
                </a:solidFill>
              </a:rPr>
              <a:t>He sailed to the east coast of Africa.</a:t>
            </a:r>
          </a:p>
        </p:txBody>
      </p:sp>
      <p:pic>
        <p:nvPicPr>
          <p:cNvPr id="120841" name="Picture 9" descr="1193187781_105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692150"/>
            <a:ext cx="41052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20" name="Picture 12" descr="图片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692150"/>
            <a:ext cx="41767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椭圆 1"/>
          <p:cNvSpPr>
            <a:spLocks noChangeArrowheads="1"/>
          </p:cNvSpPr>
          <p:nvPr/>
        </p:nvSpPr>
        <p:spPr bwMode="auto">
          <a:xfrm>
            <a:off x="395288" y="5781675"/>
            <a:ext cx="2592387" cy="671513"/>
          </a:xfrm>
          <a:prstGeom prst="ellipse">
            <a:avLst/>
          </a:prstGeom>
          <a:solidFill>
            <a:srgbClr val="00B050"/>
          </a:solidFill>
          <a:ln w="9525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000" b="1">
                <a:solidFill>
                  <a:srgbClr val="FFFF00"/>
                </a:solidFill>
                <a:ea typeface="宋体" panose="02010600030101010101" pitchFamily="2" charset="-122"/>
              </a:rPr>
              <a:t>V. </a:t>
            </a:r>
            <a:r>
              <a:rPr lang="zh-CN" altLang="en-US" sz="2000" b="1">
                <a:solidFill>
                  <a:srgbClr val="FFFF00"/>
                </a:solidFill>
                <a:ea typeface="宋体" panose="02010600030101010101" pitchFamily="2" charset="-122"/>
              </a:rPr>
              <a:t>航行，起航</a:t>
            </a:r>
            <a:endParaRPr lang="zh-CN" altLang="en-US" sz="2200">
              <a:ea typeface="宋体" panose="02010600030101010101" pitchFamily="2" charset="-122"/>
            </a:endParaRPr>
          </a:p>
        </p:txBody>
      </p:sp>
      <p:sp>
        <p:nvSpPr>
          <p:cNvPr id="11270" name="椭圆 2"/>
          <p:cNvSpPr>
            <a:spLocks noChangeArrowheads="1"/>
          </p:cNvSpPr>
          <p:nvPr/>
        </p:nvSpPr>
        <p:spPr bwMode="auto">
          <a:xfrm>
            <a:off x="5273675" y="5942013"/>
            <a:ext cx="1566863" cy="511175"/>
          </a:xfrm>
          <a:prstGeom prst="ellipse">
            <a:avLst/>
          </a:prstGeom>
          <a:solidFill>
            <a:srgbClr val="00B050"/>
          </a:solidFill>
          <a:ln w="9525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200" b="1">
                <a:solidFill>
                  <a:srgbClr val="FFFF00"/>
                </a:solidFill>
                <a:ea typeface="宋体" panose="02010600030101010101" pitchFamily="2" charset="-122"/>
              </a:rPr>
              <a:t>n.</a:t>
            </a:r>
            <a:r>
              <a:rPr lang="zh-CN" altLang="en-US" sz="2200" b="1">
                <a:solidFill>
                  <a:srgbClr val="FFFF00"/>
                </a:solidFill>
                <a:ea typeface="宋体" panose="02010600030101010101" pitchFamily="2" charset="-122"/>
              </a:rPr>
              <a:t>海岸</a:t>
            </a:r>
            <a:endParaRPr lang="zh-CN" altLang="en-US" sz="2200">
              <a:ea typeface="宋体" panose="02010600030101010101" pitchFamily="2" charset="-122"/>
            </a:endParaRPr>
          </a:p>
        </p:txBody>
      </p:sp>
      <p:cxnSp>
        <p:nvCxnSpPr>
          <p:cNvPr id="11271" name="直接连接符 4"/>
          <p:cNvCxnSpPr>
            <a:cxnSpLocks noChangeShapeType="1"/>
          </p:cNvCxnSpPr>
          <p:nvPr/>
        </p:nvCxnSpPr>
        <p:spPr bwMode="auto">
          <a:xfrm>
            <a:off x="906463" y="5324475"/>
            <a:ext cx="914400" cy="914400"/>
          </a:xfrm>
          <a:prstGeom prst="line">
            <a:avLst/>
          </a:prstGeom>
          <a:noFill/>
          <a:ln w="9525" algn="ctr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  <p:cxnSp>
        <p:nvCxnSpPr>
          <p:cNvPr id="11272" name="直接连接符 6"/>
          <p:cNvCxnSpPr>
            <a:cxnSpLocks noChangeShapeType="1"/>
          </p:cNvCxnSpPr>
          <p:nvPr/>
        </p:nvCxnSpPr>
        <p:spPr bwMode="auto">
          <a:xfrm>
            <a:off x="5795963" y="5157788"/>
            <a:ext cx="107950" cy="78422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  <p:cxnSp>
        <p:nvCxnSpPr>
          <p:cNvPr id="11273" name="直接连接符 10"/>
          <p:cNvCxnSpPr>
            <a:cxnSpLocks noChangeShapeType="1"/>
          </p:cNvCxnSpPr>
          <p:nvPr/>
        </p:nvCxnSpPr>
        <p:spPr bwMode="auto">
          <a:xfrm flipH="1">
            <a:off x="1547813" y="5157788"/>
            <a:ext cx="333375" cy="6238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83575" cy="18192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 smtClean="0">
                <a:solidFill>
                  <a:srgbClr val="FF0000"/>
                </a:solidFill>
                <a:effectLst/>
              </a:rPr>
              <a:t>      </a:t>
            </a:r>
            <a:r>
              <a:rPr lang="zh-CN" altLang="en-US" sz="4000" dirty="0" smtClean="0">
                <a:solidFill>
                  <a:srgbClr val="FF0000"/>
                </a:solidFill>
                <a:effectLst/>
              </a:rPr>
              <a:t/>
            </a:r>
            <a:br>
              <a:rPr lang="zh-CN" altLang="en-US" sz="4000" dirty="0" smtClean="0">
                <a:solidFill>
                  <a:srgbClr val="FF0000"/>
                </a:solidFill>
                <a:effectLst/>
              </a:rPr>
            </a:br>
            <a:r>
              <a:rPr lang="zh-CN" altLang="en-US" sz="4000" dirty="0" smtClean="0">
                <a:solidFill>
                  <a:srgbClr val="FF0000"/>
                </a:solidFill>
                <a:effectLst/>
              </a:rPr>
              <a:t>   </a:t>
            </a:r>
            <a:r>
              <a:rPr lang="en-US" altLang="zh-CN" sz="3800" dirty="0" smtClean="0">
                <a:solidFill>
                  <a:srgbClr val="FF0000"/>
                </a:solidFill>
                <a:effectLst/>
              </a:rPr>
              <a:t>Unfortunately, he died of illness on his way home from Africa in 1433.</a:t>
            </a:r>
          </a:p>
        </p:txBody>
      </p:sp>
      <p:pic>
        <p:nvPicPr>
          <p:cNvPr id="10243" name="Picture 6" descr="t01b29001010db8aa2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997200"/>
            <a:ext cx="3529012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 descr="t015138a124e619dc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997200"/>
            <a:ext cx="3455987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椭圆 1"/>
          <p:cNvSpPr>
            <a:spLocks noChangeArrowheads="1"/>
          </p:cNvSpPr>
          <p:nvPr/>
        </p:nvSpPr>
        <p:spPr bwMode="auto">
          <a:xfrm>
            <a:off x="1476375" y="280988"/>
            <a:ext cx="2879725" cy="6270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adv.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不幸地</a:t>
            </a: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</a:br>
            <a:endParaRPr lang="zh-CN" altLang="en-US" sz="2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cxnSp>
        <p:nvCxnSpPr>
          <p:cNvPr id="12294" name="直接连接符 3"/>
          <p:cNvCxnSpPr>
            <a:cxnSpLocks noChangeShapeType="1"/>
          </p:cNvCxnSpPr>
          <p:nvPr/>
        </p:nvCxnSpPr>
        <p:spPr bwMode="auto">
          <a:xfrm flipH="1">
            <a:off x="2484438" y="908050"/>
            <a:ext cx="287337" cy="5651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>
            <a:outerShdw dist="45791" dir="2021404" algn="ctr" rotWithShape="0">
              <a:srgbClr val="B2B2B2">
                <a:alpha val="79999"/>
              </a:srgbClr>
            </a:outerShdw>
          </a:effectLst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893175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Listen to 1a and choose the correct answers.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276475"/>
            <a:ext cx="8569325" cy="43307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(   )1. Which dynasty did </a:t>
            </a:r>
            <a:r>
              <a:rPr lang="en-US" altLang="zh-CN" sz="2800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He live in?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A. Qin dynasty.      B. Ming dynasty.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C. Han dynasty.     D. Song dynasty.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(   ) 2. How did </a:t>
            </a:r>
            <a:r>
              <a:rPr lang="en-US" altLang="zh-CN" sz="2800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He find the direction in the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 sailing?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A. By the star.             B. By the sun.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C. By the compass.      D. By the wind.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(   ) 3. When did </a:t>
            </a:r>
            <a:r>
              <a:rPr lang="en-US" altLang="zh-CN" sz="2800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He pass away?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A. In 1371.                 B. In 1405.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solidFill>
                  <a:srgbClr val="FF0000"/>
                </a:solidFill>
                <a:effectLst/>
              </a:rPr>
              <a:t>         C. In 1435.                 D. In 1433.</a:t>
            </a:r>
          </a:p>
        </p:txBody>
      </p:sp>
      <p:sp>
        <p:nvSpPr>
          <p:cNvPr id="52231" name="WordArt 7"/>
          <p:cNvSpPr>
            <a:spLocks noChangeArrowheads="1" noChangeShapeType="1" noTextEdit="1"/>
          </p:cNvSpPr>
          <p:nvPr/>
        </p:nvSpPr>
        <p:spPr bwMode="auto">
          <a:xfrm>
            <a:off x="468313" y="2276475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232" name="WordArt 8"/>
          <p:cNvSpPr>
            <a:spLocks noChangeArrowheads="1" noChangeShapeType="1" noTextEdit="1"/>
          </p:cNvSpPr>
          <p:nvPr/>
        </p:nvSpPr>
        <p:spPr bwMode="auto">
          <a:xfrm>
            <a:off x="468313" y="3573463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233" name="WordArt 9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07950" y="620713"/>
            <a:ext cx="719138" cy="6492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zh-CN" sz="3200" b="1" dirty="0" smtClean="0"/>
              <a:t>1b</a:t>
            </a:r>
            <a:endParaRPr lang="zh-CN" altLang="en-US" sz="3200" b="1" dirty="0"/>
          </a:p>
        </p:txBody>
      </p:sp>
      <p:pic>
        <p:nvPicPr>
          <p:cNvPr id="9" name="P11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64469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26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2231" grpId="0" animBg="1"/>
      <p:bldP spid="52232" grpId="0" animBg="1"/>
      <p:bldP spid="5223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蓝色底纹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色底纹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底纹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862</Words>
  <Application>Microsoft Office PowerPoint</Application>
  <PresentationFormat>全屏显示(4:3)</PresentationFormat>
  <Paragraphs>203</Paragraphs>
  <Slides>22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SAYINGS</vt:lpstr>
      <vt:lpstr>PowerPoint 演示文稿</vt:lpstr>
      <vt:lpstr>PowerPoint 演示文稿</vt:lpstr>
      <vt:lpstr>PowerPoint 演示文稿</vt:lpstr>
      <vt:lpstr>PowerPoint 演示文稿</vt:lpstr>
      <vt:lpstr>  　               　　　　 　　　   He sailed to the east coast of Africa.</vt:lpstr>
      <vt:lpstr>          Unfortunately, he died of illness on his way home from Africa in 1433.</vt:lpstr>
      <vt:lpstr>     Listen to 1a and choose the correct answers.</vt:lpstr>
      <vt:lpstr>         Look, listen and say.    </vt:lpstr>
      <vt:lpstr>        Read 1a and complete the table. </vt:lpstr>
      <vt:lpstr>PowerPoint 演示文稿</vt:lpstr>
      <vt:lpstr>PowerPoint 演示文稿</vt:lpstr>
      <vt:lpstr>    Combine each two sentences into one with who,       whom, whose, which or that by following the      example.</vt:lpstr>
      <vt:lpstr>  Combine each two sentences into one with who,     whom, whose, which or that by following the     example.</vt:lpstr>
      <vt:lpstr>  Combine each two sentences into one with who,     whom, whose, which or that by following the     example.</vt:lpstr>
      <vt:lpstr>  Combine each two sentences into one with who,     whom, whose, which or that by following the     example.</vt:lpstr>
      <vt:lpstr>  Combine each two sentences into one with who,     whom, whose, which or that by following the     example.</vt:lpstr>
      <vt:lpstr>     Work in groups and talk about Zheng He        with the information in 1a and 2. Try to       use as many attributive clauses as possible.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2014-02-20T07:13:00Z</dcterms:created>
  <dcterms:modified xsi:type="dcterms:W3CDTF">2023-01-17T02:05:36Z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8B8C178A801749BF93E1D493646DD5BE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