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78" r:id="rId2"/>
    <p:sldId id="299" r:id="rId3"/>
    <p:sldId id="322" r:id="rId4"/>
    <p:sldId id="323" r:id="rId5"/>
    <p:sldId id="324" r:id="rId6"/>
    <p:sldId id="370" r:id="rId7"/>
    <p:sldId id="371" r:id="rId8"/>
    <p:sldId id="372" r:id="rId9"/>
    <p:sldId id="373" r:id="rId10"/>
    <p:sldId id="376" r:id="rId11"/>
    <p:sldId id="303" r:id="rId12"/>
    <p:sldId id="313" r:id="rId13"/>
    <p:sldId id="279" r:id="rId14"/>
    <p:sldId id="257" r:id="rId15"/>
    <p:sldId id="312" r:id="rId16"/>
    <p:sldId id="314" r:id="rId17"/>
    <p:sldId id="311" r:id="rId18"/>
    <p:sldId id="258" r:id="rId19"/>
    <p:sldId id="274" r:id="rId20"/>
    <p:sldId id="280" r:id="rId21"/>
    <p:sldId id="275" r:id="rId22"/>
    <p:sldId id="259" r:id="rId23"/>
    <p:sldId id="260" r:id="rId24"/>
    <p:sldId id="261" r:id="rId25"/>
    <p:sldId id="262" r:id="rId26"/>
    <p:sldId id="281" r:id="rId27"/>
    <p:sldId id="265" r:id="rId28"/>
    <p:sldId id="282" r:id="rId29"/>
    <p:sldId id="266" r:id="rId30"/>
    <p:sldId id="267" r:id="rId31"/>
    <p:sldId id="283" r:id="rId32"/>
    <p:sldId id="284" r:id="rId33"/>
    <p:sldId id="325" r:id="rId34"/>
    <p:sldId id="289" r:id="rId35"/>
    <p:sldId id="315" r:id="rId36"/>
    <p:sldId id="319" r:id="rId37"/>
    <p:sldId id="320" r:id="rId38"/>
    <p:sldId id="276" r:id="rId39"/>
    <p:sldId id="304" r:id="rId40"/>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6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6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6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6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a:srgbClr val="3333FF"/>
    <a:srgbClr val="FF6600"/>
    <a:srgbClr val="FF0000"/>
    <a:srgbClr val="3366FF"/>
    <a:srgbClr val="66FFFF"/>
    <a:srgbClr val="FF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08" autoAdjust="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endParaRPr lang="en-US" altLang="zh-CN"/>
          </a:p>
        </p:txBody>
      </p:sp>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endParaRPr lang="en-US"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fld id="{536CFACC-F8B8-4795-A970-2A66453ED98E}"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p:sp>
      <p:sp>
        <p:nvSpPr>
          <p:cNvPr id="10243" name="Rectangle 3"/>
          <p:cNvSpPr>
            <a:spLocks noGrp="1" noRot="1" noChangeArrowheads="1"/>
          </p:cNvSpPr>
          <p:nvPr>
            <p:ph type="body" idx="1"/>
          </p:nvPr>
        </p:nvSpPr>
        <p:spPr/>
        <p:txBody>
          <a:bodyPr/>
          <a:lstStyle/>
          <a:p>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6CFACC-F8B8-4795-A970-2A66453ED98E}" type="slidenum">
              <a:rPr lang="zh-CN" altLang="en-US" smtClean="0"/>
              <a:t>8</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D9BA0B3-6D77-43B8-8D5B-819D8952B410}"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3BB2DC3-E583-4B25-9EF2-10F0CAF4944C}"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22AF313-2228-49C6-AAD3-4835E25F207E}"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C5DE012-C430-4A4F-89F8-D79972DDFA11}"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25592BD-30D5-4D9B-9AF0-AA0EF514B7D5}"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F26FDC3B-EF6F-48F3-B511-AD172C58A6ED}"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A295C920-43C1-4968-886A-50B24B4C6B88}"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0A98BAB7-BBC9-42E3-B4C5-243585F015AC}"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C793E17-9BC5-43EE-90C2-B6489BE8F2FA}"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1338DBA-2507-488E-A0E5-B2780CC430A9}"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b="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lvl1pPr>
          </a:lstStyle>
          <a:p>
            <a:fld id="{A733933F-FACA-4C44-A30C-30B827613D23}"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21548;&#21147;/Module%209%20Unit%202%20Activity%202.mp3"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nit%202%20&#32451;&#20064;&#39064;.doc" TargetMode="Externa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90fba6156c1b105392d30e"/>
          <p:cNvPicPr>
            <a:picLocks noChangeAspect="1" noChangeArrowheads="1"/>
          </p:cNvPicPr>
          <p:nvPr/>
        </p:nvPicPr>
        <p:blipFill>
          <a:blip r:embed="rId2"/>
          <a:srcRect/>
          <a:stretch>
            <a:fillRect/>
          </a:stretch>
        </p:blipFill>
        <p:spPr bwMode="auto">
          <a:xfrm>
            <a:off x="2325134" y="2564904"/>
            <a:ext cx="4493731"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ChangeArrowheads="1"/>
          </p:cNvSpPr>
          <p:nvPr/>
        </p:nvSpPr>
        <p:spPr bwMode="auto">
          <a:xfrm>
            <a:off x="467544" y="1698193"/>
            <a:ext cx="8208912" cy="93871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dirty="0">
                <a:solidFill>
                  <a:srgbClr val="0000CC"/>
                </a:solidFill>
              </a:rPr>
              <a:t>Unit 2 </a:t>
            </a:r>
            <a:r>
              <a:rPr lang="en-US" altLang="zh-CN" sz="5500" dirty="0" smtClean="0">
                <a:solidFill>
                  <a:srgbClr val="0000CC"/>
                </a:solidFill>
              </a:rPr>
              <a:t>We </a:t>
            </a:r>
            <a:r>
              <a:rPr lang="en-US" altLang="zh-CN" sz="5500" dirty="0">
                <a:solidFill>
                  <a:srgbClr val="0000CC"/>
                </a:solidFill>
              </a:rPr>
              <a:t>all own English. </a:t>
            </a:r>
          </a:p>
        </p:txBody>
      </p:sp>
      <p:sp>
        <p:nvSpPr>
          <p:cNvPr id="6" name="Rectangle 22"/>
          <p:cNvSpPr>
            <a:spLocks noChangeArrowheads="1"/>
          </p:cNvSpPr>
          <p:nvPr/>
        </p:nvSpPr>
        <p:spPr bwMode="auto">
          <a:xfrm>
            <a:off x="918638" y="836712"/>
            <a:ext cx="74168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dirty="0">
                <a:effectLst>
                  <a:outerShdw blurRad="38100" dist="38100" dir="2700000" algn="tl">
                    <a:srgbClr val="000000">
                      <a:alpha val="43137"/>
                    </a:srgbClr>
                  </a:outerShdw>
                </a:effectLst>
                <a:cs typeface="Times New Roman" panose="02020603050405020304" pitchFamily="18" charset="0"/>
              </a:rPr>
              <a:t>Module </a:t>
            </a:r>
            <a:r>
              <a:rPr lang="en-US" altLang="zh-CN" dirty="0" smtClean="0">
                <a:effectLst>
                  <a:outerShdw blurRad="38100" dist="38100" dir="2700000" algn="tl">
                    <a:srgbClr val="000000">
                      <a:alpha val="43137"/>
                    </a:srgbClr>
                  </a:outerShdw>
                </a:effectLst>
                <a:cs typeface="Times New Roman" panose="02020603050405020304" pitchFamily="18" charset="0"/>
              </a:rPr>
              <a:t>9  </a:t>
            </a:r>
            <a:r>
              <a:rPr lang="en-US" altLang="zh-CN" dirty="0" smtClean="0">
                <a:solidFill>
                  <a:srgbClr val="FF6600"/>
                </a:solidFill>
                <a:effectLst>
                  <a:outerShdw blurRad="38100" dist="38100" dir="2700000" algn="tl">
                    <a:srgbClr val="000000">
                      <a:alpha val="43137"/>
                    </a:srgbClr>
                  </a:outerShdw>
                </a:effectLst>
                <a:ea typeface="华文新魏" panose="02010800040101010101" charset="-122"/>
                <a:cs typeface="Times New Roman" panose="02020603050405020304" pitchFamily="18" charset="0"/>
              </a:rPr>
              <a:t>English for you and me</a:t>
            </a:r>
            <a:endParaRPr lang="zh-CN" altLang="en-US" dirty="0" smtClean="0">
              <a:solidFill>
                <a:srgbClr val="FF6600"/>
              </a:solidFill>
              <a:effectLst>
                <a:outerShdw blurRad="38100" dist="38100" dir="2700000" algn="tl">
                  <a:srgbClr val="000000">
                    <a:alpha val="43137"/>
                  </a:srgbClr>
                </a:outerShdw>
              </a:effectLst>
              <a:ea typeface="华文新魏" panose="02010800040101010101" charset="-122"/>
              <a:cs typeface="Times New Roman" panose="02020603050405020304" pitchFamily="18" charset="0"/>
            </a:endParaRPr>
          </a:p>
        </p:txBody>
      </p:sp>
      <p:sp>
        <p:nvSpPr>
          <p:cNvPr id="8" name="矩形 7"/>
          <p:cNvSpPr/>
          <p:nvPr/>
        </p:nvSpPr>
        <p:spPr>
          <a:xfrm>
            <a:off x="2720920" y="5871571"/>
            <a:ext cx="3812262" cy="1040285"/>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kern="0" smtClean="0">
                <a:solidFill>
                  <a:srgbClr val="000000"/>
                </a:solidFill>
                <a:latin typeface="微软雅黑" panose="020B0503020204020204" pitchFamily="34" charset="-122"/>
                <a:ea typeface="微软雅黑" panose="020B0503020204020204" pitchFamily="34" charset="-122"/>
                <a:sym typeface="+mn-ea"/>
              </a:rPr>
              <a:t>WWW.PPT818.COM</a:t>
            </a:r>
          </a:p>
          <a:p>
            <a:pPr marL="342900" lvl="0" indent="-342900" algn="ctr" fontAlgn="base">
              <a:lnSpc>
                <a:spcPct val="110000"/>
              </a:lnSpc>
              <a:spcBef>
                <a:spcPct val="0"/>
              </a:spcBef>
              <a:spcAft>
                <a:spcPct val="0"/>
              </a:spcAft>
            </a:pPr>
            <a:endParaRPr lang="en-US" altLang="zh-CN" sz="2800" kern="0" dirty="0">
              <a:solidFill>
                <a:srgbClr val="0000CC"/>
              </a:solidFill>
              <a:latin typeface="微软雅黑" panose="020B0503020204020204" pitchFamily="34" charset="-122"/>
              <a:ea typeface="微软雅黑" panose="020B0503020204020204" pitchFamily="34"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descr="language"/>
          <p:cNvPicPr>
            <a:picLocks noChangeAspect="1" noChangeArrowheads="1"/>
          </p:cNvPicPr>
          <p:nvPr/>
        </p:nvPicPr>
        <p:blipFill>
          <a:blip r:embed="rId2"/>
          <a:srcRect/>
          <a:stretch>
            <a:fillRect/>
          </a:stretch>
        </p:blipFill>
        <p:spPr bwMode="auto">
          <a:xfrm>
            <a:off x="0" y="0"/>
            <a:ext cx="4716463" cy="3644900"/>
          </a:xfrm>
          <a:prstGeom prst="rect">
            <a:avLst/>
          </a:prstGeom>
          <a:noFill/>
          <a:extLst>
            <a:ext uri="{909E8E84-426E-40DD-AFC4-6F175D3DCCD1}">
              <a14:hiddenFill xmlns:a14="http://schemas.microsoft.com/office/drawing/2010/main">
                <a:solidFill>
                  <a:srgbClr val="FFFFFF"/>
                </a:solidFill>
              </a14:hiddenFill>
            </a:ext>
          </a:extLst>
        </p:spPr>
      </p:pic>
      <p:sp>
        <p:nvSpPr>
          <p:cNvPr id="62470" name="Text Box 6"/>
          <p:cNvSpPr txBox="1">
            <a:spLocks noChangeArrowheads="1"/>
          </p:cNvSpPr>
          <p:nvPr/>
        </p:nvSpPr>
        <p:spPr bwMode="auto">
          <a:xfrm>
            <a:off x="611188" y="4149725"/>
            <a:ext cx="7921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p>
        </p:txBody>
      </p:sp>
      <p:pic>
        <p:nvPicPr>
          <p:cNvPr id="62471" name="Picture 7" descr="圣经"/>
          <p:cNvPicPr>
            <a:picLocks noChangeAspect="1" noChangeArrowheads="1"/>
          </p:cNvPicPr>
          <p:nvPr/>
        </p:nvPicPr>
        <p:blipFill>
          <a:blip r:embed="rId3"/>
          <a:srcRect/>
          <a:stretch>
            <a:fillRect/>
          </a:stretch>
        </p:blipFill>
        <p:spPr bwMode="auto">
          <a:xfrm>
            <a:off x="4716463" y="0"/>
            <a:ext cx="4427537" cy="3644900"/>
          </a:xfrm>
          <a:prstGeom prst="rect">
            <a:avLst/>
          </a:prstGeom>
          <a:noFill/>
          <a:extLst>
            <a:ext uri="{909E8E84-426E-40DD-AFC4-6F175D3DCCD1}">
              <a14:hiddenFill xmlns:a14="http://schemas.microsoft.com/office/drawing/2010/main">
                <a:solidFill>
                  <a:srgbClr val="FFFFFF"/>
                </a:solidFill>
              </a14:hiddenFill>
            </a:ext>
          </a:extLst>
        </p:spPr>
      </p:pic>
      <p:sp>
        <p:nvSpPr>
          <p:cNvPr id="62472" name="Text Box 8"/>
          <p:cNvSpPr txBox="1">
            <a:spLocks noChangeArrowheads="1"/>
          </p:cNvSpPr>
          <p:nvPr/>
        </p:nvSpPr>
        <p:spPr bwMode="auto">
          <a:xfrm>
            <a:off x="468313" y="4076700"/>
            <a:ext cx="8207375" cy="22891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dirty="0">
                <a:solidFill>
                  <a:schemeClr val="bg1"/>
                </a:solidFill>
              </a:rPr>
              <a:t>English has now become an international language. It becomes the most important foreign language. How did this happen? What will the future of English be like?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box(in)">
                                      <p:cBhvr>
                                        <p:cTn id="7" dur="5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ir%20readin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984875" y="1046163"/>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323850" y="1908175"/>
            <a:ext cx="7993063" cy="4041775"/>
          </a:xfrm>
          <a:prstGeom prst="rect">
            <a:avLst/>
          </a:prstGeom>
          <a:noFill/>
          <a:ln>
            <a:noFill/>
          </a:ln>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800100" indent="-342900">
              <a:defRPr sz="2400">
                <a:solidFill>
                  <a:schemeClr val="tx1"/>
                </a:solidFill>
                <a:latin typeface="Times New Roman" panose="02020603050405020304" pitchFamily="18" charset="0"/>
                <a:ea typeface="宋体" panose="02010600030101010101" pitchFamily="2" charset="-122"/>
              </a:defRPr>
            </a:lvl2pPr>
            <a:lvl3pPr marL="1257300" indent="-342900">
              <a:defRPr sz="2400">
                <a:solidFill>
                  <a:schemeClr val="tx1"/>
                </a:solidFill>
                <a:latin typeface="Times New Roman" panose="02020603050405020304" pitchFamily="18" charset="0"/>
                <a:ea typeface="宋体" panose="02010600030101010101" pitchFamily="2" charset="-122"/>
              </a:defRPr>
            </a:lvl3pPr>
            <a:lvl4pPr marL="1714500" indent="-342900">
              <a:defRPr sz="2400">
                <a:solidFill>
                  <a:schemeClr val="tx1"/>
                </a:solidFill>
                <a:latin typeface="Times New Roman" panose="02020603050405020304" pitchFamily="18" charset="0"/>
                <a:ea typeface="宋体" panose="02010600030101010101" pitchFamily="2" charset="-122"/>
              </a:defRPr>
            </a:lvl4pPr>
            <a:lvl5pPr marL="2171700" indent="-342900">
              <a:defRPr sz="2400">
                <a:solidFill>
                  <a:schemeClr val="tx1"/>
                </a:solidFill>
                <a:latin typeface="Times New Roman" panose="02020603050405020304" pitchFamily="18" charset="0"/>
                <a:ea typeface="宋体" panose="02010600030101010101" pitchFamily="2" charset="-122"/>
              </a:defRPr>
            </a:lvl5pPr>
            <a:lvl6pPr marL="2628900" indent="-3429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3086100" indent="-3429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543300" indent="-3429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4000500" indent="-3429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nSpc>
                <a:spcPct val="90000"/>
              </a:lnSpc>
            </a:pPr>
            <a:endParaRPr lang="zh-CN" altLang="en-US" sz="3600" dirty="0"/>
          </a:p>
          <a:p>
            <a:pPr>
              <a:lnSpc>
                <a:spcPct val="90000"/>
              </a:lnSpc>
              <a:buFont typeface="Arial" panose="020B0604020202020204" pitchFamily="34" charset="0"/>
              <a:buAutoNum type="arabicPeriod"/>
            </a:pPr>
            <a:r>
              <a:rPr lang="zh-CN" altLang="en-US" sz="3600" dirty="0"/>
              <a:t> </a:t>
            </a:r>
            <a:r>
              <a:rPr lang="en-US" altLang="zh-CN" sz="3600" dirty="0"/>
              <a:t>To relay information about English</a:t>
            </a:r>
          </a:p>
          <a:p>
            <a:pPr>
              <a:lnSpc>
                <a:spcPct val="90000"/>
              </a:lnSpc>
            </a:pPr>
            <a:r>
              <a:rPr lang="en-US" altLang="zh-CN" sz="3600" dirty="0"/>
              <a:t>2. To tell how English has become an international language</a:t>
            </a:r>
          </a:p>
          <a:p>
            <a:pPr>
              <a:lnSpc>
                <a:spcPct val="90000"/>
              </a:lnSpc>
            </a:pPr>
            <a:r>
              <a:rPr lang="en-US" altLang="zh-CN" sz="3600" dirty="0"/>
              <a:t>3. To comment on the future of English and Chinese</a:t>
            </a:r>
          </a:p>
          <a:p>
            <a:pPr>
              <a:lnSpc>
                <a:spcPct val="90000"/>
              </a:lnSpc>
            </a:pPr>
            <a:r>
              <a:rPr lang="en-US" altLang="zh-CN" sz="3600" dirty="0"/>
              <a:t>4. To write a brief introduction of Chinese</a:t>
            </a:r>
          </a:p>
        </p:txBody>
      </p:sp>
      <p:sp>
        <p:nvSpPr>
          <p:cNvPr id="11268" name="Text Box 4"/>
          <p:cNvSpPr txBox="1">
            <a:spLocks noChangeArrowheads="1"/>
          </p:cNvSpPr>
          <p:nvPr/>
        </p:nvSpPr>
        <p:spPr bwMode="auto">
          <a:xfrm>
            <a:off x="323850" y="1446213"/>
            <a:ext cx="2808288" cy="679450"/>
          </a:xfrm>
          <a:prstGeom prst="rect">
            <a:avLst/>
          </a:prstGeom>
          <a:solidFill>
            <a:srgbClr val="00FFFF"/>
          </a:solidFill>
          <a:ln w="38100" cmpd="dbl">
            <a:solidFill>
              <a:srgbClr val="33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dirty="0"/>
              <a:t>Objectives</a:t>
            </a:r>
            <a:r>
              <a:rPr lang="zh-CN" alt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in)">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42925" y="908050"/>
            <a:ext cx="7534275"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zh-CN" dirty="0">
                <a:solidFill>
                  <a:srgbClr val="FF0000"/>
                </a:solidFill>
              </a:rPr>
              <a:t>Words:</a:t>
            </a:r>
            <a:r>
              <a:rPr lang="en-US" altLang="zh-CN" dirty="0"/>
              <a:t> </a:t>
            </a:r>
          </a:p>
          <a:p>
            <a:pPr>
              <a:lnSpc>
                <a:spcPct val="80000"/>
              </a:lnSpc>
            </a:pPr>
            <a:r>
              <a:rPr lang="en-US" altLang="zh-CN" dirty="0"/>
              <a:t>own, tourism, recent, typhoon, education, essential, pronunciation, industrial, advertising, international</a:t>
            </a:r>
          </a:p>
        </p:txBody>
      </p:sp>
      <p:sp>
        <p:nvSpPr>
          <p:cNvPr id="12291" name="Rectangle 3"/>
          <p:cNvSpPr>
            <a:spLocks noChangeArrowheads="1"/>
          </p:cNvSpPr>
          <p:nvPr/>
        </p:nvSpPr>
        <p:spPr bwMode="auto">
          <a:xfrm>
            <a:off x="542925" y="2628900"/>
            <a:ext cx="6958013"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zh-CN" dirty="0">
                <a:solidFill>
                  <a:srgbClr val="FF0000"/>
                </a:solidFill>
              </a:rPr>
              <a:t>Phrases:</a:t>
            </a:r>
          </a:p>
          <a:p>
            <a:pPr>
              <a:lnSpc>
                <a:spcPct val="80000"/>
              </a:lnSpc>
            </a:pPr>
            <a:r>
              <a:rPr lang="en-US" altLang="zh-CN" dirty="0"/>
              <a:t>a quarter of, give much help with, all over the world, as common as, in place of, at least</a:t>
            </a:r>
          </a:p>
        </p:txBody>
      </p:sp>
      <p:sp>
        <p:nvSpPr>
          <p:cNvPr id="12292" name="Text Box 4"/>
          <p:cNvSpPr txBox="1">
            <a:spLocks noChangeArrowheads="1"/>
          </p:cNvSpPr>
          <p:nvPr/>
        </p:nvSpPr>
        <p:spPr bwMode="auto">
          <a:xfrm>
            <a:off x="539750" y="4356100"/>
            <a:ext cx="7753350"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zh-CN" dirty="0">
                <a:solidFill>
                  <a:srgbClr val="FF0000"/>
                </a:solidFill>
              </a:rPr>
              <a:t>Patterns:</a:t>
            </a:r>
          </a:p>
          <a:p>
            <a:pPr>
              <a:lnSpc>
                <a:spcPct val="80000"/>
              </a:lnSpc>
            </a:pPr>
            <a:r>
              <a:rPr lang="en-US" altLang="zh-CN" dirty="0"/>
              <a:t>…, </a:t>
            </a:r>
            <a:r>
              <a:rPr lang="en-US" altLang="zh-CN" dirty="0">
                <a:solidFill>
                  <a:srgbClr val="FF6600"/>
                </a:solidFill>
              </a:rPr>
              <a:t>although</a:t>
            </a:r>
            <a:r>
              <a:rPr lang="en-US" altLang="zh-CN" dirty="0"/>
              <a:t> there are many other languages for…</a:t>
            </a:r>
          </a:p>
          <a:p>
            <a:pPr>
              <a:lnSpc>
                <a:spcPct val="80000"/>
              </a:lnSpc>
            </a:pPr>
            <a:r>
              <a:rPr lang="en-US" altLang="zh-CN" dirty="0"/>
              <a:t>The answer is everyone </a:t>
            </a:r>
            <a:r>
              <a:rPr lang="en-US" altLang="zh-CN" dirty="0">
                <a:solidFill>
                  <a:srgbClr val="FF6600"/>
                </a:solidFill>
              </a:rPr>
              <a:t>who</a:t>
            </a:r>
            <a:r>
              <a:rPr lang="en-US" altLang="zh-CN" dirty="0"/>
              <a:t> speaks it </a:t>
            </a:r>
          </a:p>
          <a:p>
            <a:pPr>
              <a:lnSpc>
                <a:spcPct val="80000"/>
              </a:lnSpc>
            </a:pPr>
            <a:r>
              <a:rPr lang="en-US" altLang="zh-CN" dirty="0"/>
              <a:t>—the English…</a:t>
            </a:r>
          </a:p>
        </p:txBody>
      </p:sp>
      <p:pic>
        <p:nvPicPr>
          <p:cNvPr id="12293" name="Picture 5" descr="words"/>
          <p:cNvPicPr>
            <a:picLocks noChangeAspect="1" noChangeArrowheads="1"/>
          </p:cNvPicPr>
          <p:nvPr/>
        </p:nvPicPr>
        <p:blipFill>
          <a:blip r:embed="rId2" cstate="email"/>
          <a:srcRect/>
          <a:stretch>
            <a:fillRect/>
          </a:stretch>
        </p:blipFill>
        <p:spPr bwMode="auto">
          <a:xfrm>
            <a:off x="-34925" y="6170613"/>
            <a:ext cx="115093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newblog0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092950" y="852488"/>
            <a:ext cx="9286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WordArt 7"/>
          <p:cNvSpPr>
            <a:spLocks noChangeArrowheads="1" noChangeShapeType="1"/>
          </p:cNvSpPr>
          <p:nvPr/>
        </p:nvSpPr>
        <p:spPr bwMode="auto">
          <a:xfrm>
            <a:off x="2771775" y="406400"/>
            <a:ext cx="3200400" cy="6461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panose="020B0604020202020204"/>
                <a:cs typeface="Arial" panose="020B0604020202020204"/>
              </a:rPr>
              <a:t>Focus on</a:t>
            </a:r>
            <a:endParaRPr lang="zh-CN" altLang="en-US"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panose="020B0604020202020204"/>
              <a:cs typeface="Arial" panose="020B0604020202020204"/>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552" y="1774824"/>
            <a:ext cx="80645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dirty="0"/>
              <a:t>Work in pairs. Talk about the photos. Say:</a:t>
            </a:r>
          </a:p>
          <a:p>
            <a:pPr>
              <a:lnSpc>
                <a:spcPct val="130000"/>
              </a:lnSpc>
              <a:buFont typeface="Arial" panose="020B0604020202020204" pitchFamily="34" charset="0"/>
              <a:buChar char="•"/>
            </a:pPr>
            <a:r>
              <a:rPr lang="en-US" altLang="zh-CN" dirty="0"/>
              <a:t> where they are</a:t>
            </a:r>
          </a:p>
          <a:p>
            <a:pPr>
              <a:lnSpc>
                <a:spcPct val="130000"/>
              </a:lnSpc>
              <a:buFont typeface="Arial" panose="020B0604020202020204" pitchFamily="34" charset="0"/>
              <a:buChar char="•"/>
            </a:pPr>
            <a:r>
              <a:rPr lang="en-US" altLang="zh-CN" dirty="0"/>
              <a:t> what languages you can see</a:t>
            </a:r>
            <a:endParaRPr lang="zh-CN" alt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841375" y="903288"/>
          <a:ext cx="2897188" cy="3213100"/>
        </p:xfrm>
        <a:graphic>
          <a:graphicData uri="http://schemas.openxmlformats.org/presentationml/2006/ole">
            <mc:AlternateContent xmlns:mc="http://schemas.openxmlformats.org/markup-compatibility/2006">
              <mc:Choice xmlns:v="urn:schemas-microsoft-com:vml" Requires="v">
                <p:oleObj spid="_x0000_s14365" r:id="rId3" imgW="1609725" imgH="1609725" progId="Paint.Picture">
                  <p:embed/>
                </p:oleObj>
              </mc:Choice>
              <mc:Fallback>
                <p:oleObj r:id="rId3" imgW="1609725" imgH="1609725"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26036" t="11873" r="26628" b="58571"/>
                      <a:stretch>
                        <a:fillRect/>
                      </a:stretch>
                    </p:blipFill>
                    <p:spPr bwMode="auto">
                      <a:xfrm>
                        <a:off x="841375" y="903288"/>
                        <a:ext cx="289718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Rectangle 3"/>
          <p:cNvSpPr>
            <a:spLocks noChangeArrowheads="1"/>
          </p:cNvSpPr>
          <p:nvPr/>
        </p:nvSpPr>
        <p:spPr bwMode="auto">
          <a:xfrm>
            <a:off x="3370263" y="175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340" name="Rectangle 4"/>
          <p:cNvSpPr>
            <a:spLocks noChangeArrowheads="1"/>
          </p:cNvSpPr>
          <p:nvPr/>
        </p:nvSpPr>
        <p:spPr bwMode="auto">
          <a:xfrm>
            <a:off x="3255963" y="204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341" name="Rectangle 5"/>
          <p:cNvSpPr>
            <a:spLocks noChangeArrowheads="1"/>
          </p:cNvSpPr>
          <p:nvPr/>
        </p:nvSpPr>
        <p:spPr bwMode="auto">
          <a:xfrm>
            <a:off x="3255963" y="2106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342" name="Rectangle 6"/>
          <p:cNvSpPr>
            <a:spLocks noChangeArrowheads="1"/>
          </p:cNvSpPr>
          <p:nvPr/>
        </p:nvSpPr>
        <p:spPr bwMode="auto">
          <a:xfrm>
            <a:off x="1200150" y="4443413"/>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a:solidFill>
                  <a:srgbClr val="FF0000"/>
                </a:solidFill>
              </a:rPr>
              <a:t>China</a:t>
            </a:r>
            <a:endParaRPr lang="zh-CN" altLang="en-US">
              <a:solidFill>
                <a:srgbClr val="FF0000"/>
              </a:solidFill>
            </a:endParaRPr>
          </a:p>
        </p:txBody>
      </p:sp>
      <p:sp>
        <p:nvSpPr>
          <p:cNvPr id="14343" name="Rectangle 7"/>
          <p:cNvSpPr>
            <a:spLocks noChangeArrowheads="1"/>
          </p:cNvSpPr>
          <p:nvPr/>
        </p:nvSpPr>
        <p:spPr bwMode="auto">
          <a:xfrm>
            <a:off x="611188" y="5229225"/>
            <a:ext cx="354965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altLang="zh-CN"/>
              <a:t>English, Chinese</a:t>
            </a:r>
            <a:r>
              <a:rPr lang="en-US" altLang="zh-CN" b="0"/>
              <a:t> </a:t>
            </a:r>
            <a:endParaRPr lang="zh-CN" altLang="en-US" b="0"/>
          </a:p>
        </p:txBody>
      </p:sp>
      <p:sp>
        <p:nvSpPr>
          <p:cNvPr id="14344" name="Rectangle 8"/>
          <p:cNvSpPr>
            <a:spLocks noChangeArrowheads="1"/>
          </p:cNvSpPr>
          <p:nvPr/>
        </p:nvSpPr>
        <p:spPr bwMode="auto">
          <a:xfrm>
            <a:off x="5795963" y="5230813"/>
            <a:ext cx="165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English</a:t>
            </a:r>
            <a:endParaRPr lang="zh-CN" altLang="en-US"/>
          </a:p>
        </p:txBody>
      </p:sp>
      <p:sp>
        <p:nvSpPr>
          <p:cNvPr id="14345" name="Rectangle 9"/>
          <p:cNvSpPr>
            <a:spLocks noChangeArrowheads="1"/>
          </p:cNvSpPr>
          <p:nvPr/>
        </p:nvSpPr>
        <p:spPr bwMode="auto">
          <a:xfrm>
            <a:off x="5881688" y="4443413"/>
            <a:ext cx="133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a:solidFill>
                  <a:srgbClr val="FF0000"/>
                </a:solidFill>
              </a:rPr>
              <a:t>India </a:t>
            </a:r>
            <a:endParaRPr lang="zh-CN" altLang="en-US">
              <a:solidFill>
                <a:srgbClr val="FF0000"/>
              </a:solidFill>
            </a:endParaRPr>
          </a:p>
        </p:txBody>
      </p:sp>
      <p:graphicFrame>
        <p:nvGraphicFramePr>
          <p:cNvPr id="14346" name="Object 10"/>
          <p:cNvGraphicFramePr>
            <a:graphicFrameLocks noChangeAspect="1"/>
          </p:cNvGraphicFramePr>
          <p:nvPr/>
        </p:nvGraphicFramePr>
        <p:xfrm>
          <a:off x="611188" y="1008063"/>
          <a:ext cx="3816350" cy="3213100"/>
        </p:xfrm>
        <a:graphic>
          <a:graphicData uri="http://schemas.openxmlformats.org/presentationml/2006/ole">
            <mc:AlternateContent xmlns:mc="http://schemas.openxmlformats.org/markup-compatibility/2006">
              <mc:Choice xmlns:v="urn:schemas-microsoft-com:vml" Requires="v">
                <p:oleObj spid="_x0000_s14366" r:id="rId5" imgW="5486400" imgH="10058400" progId="Paint.Picture">
                  <p:embed/>
                </p:oleObj>
              </mc:Choice>
              <mc:Fallback>
                <p:oleObj r:id="rId5" imgW="5486400" imgH="10058400" progId="Paint.Picture">
                  <p:embed/>
                  <p:pic>
                    <p:nvPicPr>
                      <p:cNvPr id="0" name="Object 10"/>
                      <p:cNvPicPr>
                        <a:picLocks noChangeAspect="1" noChangeArrowheads="1"/>
                      </p:cNvPicPr>
                      <p:nvPr/>
                    </p:nvPicPr>
                    <p:blipFill>
                      <a:blip r:embed="rId6">
                        <a:lum contrast="12000"/>
                        <a:extLst>
                          <a:ext uri="{28A0092B-C50C-407E-A947-70E740481C1C}">
                            <a14:useLocalDpi xmlns:a14="http://schemas.microsoft.com/office/drawing/2010/main" val="0"/>
                          </a:ext>
                        </a:extLst>
                      </a:blip>
                      <a:srcRect l="26036" t="11873" r="26628" b="58571"/>
                      <a:stretch>
                        <a:fillRect/>
                      </a:stretch>
                    </p:blipFill>
                    <p:spPr bwMode="auto">
                      <a:xfrm>
                        <a:off x="611188" y="1008063"/>
                        <a:ext cx="38163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7" name="Object 11"/>
          <p:cNvGraphicFramePr>
            <a:graphicFrameLocks noChangeAspect="1"/>
          </p:cNvGraphicFramePr>
          <p:nvPr/>
        </p:nvGraphicFramePr>
        <p:xfrm>
          <a:off x="4427538" y="979488"/>
          <a:ext cx="3600450" cy="3313112"/>
        </p:xfrm>
        <a:graphic>
          <a:graphicData uri="http://schemas.openxmlformats.org/presentationml/2006/ole">
            <mc:AlternateContent xmlns:mc="http://schemas.openxmlformats.org/markup-compatibility/2006">
              <mc:Choice xmlns:v="urn:schemas-microsoft-com:vml" Requires="v">
                <p:oleObj spid="_x0000_s14367" r:id="rId7" imgW="5486400" imgH="10058400" progId="Paint.Picture">
                  <p:embed/>
                </p:oleObj>
              </mc:Choice>
              <mc:Fallback>
                <p:oleObj r:id="rId7" imgW="5486400" imgH="10058400" progId="Paint.Picture">
                  <p:embed/>
                  <p:pic>
                    <p:nvPicPr>
                      <p:cNvPr id="0" name="Object 11"/>
                      <p:cNvPicPr>
                        <a:picLocks noChangeAspect="1" noChangeArrowheads="1"/>
                      </p:cNvPicPr>
                      <p:nvPr/>
                    </p:nvPicPr>
                    <p:blipFill>
                      <a:blip r:embed="rId6">
                        <a:lum bright="-6000" contrast="24000"/>
                        <a:extLst>
                          <a:ext uri="{28A0092B-C50C-407E-A947-70E740481C1C}">
                            <a14:useLocalDpi xmlns:a14="http://schemas.microsoft.com/office/drawing/2010/main" val="0"/>
                          </a:ext>
                        </a:extLst>
                      </a:blip>
                      <a:srcRect l="11836" t="40767" r="36095" b="33937"/>
                      <a:stretch>
                        <a:fillRect/>
                      </a:stretch>
                    </p:blipFill>
                    <p:spPr bwMode="auto">
                      <a:xfrm>
                        <a:off x="4427538" y="979488"/>
                        <a:ext cx="36004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strips(downRight)">
                                      <p:cBhvr>
                                        <p:cTn id="7" dur="500"/>
                                        <p:tgtEl>
                                          <p:spTgt spid="143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blinds(horizontal)">
                                      <p:cBhvr>
                                        <p:cTn id="12" dur="500"/>
                                        <p:tgtEl>
                                          <p:spTgt spid="143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blinds(horizontal)">
                                      <p:cBhvr>
                                        <p:cTn id="17" dur="500"/>
                                        <p:tgtEl>
                                          <p:spTgt spid="1434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strips(downRight)">
                                      <p:cBhvr>
                                        <p:cTn id="22" dur="1000"/>
                                        <p:tgtEl>
                                          <p:spTgt spid="143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5"/>
                                        </p:tgtEl>
                                        <p:attrNameLst>
                                          <p:attrName>style.visibility</p:attrName>
                                        </p:attrNameLst>
                                      </p:cBhvr>
                                      <p:to>
                                        <p:strVal val="visible"/>
                                      </p:to>
                                    </p:set>
                                    <p:animEffect transition="in" filter="blinds(horizontal)">
                                      <p:cBhvr>
                                        <p:cTn id="27" dur="500"/>
                                        <p:tgtEl>
                                          <p:spTgt spid="143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44"/>
                                        </p:tgtEl>
                                        <p:attrNameLst>
                                          <p:attrName>style.visibility</p:attrName>
                                        </p:attrNameLst>
                                      </p:cBhvr>
                                      <p:to>
                                        <p:strVal val="visible"/>
                                      </p:to>
                                    </p:set>
                                    <p:animEffect transition="in" filter="blinds(horizontal)">
                                      <p:cBhvr>
                                        <p:cTn id="32"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utoUpdateAnimBg="0"/>
      <p:bldP spid="14343" grpId="0" autoUpdateAnimBg="0"/>
      <p:bldP spid="14344" grpId="0" autoUpdateAnimBg="0"/>
      <p:bldP spid="1434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59632" y="1484784"/>
            <a:ext cx="6400800"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pPr>
            <a:r>
              <a:rPr lang="en-US" altLang="zh-CN" sz="5500" dirty="0">
                <a:solidFill>
                  <a:srgbClr val="6600FF"/>
                </a:solidFill>
                <a:latin typeface="Arial" panose="020B0604020202020204" pitchFamily="34" charset="0"/>
              </a:rPr>
              <a:t>Skimming to get general idea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95288" y="517525"/>
            <a:ext cx="66246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dirty="0"/>
              <a:t>Answer the question: </a:t>
            </a:r>
          </a:p>
          <a:p>
            <a:pPr>
              <a:spcBef>
                <a:spcPct val="50000"/>
              </a:spcBef>
            </a:pPr>
            <a:r>
              <a:rPr lang="en-US" altLang="zh-CN" sz="4000" dirty="0">
                <a:solidFill>
                  <a:srgbClr val="3333FF"/>
                </a:solidFill>
              </a:rPr>
              <a:t>Who owns English?</a:t>
            </a:r>
          </a:p>
        </p:txBody>
      </p:sp>
      <p:sp>
        <p:nvSpPr>
          <p:cNvPr id="16387" name="Text Box 3"/>
          <p:cNvSpPr txBox="1">
            <a:spLocks noChangeArrowheads="1"/>
          </p:cNvSpPr>
          <p:nvPr/>
        </p:nvSpPr>
        <p:spPr bwMode="auto">
          <a:xfrm>
            <a:off x="360363" y="2060575"/>
            <a:ext cx="88201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dirty="0">
                <a:solidFill>
                  <a:srgbClr val="3333FF"/>
                </a:solidFill>
              </a:rPr>
              <a:t>Everyone who speaks it —the English, the Indians and the Chinese all help make it a rich language.</a:t>
            </a:r>
          </a:p>
        </p:txBody>
      </p:sp>
      <p:pic>
        <p:nvPicPr>
          <p:cNvPr id="16388" name="Picture 4" descr="0590250063[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55650" y="4652963"/>
            <a:ext cx="25558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2457331_135441991000_2[1]"/>
          <p:cNvPicPr>
            <a:picLocks noChangeAspect="1" noChangeArrowheads="1"/>
          </p:cNvPicPr>
          <p:nvPr/>
        </p:nvPicPr>
        <p:blipFill>
          <a:blip r:embed="rId3" cstate="email"/>
          <a:srcRect/>
          <a:stretch>
            <a:fillRect/>
          </a:stretch>
        </p:blipFill>
        <p:spPr bwMode="auto">
          <a:xfrm>
            <a:off x="6088063" y="4076700"/>
            <a:ext cx="18684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sy_20100728213249986049[1]"/>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548063" y="4581525"/>
            <a:ext cx="21034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wipe(down)">
                                      <p:cBhvr>
                                        <p:cTn id="7" dur="500"/>
                                        <p:tgtEl>
                                          <p:spTgt spid="163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ox(in)">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475656" y="1556792"/>
            <a:ext cx="6400800"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pPr>
            <a:r>
              <a:rPr lang="en-US" altLang="zh-CN" sz="5500" dirty="0">
                <a:solidFill>
                  <a:srgbClr val="6600FF"/>
                </a:solidFill>
                <a:latin typeface="Arial" panose="020B0604020202020204" pitchFamily="34" charset="0"/>
              </a:rPr>
              <a:t>Scanning to get detail information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900113" y="1203325"/>
            <a:ext cx="655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solidFill>
                  <a:srgbClr val="3333FF"/>
                </a:solidFill>
              </a:rPr>
              <a:t>Read and answer the questions:</a:t>
            </a:r>
            <a:endParaRPr lang="zh-CN" altLang="en-US" dirty="0">
              <a:solidFill>
                <a:srgbClr val="3333FF"/>
              </a:solidFill>
            </a:endParaRPr>
          </a:p>
        </p:txBody>
      </p:sp>
      <p:sp>
        <p:nvSpPr>
          <p:cNvPr id="27651" name="Rectangle 3"/>
          <p:cNvSpPr>
            <a:spLocks noChangeArrowheads="1"/>
          </p:cNvSpPr>
          <p:nvPr/>
        </p:nvSpPr>
        <p:spPr bwMode="auto">
          <a:xfrm>
            <a:off x="466725" y="1701800"/>
            <a:ext cx="8353425"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nSpc>
                <a:spcPct val="130000"/>
              </a:lnSpc>
            </a:pPr>
            <a:r>
              <a:rPr lang="en-US" altLang="zh-CN" dirty="0"/>
              <a:t>1. How many people in the world speak English?</a:t>
            </a:r>
          </a:p>
          <a:p>
            <a:pPr marL="457200" indent="-457200">
              <a:lnSpc>
                <a:spcPct val="130000"/>
              </a:lnSpc>
            </a:pPr>
            <a:r>
              <a:rPr lang="en-US" altLang="zh-CN" dirty="0">
                <a:solidFill>
                  <a:srgbClr val="FF0000"/>
                </a:solidFill>
              </a:rPr>
              <a:t>    English is spoken by about 400 million people in Australia, Britain, Canada, Ireland, New Zealand, South Africa and the USA.</a:t>
            </a:r>
            <a:endParaRPr lang="en-US" altLang="zh-CN" dirty="0"/>
          </a:p>
        </p:txBody>
      </p:sp>
      <p:pic>
        <p:nvPicPr>
          <p:cNvPr id="27652" name="Picture 4" descr="1_2009072707243911alq">
            <a:hlinkClick r:id="rId2" action="ppaction://hlinkfile"/>
          </p:cNvPr>
          <p:cNvPicPr>
            <a:picLocks noChangeAspect="1" noChangeArrowheads="1"/>
          </p:cNvPicPr>
          <p:nvPr/>
        </p:nvPicPr>
        <p:blipFill>
          <a:blip r:embed="rId3" cstate="email"/>
          <a:srcRect/>
          <a:stretch>
            <a:fillRect/>
          </a:stretch>
        </p:blipFill>
        <p:spPr bwMode="auto">
          <a:xfrm>
            <a:off x="7689850" y="1196975"/>
            <a:ext cx="7699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Lef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trips(downLeft)">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71550" y="1341438"/>
            <a:ext cx="698500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6575" indent="-536575">
              <a:lnSpc>
                <a:spcPct val="120000"/>
              </a:lnSpc>
            </a:pPr>
            <a:r>
              <a:rPr lang="en-US" altLang="zh-CN" dirty="0"/>
              <a:t>2. When did English become an international language?</a:t>
            </a:r>
          </a:p>
          <a:p>
            <a:pPr marL="536575" indent="-536575">
              <a:lnSpc>
                <a:spcPct val="120000"/>
              </a:lnSpc>
            </a:pPr>
            <a:r>
              <a:rPr lang="en-US" altLang="zh-CN" dirty="0">
                <a:solidFill>
                  <a:srgbClr val="FF0000"/>
                </a:solidFill>
              </a:rPr>
              <a:t>    In the 20</a:t>
            </a:r>
            <a:r>
              <a:rPr lang="en-US" altLang="zh-CN" baseline="30000" dirty="0">
                <a:solidFill>
                  <a:srgbClr val="FF0000"/>
                </a:solidFill>
              </a:rPr>
              <a:t>th</a:t>
            </a:r>
            <a:r>
              <a:rPr lang="en-US" altLang="zh-CN" dirty="0">
                <a:solidFill>
                  <a:srgbClr val="FF0000"/>
                </a:solidFill>
              </a:rPr>
              <a:t> century.</a:t>
            </a:r>
          </a:p>
          <a:p>
            <a:pPr marL="536575" indent="-536575">
              <a:lnSpc>
                <a:spcPct val="120000"/>
              </a:lnSpc>
            </a:pPr>
            <a:r>
              <a:rPr lang="en-US" altLang="zh-CN" dirty="0"/>
              <a:t>3. Who owns English?</a:t>
            </a:r>
          </a:p>
          <a:p>
            <a:pPr marL="536575" indent="-536575">
              <a:lnSpc>
                <a:spcPct val="120000"/>
              </a:lnSpc>
            </a:pPr>
            <a:r>
              <a:rPr lang="en-US" altLang="zh-CN" dirty="0">
                <a:solidFill>
                  <a:srgbClr val="FF0000"/>
                </a:solidFill>
              </a:rPr>
              <a:t>    Everyone who speaks it owns English.</a:t>
            </a:r>
          </a:p>
        </p:txBody>
      </p:sp>
      <p:pic>
        <p:nvPicPr>
          <p:cNvPr id="28675" name="Picture 3" descr="hello a "/>
          <p:cNvPicPr>
            <a:picLocks noChangeAspect="1" noChangeArrowheads="1"/>
          </p:cNvPicPr>
          <p:nvPr/>
        </p:nvPicPr>
        <p:blipFill>
          <a:blip r:embed="rId2" cstate="email">
            <a:clrChange>
              <a:clrFrom>
                <a:srgbClr val="FFFFFF"/>
              </a:clrFrom>
              <a:clrTo>
                <a:srgbClr val="FFFFFF">
                  <a:alpha val="0"/>
                </a:srgbClr>
              </a:clrTo>
            </a:clrChange>
            <a:lum bright="-6000" contrast="12000"/>
          </a:blip>
          <a:srcRect/>
          <a:stretch>
            <a:fillRect/>
          </a:stretch>
        </p:blipFill>
        <p:spPr bwMode="auto">
          <a:xfrm>
            <a:off x="6835775" y="2349500"/>
            <a:ext cx="20574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strips(downLeft)">
                                      <p:cBhvr>
                                        <p:cTn id="7" dur="500"/>
                                        <p:tgtEl>
                                          <p:spTgt spid="2867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8674">
                                            <p:txEl>
                                              <p:pRg st="2" end="2"/>
                                            </p:txEl>
                                          </p:spTgt>
                                        </p:tgtEl>
                                        <p:attrNameLst>
                                          <p:attrName>style.visibility</p:attrName>
                                        </p:attrNameLst>
                                      </p:cBhvr>
                                      <p:to>
                                        <p:strVal val="visible"/>
                                      </p:to>
                                    </p:set>
                                    <p:animEffect transition="in" filter="strips(downLeft)">
                                      <p:cBhvr>
                                        <p:cTn id="10" dur="500"/>
                                        <p:tgtEl>
                                          <p:spTgt spid="2867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674">
                                            <p:txEl>
                                              <p:pRg st="1" end="1"/>
                                            </p:txEl>
                                          </p:spTgt>
                                        </p:tgtEl>
                                        <p:attrNameLst>
                                          <p:attrName>style.visibility</p:attrName>
                                        </p:attrNameLst>
                                      </p:cBhvr>
                                      <p:to>
                                        <p:strVal val="visible"/>
                                      </p:to>
                                    </p:set>
                                    <p:animEffect transition="in" filter="blinds(horizontal)">
                                      <p:cBhvr>
                                        <p:cTn id="15" dur="500"/>
                                        <p:tgtEl>
                                          <p:spTgt spid="2867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674">
                                            <p:txEl>
                                              <p:pRg st="3" end="3"/>
                                            </p:txEl>
                                          </p:spTgt>
                                        </p:tgtEl>
                                        <p:attrNameLst>
                                          <p:attrName>style.visibility</p:attrName>
                                        </p:attrNameLst>
                                      </p:cBhvr>
                                      <p:to>
                                        <p:strVal val="visible"/>
                                      </p:to>
                                    </p:set>
                                    <p:animEffect transition="in" filter="blinds(horizontal)">
                                      <p:cBhvr>
                                        <p:cTn id="20" dur="500"/>
                                        <p:tgtEl>
                                          <p:spTgt spid="286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words"/>
          <p:cNvPicPr>
            <a:picLocks noChangeAspect="1" noChangeArrowheads="1"/>
          </p:cNvPicPr>
          <p:nvPr/>
        </p:nvPicPr>
        <p:blipFill>
          <a:blip r:embed="rId2" cstate="email"/>
          <a:srcRect/>
          <a:stretch>
            <a:fillRect/>
          </a:stretch>
        </p:blipFill>
        <p:spPr bwMode="auto">
          <a:xfrm>
            <a:off x="179388" y="5602288"/>
            <a:ext cx="1079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4"/>
          <p:cNvGrpSpPr/>
          <p:nvPr/>
        </p:nvGrpSpPr>
        <p:grpSpPr bwMode="auto">
          <a:xfrm>
            <a:off x="1693863" y="2203450"/>
            <a:ext cx="5399087" cy="1296988"/>
            <a:chOff x="0" y="0"/>
            <a:chExt cx="4355" cy="1134"/>
          </a:xfrm>
        </p:grpSpPr>
        <p:sp>
          <p:nvSpPr>
            <p:cNvPr id="6149" name="Rectangle 5"/>
            <p:cNvSpPr>
              <a:spLocks noChangeArrowheads="1"/>
            </p:cNvSpPr>
            <p:nvPr/>
          </p:nvSpPr>
          <p:spPr bwMode="auto">
            <a:xfrm>
              <a:off x="0" y="0"/>
              <a:ext cx="4355" cy="1134"/>
            </a:xfrm>
            <a:prstGeom prst="rect">
              <a:avLst/>
            </a:prstGeom>
            <a:solidFill>
              <a:srgbClr val="3366FF"/>
            </a:solidFill>
            <a:ln>
              <a:noFill/>
            </a:ln>
            <a:effectLst>
              <a:outerShdw dist="45791" dir="3378596" algn="ctr" rotWithShape="0">
                <a:srgbClr val="B3B3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150" name="Rectangle 6"/>
            <p:cNvSpPr>
              <a:spLocks noChangeArrowheads="1"/>
            </p:cNvSpPr>
            <p:nvPr/>
          </p:nvSpPr>
          <p:spPr bwMode="auto">
            <a:xfrm>
              <a:off x="181" y="181"/>
              <a:ext cx="3992" cy="817"/>
            </a:xfrm>
            <a:prstGeom prst="rect">
              <a:avLst/>
            </a:prstGeom>
            <a:solidFill>
              <a:schemeClr val="bg1"/>
            </a:solidFill>
            <a:ln w="9525">
              <a:solidFill>
                <a:schemeClr val="bg1"/>
              </a:solidFill>
              <a:miter lim="800000"/>
            </a:ln>
            <a:effectLst>
              <a:outerShdw dist="45791" dir="3378596" algn="ctr" rotWithShape="0">
                <a:srgbClr val="B3B3FF"/>
              </a:outerShdw>
            </a:effectLst>
          </p:spPr>
          <p:txBody>
            <a:bodyPr wrap="none" anchor="ctr"/>
            <a:lstStyle/>
            <a:p>
              <a:endParaRPr lang="zh-CN" altLang="en-US"/>
            </a:p>
          </p:txBody>
        </p:sp>
      </p:grpSp>
      <p:sp>
        <p:nvSpPr>
          <p:cNvPr id="6151" name="Text Box 7"/>
          <p:cNvSpPr txBox="1">
            <a:spLocks noChangeArrowheads="1"/>
          </p:cNvSpPr>
          <p:nvPr/>
        </p:nvSpPr>
        <p:spPr bwMode="auto">
          <a:xfrm>
            <a:off x="2774950" y="2265363"/>
            <a:ext cx="4175125" cy="1189037"/>
          </a:xfrm>
          <a:prstGeom prst="rect">
            <a:avLst/>
          </a:prstGeom>
          <a:noFill/>
          <a:ln>
            <a:noFill/>
          </a:ln>
          <a:effectLst>
            <a:outerShdw dist="35921" dir="2700000"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
              <a:spcBef>
                <a:spcPct val="50000"/>
              </a:spcBef>
            </a:pPr>
            <a:r>
              <a:rPr lang="en-US" altLang="zh-CN" sz="7200" dirty="0">
                <a:latin typeface="Arial" panose="020B0604020202020204" pitchFamily="34" charset="0"/>
                <a:ea typeface="华文细黑" panose="02010600040101010101" pitchFamily="2" charset="-122"/>
              </a:rPr>
              <a:t>Review</a:t>
            </a:r>
          </a:p>
        </p:txBody>
      </p:sp>
      <p:pic>
        <p:nvPicPr>
          <p:cNvPr id="6152" name="Picture 8" descr="plag1"/>
          <p:cNvPicPr>
            <a:picLocks noChangeAspect="1" noChangeArrowheads="1"/>
          </p:cNvPicPr>
          <p:nvPr/>
        </p:nvPicPr>
        <p:blipFill>
          <a:blip r:embed="rId3" cstate="email">
            <a:clrChange>
              <a:clrFrom>
                <a:srgbClr val="FDFEF9"/>
              </a:clrFrom>
              <a:clrTo>
                <a:srgbClr val="FDFEF9">
                  <a:alpha val="0"/>
                </a:srgbClr>
              </a:clrTo>
            </a:clrChange>
          </a:blip>
          <a:srcRect/>
          <a:stretch>
            <a:fillRect/>
          </a:stretch>
        </p:blipFill>
        <p:spPr bwMode="auto">
          <a:xfrm>
            <a:off x="1909763" y="2405063"/>
            <a:ext cx="1152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9"/>
          <p:cNvSpPr>
            <a:spLocks noChangeArrowheads="1"/>
          </p:cNvSpPr>
          <p:nvPr/>
        </p:nvSpPr>
        <p:spPr bwMode="auto">
          <a:xfrm>
            <a:off x="1116013" y="3760788"/>
            <a:ext cx="6551612"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4300" dirty="0">
                <a:solidFill>
                  <a:srgbClr val="6600FF"/>
                </a:solidFill>
                <a:latin typeface="Arial" panose="020B0604020202020204" pitchFamily="34" charset="0"/>
              </a:rPr>
              <a:t>Words and expressions</a:t>
            </a:r>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2625" y="1052513"/>
            <a:ext cx="81375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400" dirty="0"/>
              <a:t>4. Why did English become so popular?</a:t>
            </a:r>
          </a:p>
          <a:p>
            <a:r>
              <a:rPr lang="en-US" altLang="zh-CN" sz="3400" dirty="0">
                <a:solidFill>
                  <a:srgbClr val="FF0000"/>
                </a:solidFill>
              </a:rPr>
              <a:t>The reason is that in the 18</a:t>
            </a:r>
            <a:r>
              <a:rPr lang="en-US" altLang="zh-CN" sz="3400" baseline="30000" dirty="0">
                <a:solidFill>
                  <a:srgbClr val="FF0000"/>
                </a:solidFill>
              </a:rPr>
              <a:t>th</a:t>
            </a:r>
          </a:p>
          <a:p>
            <a:r>
              <a:rPr lang="en-US" altLang="zh-CN" sz="3400" dirty="0">
                <a:solidFill>
                  <a:srgbClr val="FF0000"/>
                </a:solidFill>
              </a:rPr>
              <a:t> century, the UK was a country whose industrial products were sold all over the world. In the 20</a:t>
            </a:r>
            <a:r>
              <a:rPr lang="en-US" altLang="zh-CN" sz="3400" baseline="30000" dirty="0">
                <a:solidFill>
                  <a:srgbClr val="FF0000"/>
                </a:solidFill>
              </a:rPr>
              <a:t>th</a:t>
            </a:r>
            <a:r>
              <a:rPr lang="en-US" altLang="zh-CN" sz="3400" dirty="0">
                <a:solidFill>
                  <a:srgbClr val="FF0000"/>
                </a:solidFill>
              </a:rPr>
              <a:t> century, the USA spread English all over the world through newspapers, television, films and advertising. Now it’s the common language for international travel, science, industry, information technology and the internet.</a:t>
            </a:r>
            <a:endParaRPr lang="en-US" altLang="zh-CN" sz="34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linds(horizontal)">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blinds(horizontal)">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blinds(horizontal)">
                                      <p:cBhvr>
                                        <p:cTn id="17" dur="500"/>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99592" y="1268760"/>
            <a:ext cx="792162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6575" indent="-536575">
              <a:lnSpc>
                <a:spcPct val="130000"/>
              </a:lnSpc>
            </a:pPr>
            <a:r>
              <a:rPr lang="en-US" altLang="zh-CN" dirty="0"/>
              <a:t>5. When will Chinese become an international language?</a:t>
            </a:r>
          </a:p>
          <a:p>
            <a:pPr marL="536575" indent="-536575">
              <a:lnSpc>
                <a:spcPct val="130000"/>
              </a:lnSpc>
            </a:pPr>
            <a:r>
              <a:rPr lang="en-US" altLang="zh-CN" dirty="0">
                <a:solidFill>
                  <a:srgbClr val="FF0000"/>
                </a:solidFill>
              </a:rPr>
              <a:t>    By the middle of the 21</a:t>
            </a:r>
            <a:r>
              <a:rPr lang="en-US" altLang="zh-CN" baseline="30000" dirty="0">
                <a:solidFill>
                  <a:srgbClr val="FF0000"/>
                </a:solidFill>
              </a:rPr>
              <a:t>st</a:t>
            </a:r>
            <a:r>
              <a:rPr lang="en-US" altLang="zh-CN" dirty="0">
                <a:solidFill>
                  <a:srgbClr val="FF0000"/>
                </a:solidFill>
              </a:rPr>
              <a:t> century.</a:t>
            </a:r>
            <a:endParaRPr lang="en-US" altLang="zh-CN" dirty="0"/>
          </a:p>
        </p:txBody>
      </p:sp>
      <p:pic>
        <p:nvPicPr>
          <p:cNvPr id="30723" name="Picture 3" descr="hello a "/>
          <p:cNvPicPr>
            <a:picLocks noChangeAspect="1" noChangeArrowheads="1"/>
          </p:cNvPicPr>
          <p:nvPr/>
        </p:nvPicPr>
        <p:blipFill>
          <a:blip r:embed="rId2" cstate="email">
            <a:clrChange>
              <a:clrFrom>
                <a:srgbClr val="FFFFFF"/>
              </a:clrFrom>
              <a:clrTo>
                <a:srgbClr val="FFFFFF">
                  <a:alpha val="0"/>
                </a:srgbClr>
              </a:clrTo>
            </a:clrChange>
            <a:lum bright="-6000" contrast="12000"/>
          </a:blip>
          <a:srcRect/>
          <a:stretch>
            <a:fillRect/>
          </a:stretch>
        </p:blipFill>
        <p:spPr bwMode="auto">
          <a:xfrm>
            <a:off x="6588125" y="4221163"/>
            <a:ext cx="20574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blinds(horizontal)">
                                      <p:cBhvr>
                                        <p:cTn id="12" dur="500"/>
                                        <p:tgtEl>
                                          <p:spTgt spid="307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15925" y="812800"/>
            <a:ext cx="5884863" cy="701675"/>
          </a:xfrm>
          <a:prstGeom prst="rect">
            <a:avLst/>
          </a:prstGeom>
          <a:solidFill>
            <a:schemeClr val="bg1">
              <a:alpha val="5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r>
              <a:rPr lang="en-US" altLang="zh-CN" sz="4000" dirty="0">
                <a:solidFill>
                  <a:srgbClr val="FF0000"/>
                </a:solidFill>
              </a:rPr>
              <a:t>Choose the best answer.</a:t>
            </a:r>
            <a:endParaRPr lang="zh-CN" altLang="en-US" sz="4000" dirty="0">
              <a:solidFill>
                <a:srgbClr val="FF0000"/>
              </a:solidFill>
            </a:endParaRPr>
          </a:p>
        </p:txBody>
      </p:sp>
      <p:sp>
        <p:nvSpPr>
          <p:cNvPr id="31747" name="Rectangle 3"/>
          <p:cNvSpPr>
            <a:spLocks noChangeArrowheads="1"/>
          </p:cNvSpPr>
          <p:nvPr/>
        </p:nvSpPr>
        <p:spPr bwMode="auto">
          <a:xfrm>
            <a:off x="177800" y="1533525"/>
            <a:ext cx="8642350"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21030" indent="-621030">
              <a:lnSpc>
                <a:spcPct val="120000"/>
              </a:lnSpc>
            </a:pPr>
            <a:r>
              <a:rPr lang="en-US" altLang="zh-CN" dirty="0"/>
              <a:t>1.  In a country like India, English is _______. </a:t>
            </a:r>
          </a:p>
          <a:p>
            <a:pPr marL="621030" indent="-621030">
              <a:lnSpc>
                <a:spcPct val="120000"/>
              </a:lnSpc>
            </a:pPr>
            <a:r>
              <a:rPr lang="en-US" altLang="zh-CN" dirty="0"/>
              <a:t>     a)  not taught in school</a:t>
            </a:r>
          </a:p>
          <a:p>
            <a:pPr marL="621030" indent="-621030">
              <a:lnSpc>
                <a:spcPct val="120000"/>
              </a:lnSpc>
            </a:pPr>
            <a:r>
              <a:rPr lang="en-US" altLang="zh-CN" dirty="0"/>
              <a:t>     b)  spoken by everyone</a:t>
            </a:r>
          </a:p>
          <a:p>
            <a:pPr marL="621030" indent="-621030">
              <a:lnSpc>
                <a:spcPct val="120000"/>
              </a:lnSpc>
            </a:pPr>
            <a:r>
              <a:rPr lang="en-US" altLang="zh-CN" dirty="0"/>
              <a:t>     c)  the most important foreign language</a:t>
            </a:r>
          </a:p>
          <a:p>
            <a:pPr marL="621030" indent="-621030">
              <a:lnSpc>
                <a:spcPct val="120000"/>
              </a:lnSpc>
            </a:pPr>
            <a:r>
              <a:rPr lang="en-US" altLang="zh-CN" dirty="0"/>
              <a:t>     d)  not the language everyone speaks at </a:t>
            </a:r>
            <a:br>
              <a:rPr lang="en-US" altLang="zh-CN" dirty="0"/>
            </a:br>
            <a:r>
              <a:rPr lang="en-US" altLang="zh-CN" dirty="0"/>
              <a:t>     home</a:t>
            </a:r>
          </a:p>
        </p:txBody>
      </p:sp>
      <p:pic>
        <p:nvPicPr>
          <p:cNvPr id="31748" name="Picture 4" descr="cartoon-flower"/>
          <p:cNvPicPr>
            <a:picLocks noChangeAspect="1" noChangeArrowheads="1"/>
          </p:cNvPicPr>
          <p:nvPr/>
        </p:nvPicPr>
        <p:blipFill>
          <a:blip r:embed="rId2" cstate="email"/>
          <a:srcRect/>
          <a:stretch>
            <a:fillRect/>
          </a:stretch>
        </p:blipFill>
        <p:spPr bwMode="auto">
          <a:xfrm>
            <a:off x="754063" y="4868863"/>
            <a:ext cx="649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wipe(up)">
                                      <p:cBhvr>
                                        <p:cTn id="12" dur="1000"/>
                                        <p:tgtEl>
                                          <p:spTgt spid="317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blinds(horizontal)">
                                      <p:cBhvr>
                                        <p:cTn id="1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87338" y="1125538"/>
            <a:ext cx="8605837" cy="470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dirty="0"/>
              <a:t>2.  </a:t>
            </a:r>
            <a:r>
              <a:rPr lang="en-US" altLang="zh-CN" dirty="0"/>
              <a:t>English became more common because </a:t>
            </a:r>
          </a:p>
          <a:p>
            <a:pPr>
              <a:lnSpc>
                <a:spcPct val="120000"/>
              </a:lnSpc>
            </a:pPr>
            <a:r>
              <a:rPr lang="en-US" altLang="zh-CN" dirty="0"/>
              <a:t>      _______________.</a:t>
            </a:r>
          </a:p>
          <a:p>
            <a:pPr>
              <a:lnSpc>
                <a:spcPct val="120000"/>
              </a:lnSpc>
            </a:pPr>
            <a:r>
              <a:rPr lang="en-US" altLang="zh-CN" dirty="0"/>
              <a:t>    a)  of the growth of the UK</a:t>
            </a:r>
          </a:p>
          <a:p>
            <a:pPr>
              <a:lnSpc>
                <a:spcPct val="120000"/>
              </a:lnSpc>
            </a:pPr>
            <a:r>
              <a:rPr lang="en-US" altLang="zh-CN" dirty="0"/>
              <a:t>    b)  it’s an easy language to learn</a:t>
            </a:r>
          </a:p>
          <a:p>
            <a:pPr>
              <a:lnSpc>
                <a:spcPct val="120000"/>
              </a:lnSpc>
            </a:pPr>
            <a:r>
              <a:rPr lang="en-US" altLang="zh-CN" dirty="0"/>
              <a:t>    c)   it was used in television, films and </a:t>
            </a:r>
          </a:p>
          <a:p>
            <a:pPr>
              <a:lnSpc>
                <a:spcPct val="120000"/>
              </a:lnSpc>
            </a:pPr>
            <a:r>
              <a:rPr lang="en-US" altLang="zh-CN" dirty="0"/>
              <a:t>          the Internet</a:t>
            </a:r>
          </a:p>
          <a:p>
            <a:pPr>
              <a:lnSpc>
                <a:spcPct val="120000"/>
              </a:lnSpc>
            </a:pPr>
            <a:r>
              <a:rPr lang="en-US" altLang="zh-CN" dirty="0"/>
              <a:t>    d)  it was sold like an industrial product</a:t>
            </a:r>
            <a:endParaRPr lang="zh-CN" altLang="en-US" dirty="0"/>
          </a:p>
        </p:txBody>
      </p:sp>
      <p:pic>
        <p:nvPicPr>
          <p:cNvPr id="32771" name="Picture 3" descr="cartoon-flower"/>
          <p:cNvPicPr>
            <a:picLocks noChangeAspect="1" noChangeArrowheads="1"/>
          </p:cNvPicPr>
          <p:nvPr/>
        </p:nvPicPr>
        <p:blipFill>
          <a:blip r:embed="rId2" cstate="email"/>
          <a:srcRect/>
          <a:stretch>
            <a:fillRect/>
          </a:stretch>
        </p:blipFill>
        <p:spPr bwMode="auto">
          <a:xfrm>
            <a:off x="684213" y="3860800"/>
            <a:ext cx="649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up)">
                                      <p:cBhvr>
                                        <p:cTn id="7" dur="1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linds(horizontal)">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12775" y="1030288"/>
            <a:ext cx="8135938" cy="470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dirty="0"/>
              <a:t>3. </a:t>
            </a:r>
            <a:r>
              <a:rPr lang="en-US" altLang="zh-CN" dirty="0"/>
              <a:t>English has many words which </a:t>
            </a:r>
          </a:p>
          <a:p>
            <a:pPr>
              <a:lnSpc>
                <a:spcPct val="120000"/>
              </a:lnSpc>
            </a:pPr>
            <a:r>
              <a:rPr lang="en-US" altLang="zh-CN" dirty="0"/>
              <a:t>     _______________.</a:t>
            </a:r>
          </a:p>
          <a:p>
            <a:pPr>
              <a:lnSpc>
                <a:spcPct val="120000"/>
              </a:lnSpc>
            </a:pPr>
            <a:r>
              <a:rPr lang="en-US" altLang="zh-CN" dirty="0"/>
              <a:t>    a) are difficult to remember</a:t>
            </a:r>
          </a:p>
          <a:p>
            <a:pPr>
              <a:lnSpc>
                <a:spcPct val="120000"/>
              </a:lnSpc>
            </a:pPr>
            <a:r>
              <a:rPr lang="en-US" altLang="zh-CN" dirty="0"/>
              <a:t>    b) first came from other languages</a:t>
            </a:r>
          </a:p>
          <a:p>
            <a:pPr>
              <a:lnSpc>
                <a:spcPct val="120000"/>
              </a:lnSpc>
            </a:pPr>
            <a:r>
              <a:rPr lang="en-US" altLang="zh-CN" dirty="0"/>
              <a:t>    c)  look as if they come from another</a:t>
            </a:r>
          </a:p>
          <a:p>
            <a:pPr>
              <a:lnSpc>
                <a:spcPct val="120000"/>
              </a:lnSpc>
            </a:pPr>
            <a:r>
              <a:rPr lang="en-US" altLang="zh-CN" dirty="0"/>
              <a:t>         language</a:t>
            </a:r>
          </a:p>
          <a:p>
            <a:pPr>
              <a:lnSpc>
                <a:spcPct val="120000"/>
              </a:lnSpc>
            </a:pPr>
            <a:r>
              <a:rPr lang="en-US" altLang="zh-CN" dirty="0"/>
              <a:t>    d) are important to remember </a:t>
            </a:r>
            <a:endParaRPr lang="zh-CN" altLang="en-US" dirty="0"/>
          </a:p>
        </p:txBody>
      </p:sp>
      <p:pic>
        <p:nvPicPr>
          <p:cNvPr id="33795" name="Picture 3" descr="cartoon-flower"/>
          <p:cNvPicPr>
            <a:picLocks noChangeAspect="1" noChangeArrowheads="1"/>
          </p:cNvPicPr>
          <p:nvPr/>
        </p:nvPicPr>
        <p:blipFill>
          <a:blip r:embed="rId2" cstate="email"/>
          <a:srcRect/>
          <a:stretch>
            <a:fillRect/>
          </a:stretch>
        </p:blipFill>
        <p:spPr bwMode="auto">
          <a:xfrm>
            <a:off x="1042988" y="3141663"/>
            <a:ext cx="649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up)">
                                      <p:cBhvr>
                                        <p:cTn id="7" dur="1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blinds(horizontal)">
                                      <p:cBhvr>
                                        <p:cTn id="12"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68313" y="874713"/>
            <a:ext cx="82804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9750" indent="-539750">
              <a:lnSpc>
                <a:spcPct val="120000"/>
              </a:lnSpc>
            </a:pPr>
            <a:r>
              <a:rPr lang="en-US" altLang="zh-CN"/>
              <a:t>4. In the middle of the twenty-first century, Chinese____________.</a:t>
            </a:r>
          </a:p>
          <a:p>
            <a:pPr marL="539750" indent="-539750">
              <a:lnSpc>
                <a:spcPct val="120000"/>
              </a:lnSpc>
            </a:pPr>
            <a:r>
              <a:rPr lang="en-US" altLang="zh-CN"/>
              <a:t>    a) may replace English as an      </a:t>
            </a:r>
            <a:br>
              <a:rPr lang="en-US" altLang="zh-CN"/>
            </a:br>
            <a:r>
              <a:rPr lang="en-US" altLang="zh-CN"/>
              <a:t>    international language</a:t>
            </a:r>
          </a:p>
          <a:p>
            <a:pPr marL="539750" indent="-539750">
              <a:lnSpc>
                <a:spcPct val="120000"/>
              </a:lnSpc>
            </a:pPr>
            <a:r>
              <a:rPr lang="en-US" altLang="zh-CN"/>
              <a:t>    b) will be taught in all schools as a </a:t>
            </a:r>
            <a:br>
              <a:rPr lang="en-US" altLang="zh-CN"/>
            </a:br>
            <a:r>
              <a:rPr lang="en-US" altLang="zh-CN"/>
              <a:t>    foreign language  </a:t>
            </a:r>
          </a:p>
          <a:p>
            <a:pPr marL="539750" indent="-539750">
              <a:lnSpc>
                <a:spcPct val="120000"/>
              </a:lnSpc>
            </a:pPr>
            <a:r>
              <a:rPr lang="en-US" altLang="zh-CN"/>
              <a:t>    c) will be used as widely as English</a:t>
            </a:r>
          </a:p>
          <a:p>
            <a:pPr marL="539750" indent="-539750">
              <a:lnSpc>
                <a:spcPct val="120000"/>
              </a:lnSpc>
            </a:pPr>
            <a:r>
              <a:rPr lang="en-US" altLang="zh-CN"/>
              <a:t>    d) won’t be used as widely as English</a:t>
            </a:r>
          </a:p>
        </p:txBody>
      </p:sp>
      <p:pic>
        <p:nvPicPr>
          <p:cNvPr id="34819" name="Picture 3" descr="cartoon-flower"/>
          <p:cNvPicPr>
            <a:picLocks noChangeAspect="1" noChangeArrowheads="1"/>
          </p:cNvPicPr>
          <p:nvPr/>
        </p:nvPicPr>
        <p:blipFill>
          <a:blip r:embed="rId2" cstate="email"/>
          <a:srcRect/>
          <a:stretch>
            <a:fillRect/>
          </a:stretch>
        </p:blipFill>
        <p:spPr bwMode="auto">
          <a:xfrm>
            <a:off x="900113" y="4940300"/>
            <a:ext cx="649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up)">
                                      <p:cBhvr>
                                        <p:cTn id="7" dur="1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linds(horizontal)">
                                      <p:cBhvr>
                                        <p:cTn id="12"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71550" y="1314450"/>
            <a:ext cx="7272338" cy="12509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800">
                <a:solidFill>
                  <a:srgbClr val="3366FF"/>
                </a:solidFill>
              </a:rPr>
              <a:t>Work in pairs and talk about your answers to the questions.</a:t>
            </a:r>
            <a:endParaRPr lang="zh-CN" altLang="en-US" sz="3800">
              <a:solidFill>
                <a:srgbClr val="3366FF"/>
              </a:solidFill>
            </a:endParaRPr>
          </a:p>
        </p:txBody>
      </p:sp>
      <p:sp>
        <p:nvSpPr>
          <p:cNvPr id="35843" name="Rectangle 3"/>
          <p:cNvSpPr>
            <a:spLocks noChangeArrowheads="1"/>
          </p:cNvSpPr>
          <p:nvPr/>
        </p:nvSpPr>
        <p:spPr bwMode="auto">
          <a:xfrm>
            <a:off x="539750" y="2744788"/>
            <a:ext cx="806608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36905" lvl="1" indent="-457200">
              <a:buFont typeface="Arial" panose="020B0604020202020204" pitchFamily="34" charset="0"/>
              <a:buAutoNum type="arabicPeriod"/>
            </a:pPr>
            <a:r>
              <a:rPr lang="en-US" altLang="zh-CN"/>
              <a:t>What do you want to use English for?</a:t>
            </a:r>
          </a:p>
          <a:p>
            <a:pPr marL="636905" lvl="1" indent="-457200">
              <a:lnSpc>
                <a:spcPct val="120000"/>
              </a:lnSpc>
            </a:pPr>
            <a:r>
              <a:rPr lang="en-US" altLang="zh-CN"/>
              <a:t>2. Do you know any Chinese words from English? Give some examples.</a:t>
            </a:r>
          </a:p>
          <a:p>
            <a:pPr marL="636905" lvl="1" indent="-457200">
              <a:lnSpc>
                <a:spcPct val="120000"/>
              </a:lnSpc>
            </a:pPr>
            <a:r>
              <a:rPr lang="en-US" altLang="zh-CN"/>
              <a:t>3. Do you agree that Chinese will one day replace English?</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1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95288" y="2781300"/>
            <a:ext cx="648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t>Write notes about the following:</a:t>
            </a:r>
            <a:endParaRPr lang="zh-CN" altLang="en-US" dirty="0"/>
          </a:p>
        </p:txBody>
      </p:sp>
      <p:sp>
        <p:nvSpPr>
          <p:cNvPr id="36867" name="Text Box 3"/>
          <p:cNvSpPr txBox="1">
            <a:spLocks noChangeArrowheads="1"/>
          </p:cNvSpPr>
          <p:nvPr/>
        </p:nvSpPr>
        <p:spPr bwMode="auto">
          <a:xfrm>
            <a:off x="517525" y="3284538"/>
            <a:ext cx="73675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dirty="0"/>
              <a:t>How many people speak Chinese at home in China? </a:t>
            </a:r>
            <a:endParaRPr lang="en-US" altLang="zh-CN" dirty="0">
              <a:solidFill>
                <a:srgbClr val="FF0000"/>
              </a:solidFill>
            </a:endParaRPr>
          </a:p>
        </p:txBody>
      </p:sp>
      <p:sp>
        <p:nvSpPr>
          <p:cNvPr id="36868" name="Rectangle 4"/>
          <p:cNvSpPr>
            <a:spLocks noChangeArrowheads="1"/>
          </p:cNvSpPr>
          <p:nvPr/>
        </p:nvSpPr>
        <p:spPr bwMode="auto">
          <a:xfrm>
            <a:off x="539750" y="4710113"/>
            <a:ext cx="23558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dirty="0">
                <a:solidFill>
                  <a:srgbClr val="FF0000"/>
                </a:solidFill>
              </a:rPr>
              <a:t>800 million</a:t>
            </a:r>
            <a:endParaRPr lang="zh-CN" altLang="en-US" dirty="0">
              <a:solidFill>
                <a:srgbClr val="FF0000"/>
              </a:solidFill>
            </a:endParaRPr>
          </a:p>
        </p:txBody>
      </p:sp>
      <p:sp>
        <p:nvSpPr>
          <p:cNvPr id="36869" name="Rectangle 5"/>
          <p:cNvSpPr>
            <a:spLocks noChangeArrowheads="1"/>
          </p:cNvSpPr>
          <p:nvPr/>
        </p:nvSpPr>
        <p:spPr bwMode="auto">
          <a:xfrm>
            <a:off x="539750" y="1341438"/>
            <a:ext cx="662463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dirty="0">
                <a:solidFill>
                  <a:srgbClr val="FF0000"/>
                </a:solidFill>
              </a:rPr>
              <a:t>Write a composition called: </a:t>
            </a:r>
          </a:p>
          <a:p>
            <a:pPr>
              <a:lnSpc>
                <a:spcPct val="120000"/>
              </a:lnSpc>
            </a:pPr>
            <a:r>
              <a:rPr lang="en-US" altLang="zh-CN" i="1" dirty="0">
                <a:solidFill>
                  <a:srgbClr val="FF0000"/>
                </a:solidFill>
              </a:rPr>
              <a:t>The future of Chinese</a:t>
            </a:r>
            <a:endParaRPr lang="zh-CN" altLang="en-US" i="1" dirty="0">
              <a:solidFill>
                <a:srgbClr val="FF0000"/>
              </a:solidFill>
            </a:endParaRPr>
          </a:p>
        </p:txBody>
      </p:sp>
      <p:sp>
        <p:nvSpPr>
          <p:cNvPr id="36870" name="Text Box 6"/>
          <p:cNvSpPr txBox="1">
            <a:spLocks noChangeArrowheads="1"/>
          </p:cNvSpPr>
          <p:nvPr/>
        </p:nvSpPr>
        <p:spPr bwMode="auto">
          <a:xfrm>
            <a:off x="2916238" y="476250"/>
            <a:ext cx="2736850" cy="854075"/>
          </a:xfrm>
          <a:prstGeom prst="rect">
            <a:avLst/>
          </a:prstGeom>
          <a:solidFill>
            <a:srgbClr val="33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5000" dirty="0">
                <a:solidFill>
                  <a:schemeClr val="bg1"/>
                </a:solidFill>
              </a:rPr>
              <a:t>Writing</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randombar(horizontal)">
                                      <p:cBhvr>
                                        <p:cTn id="7" dur="5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wipe(left)">
                                      <p:cBhvr>
                                        <p:cTn id="12" dur="10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6867"/>
                                        </p:tgtEl>
                                        <p:attrNameLst>
                                          <p:attrName>style.visibility</p:attrName>
                                        </p:attrNameLst>
                                      </p:cBhvr>
                                      <p:to>
                                        <p:strVal val="visible"/>
                                      </p:to>
                                    </p:set>
                                    <p:animEffect transition="in" filter="strips(downRight)">
                                      <p:cBhvr>
                                        <p:cTn id="17" dur="1000"/>
                                        <p:tgtEl>
                                          <p:spTgt spid="368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68"/>
                                        </p:tgtEl>
                                        <p:attrNameLst>
                                          <p:attrName>style.visibility</p:attrName>
                                        </p:attrNameLst>
                                      </p:cBhvr>
                                      <p:to>
                                        <p:strVal val="visible"/>
                                      </p:to>
                                    </p:set>
                                    <p:animEffect transition="in" filter="blinds(horizontal)">
                                      <p:cBhvr>
                                        <p:cTn id="2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autoUpdateAnimBg="0"/>
      <p:bldP spid="36868" grpId="0" autoUpdateAnimBg="0"/>
      <p:bldP spid="3686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9750" y="333375"/>
            <a:ext cx="756126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dirty="0"/>
              <a:t>Where do people outside China speak Chinese?</a:t>
            </a:r>
          </a:p>
        </p:txBody>
      </p:sp>
      <p:sp>
        <p:nvSpPr>
          <p:cNvPr id="37891" name="Rectangle 3"/>
          <p:cNvSpPr>
            <a:spLocks noChangeArrowheads="1"/>
          </p:cNvSpPr>
          <p:nvPr/>
        </p:nvSpPr>
        <p:spPr bwMode="auto">
          <a:xfrm>
            <a:off x="571500" y="1763713"/>
            <a:ext cx="655955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dirty="0">
                <a:solidFill>
                  <a:srgbClr val="FF0000"/>
                </a:solidFill>
              </a:rPr>
              <a:t>Singapore, Malaysia, Chinese communities all over the world.</a:t>
            </a:r>
            <a:endParaRPr lang="zh-CN" altLang="en-US" dirty="0"/>
          </a:p>
        </p:txBody>
      </p:sp>
      <p:sp>
        <p:nvSpPr>
          <p:cNvPr id="37892" name="Rectangle 4"/>
          <p:cNvSpPr>
            <a:spLocks noChangeArrowheads="1"/>
          </p:cNvSpPr>
          <p:nvPr/>
        </p:nvSpPr>
        <p:spPr bwMode="auto">
          <a:xfrm>
            <a:off x="588963" y="3203575"/>
            <a:ext cx="793115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dirty="0"/>
              <a:t>Who is learning Chinese elsewhere in the world?</a:t>
            </a:r>
            <a:endParaRPr lang="zh-CN" altLang="en-US" dirty="0"/>
          </a:p>
        </p:txBody>
      </p:sp>
      <p:sp>
        <p:nvSpPr>
          <p:cNvPr id="37893" name="Rectangle 5"/>
          <p:cNvSpPr>
            <a:spLocks noChangeArrowheads="1"/>
          </p:cNvSpPr>
          <p:nvPr/>
        </p:nvSpPr>
        <p:spPr bwMode="auto">
          <a:xfrm>
            <a:off x="539750" y="4508500"/>
            <a:ext cx="75580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dirty="0">
                <a:solidFill>
                  <a:srgbClr val="FF0000"/>
                </a:solidFill>
              </a:rPr>
              <a:t>School children in the UK and the USA.</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trips(downRight)">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randombar(horizontal)">
                                      <p:cBhvr>
                                        <p:cTn id="12" dur="500"/>
                                        <p:tgtEl>
                                          <p:spTgt spid="3789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strips(downRight)">
                                      <p:cBhvr>
                                        <p:cTn id="17" dur="1000"/>
                                        <p:tgtEl>
                                          <p:spTgt spid="3789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randombar(horizontal)">
                                      <p:cBhvr>
                                        <p:cTn id="22"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2" grpId="0" autoUpdateAnimBg="0"/>
      <p:bldP spid="378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47688" y="2492375"/>
            <a:ext cx="8056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FF0000"/>
                </a:solidFill>
              </a:rPr>
              <a:t>Importance of China as a world leader.</a:t>
            </a:r>
            <a:endParaRPr lang="zh-CN" altLang="en-US"/>
          </a:p>
        </p:txBody>
      </p:sp>
      <p:sp>
        <p:nvSpPr>
          <p:cNvPr id="38915" name="Rectangle 3"/>
          <p:cNvSpPr>
            <a:spLocks noChangeArrowheads="1"/>
          </p:cNvSpPr>
          <p:nvPr/>
        </p:nvSpPr>
        <p:spPr bwMode="auto">
          <a:xfrm>
            <a:off x="466725" y="260350"/>
            <a:ext cx="7920038"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a:t>Why do you think people will speak Chinese as an international language in the future?</a:t>
            </a:r>
            <a:endParaRPr lang="zh-CN" altLang="en-US"/>
          </a:p>
        </p:txBody>
      </p:sp>
      <p:sp>
        <p:nvSpPr>
          <p:cNvPr id="38916" name="Text Box 4"/>
          <p:cNvSpPr txBox="1">
            <a:spLocks noChangeArrowheads="1"/>
          </p:cNvSpPr>
          <p:nvPr/>
        </p:nvSpPr>
        <p:spPr bwMode="auto">
          <a:xfrm>
            <a:off x="592138" y="3736975"/>
            <a:ext cx="743585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a:solidFill>
                  <a:srgbClr val="FF0000"/>
                </a:solidFill>
              </a:rPr>
              <a:t>About 800 million people speak Chinese at home in China. People in Singapore, Malaysia, …</a:t>
            </a:r>
            <a:endParaRPr lang="zh-CN" altLang="en-US">
              <a:solidFill>
                <a:srgbClr val="FF0000"/>
              </a:solidFill>
            </a:endParaRPr>
          </a:p>
        </p:txBody>
      </p:sp>
      <p:sp>
        <p:nvSpPr>
          <p:cNvPr id="38917" name="Rectangle 5"/>
          <p:cNvSpPr>
            <a:spLocks noChangeArrowheads="1"/>
          </p:cNvSpPr>
          <p:nvPr/>
        </p:nvSpPr>
        <p:spPr bwMode="auto">
          <a:xfrm>
            <a:off x="539750" y="3068638"/>
            <a:ext cx="6813550"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a:t>Write your notes in full sentences.</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strips(downRight)">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randombar(horizontal)">
                                      <p:cBhvr>
                                        <p:cTn id="12" dur="500"/>
                                        <p:tgtEl>
                                          <p:spTgt spid="389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wipe(left)">
                                      <p:cBhvr>
                                        <p:cTn id="17" dur="1000"/>
                                        <p:tgtEl>
                                          <p:spTgt spid="389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916"/>
                                        </p:tgtEl>
                                        <p:attrNameLst>
                                          <p:attrName>style.visibility</p:attrName>
                                        </p:attrNameLst>
                                      </p:cBhvr>
                                      <p:to>
                                        <p:strVal val="visible"/>
                                      </p:to>
                                    </p:set>
                                    <p:animEffect transition="in" filter="randombar(horizontal)">
                                      <p:cBhvr>
                                        <p:cTn id="2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P spid="38916" grpId="0" autoUpdateAnimBg="0"/>
      <p:bldP spid="3891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170" name="Group 2"/>
          <p:cNvGrpSpPr/>
          <p:nvPr/>
        </p:nvGrpSpPr>
        <p:grpSpPr bwMode="auto">
          <a:xfrm>
            <a:off x="2209800" y="762000"/>
            <a:ext cx="4752975" cy="1296988"/>
            <a:chOff x="0" y="0"/>
            <a:chExt cx="2813" cy="817"/>
          </a:xfrm>
        </p:grpSpPr>
        <p:pic>
          <p:nvPicPr>
            <p:cNvPr id="7171" name="Picture 3" descr="162"/>
            <p:cNvPicPr>
              <a:picLocks noChangeAspect="1" noChangeArrowheads="1"/>
            </p:cNvPicPr>
            <p:nvPr/>
          </p:nvPicPr>
          <p:blipFill>
            <a:blip r:embed="rId2"/>
            <a:srcRect/>
            <a:stretch>
              <a:fillRect/>
            </a:stretch>
          </p:blipFill>
          <p:spPr bwMode="auto">
            <a:xfrm>
              <a:off x="0" y="0"/>
              <a:ext cx="2813"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ChangeArrowheads="1"/>
            </p:cNvSpPr>
            <p:nvPr/>
          </p:nvSpPr>
          <p:spPr bwMode="auto">
            <a:xfrm>
              <a:off x="681" y="136"/>
              <a:ext cx="1724"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Tx/>
                <a:buNone/>
              </a:pPr>
              <a:r>
                <a:rPr lang="zh-CN" altLang="en-US" sz="4800" dirty="0">
                  <a:solidFill>
                    <a:srgbClr val="3366FF"/>
                  </a:solidFill>
                  <a:latin typeface="Arial" panose="020B0604020202020204" pitchFamily="34" charset="0"/>
                </a:rPr>
                <a:t>单词回顾</a:t>
              </a:r>
              <a:endParaRPr lang="zh-CN" altLang="en-US" sz="4800" b="0" dirty="0">
                <a:solidFill>
                  <a:srgbClr val="3366FF"/>
                </a:solidFill>
                <a:latin typeface="Arial" panose="020B0604020202020204" pitchFamily="34" charset="0"/>
              </a:endParaRPr>
            </a:p>
          </p:txBody>
        </p:sp>
      </p:grpSp>
      <p:sp>
        <p:nvSpPr>
          <p:cNvPr id="7173" name="Text Box 5"/>
          <p:cNvSpPr txBox="1">
            <a:spLocks noChangeArrowheads="1"/>
          </p:cNvSpPr>
          <p:nvPr/>
        </p:nvSpPr>
        <p:spPr bwMode="auto">
          <a:xfrm>
            <a:off x="1476375" y="2276475"/>
            <a:ext cx="6192838" cy="3506788"/>
          </a:xfrm>
          <a:prstGeom prst="rect">
            <a:avLst/>
          </a:prstGeom>
          <a:noFill/>
          <a:ln w="9525">
            <a:solidFill>
              <a:srgbClr val="CCFF66"/>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pPr>
            <a:r>
              <a:rPr lang="zh-CN" altLang="en-US" dirty="0"/>
              <a:t>学生早读时已预习过本单元单</a:t>
            </a:r>
          </a:p>
          <a:p>
            <a:pPr>
              <a:lnSpc>
                <a:spcPct val="150000"/>
              </a:lnSpc>
              <a:spcBef>
                <a:spcPct val="20000"/>
              </a:spcBef>
            </a:pPr>
            <a:r>
              <a:rPr lang="zh-CN" altLang="en-US" dirty="0"/>
              <a:t>词，可利用几分钟时间带学生快速回顾温习。对单词的熟练度越高，阅读的速率也越高。</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92138" y="2235200"/>
            <a:ext cx="71485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a:solidFill>
                  <a:srgbClr val="FF0000"/>
                </a:solidFill>
              </a:rPr>
              <a:t>Many people find Chinese an easy language to learn.</a:t>
            </a:r>
          </a:p>
        </p:txBody>
      </p:sp>
      <p:sp>
        <p:nvSpPr>
          <p:cNvPr id="39939" name="Rectangle 3"/>
          <p:cNvSpPr>
            <a:spLocks noChangeArrowheads="1"/>
          </p:cNvSpPr>
          <p:nvPr/>
        </p:nvSpPr>
        <p:spPr bwMode="auto">
          <a:xfrm>
            <a:off x="592138" y="908050"/>
            <a:ext cx="75803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a:t>Add any further information or ideas you may have.</a:t>
            </a:r>
          </a:p>
        </p:txBody>
      </p:sp>
      <p:pic>
        <p:nvPicPr>
          <p:cNvPr id="39940" name="Picture 4" descr="reading book"/>
          <p:cNvPicPr>
            <a:picLocks noChangeAspect="1" noChangeArrowheads="1"/>
          </p:cNvPicPr>
          <p:nvPr/>
        </p:nvPicPr>
        <p:blipFill>
          <a:blip r:embed="rId2"/>
          <a:srcRect/>
          <a:stretch>
            <a:fillRect/>
          </a:stretch>
        </p:blipFill>
        <p:spPr bwMode="auto">
          <a:xfrm>
            <a:off x="4932363" y="3789363"/>
            <a:ext cx="21653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strips(downRight)">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randombar(horizontal)">
                                      <p:cBhvr>
                                        <p:cTn id="12"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68313" y="260350"/>
            <a:ext cx="2432050" cy="641350"/>
          </a:xfrm>
          <a:prstGeom prst="rect">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a:solidFill>
                  <a:schemeClr val="bg1"/>
                </a:solidFill>
              </a:rPr>
              <a:t>The sample</a:t>
            </a:r>
            <a:endParaRPr lang="en-US" altLang="zh-CN" b="0">
              <a:solidFill>
                <a:schemeClr val="bg1"/>
              </a:solidFill>
            </a:endParaRPr>
          </a:p>
        </p:txBody>
      </p:sp>
      <p:sp>
        <p:nvSpPr>
          <p:cNvPr id="40963" name="Rectangle 3"/>
          <p:cNvSpPr>
            <a:spLocks noChangeArrowheads="1"/>
          </p:cNvSpPr>
          <p:nvPr/>
        </p:nvSpPr>
        <p:spPr bwMode="auto">
          <a:xfrm>
            <a:off x="539552" y="1268760"/>
            <a:ext cx="81375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dirty="0"/>
              <a:t>Chinese is one of working languages in the United Nations. Not only people living inside China, but also many Chinese outside China speak it. You will find large or small groups of Chinese people living in almost every country in the world. They are living and working there. Chinese has the largest number of speakers in the world. </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randombar(horizontal)">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27584" y="1196752"/>
            <a:ext cx="76327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t>However, we have entered a period in history when children are all learning beginner or higher level English. But looking into the future, the number of learners may grow smaller almost as quickly as it increased. Many language learners are expressing an interest in learning Chinese.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randombar(horizontal)">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5" name="Picture 7" descr="学英语报社社标s"/>
          <p:cNvPicPr>
            <a:picLocks noChangeAspect="1" noChangeArrowheads="1"/>
          </p:cNvPicPr>
          <p:nvPr/>
        </p:nvPicPr>
        <p:blipFill>
          <a:blip r:embed="rId2" cstate="email"/>
          <a:srcRect/>
          <a:stretch>
            <a:fillRect/>
          </a:stretch>
        </p:blipFill>
        <p:spPr bwMode="auto">
          <a:xfrm>
            <a:off x="7745413" y="6318250"/>
            <a:ext cx="1398587" cy="539750"/>
          </a:xfrm>
          <a:prstGeom prst="rect">
            <a:avLst/>
          </a:prstGeom>
          <a:noFill/>
          <a:extLst>
            <a:ext uri="{909E8E84-426E-40DD-AFC4-6F175D3DCCD1}">
              <a14:hiddenFill xmlns:a14="http://schemas.microsoft.com/office/drawing/2010/main">
                <a:solidFill>
                  <a:srgbClr val="FFFFFF"/>
                </a:solidFill>
              </a14:hiddenFill>
            </a:ext>
          </a:extLst>
        </p:spPr>
      </p:pic>
      <p:sp>
        <p:nvSpPr>
          <p:cNvPr id="43010" name="WordArt 2"/>
          <p:cNvSpPr>
            <a:spLocks noChangeArrowheads="1" noChangeShapeType="1"/>
          </p:cNvSpPr>
          <p:nvPr/>
        </p:nvSpPr>
        <p:spPr bwMode="auto">
          <a:xfrm>
            <a:off x="2771775" y="333375"/>
            <a:ext cx="3295650" cy="898525"/>
          </a:xfrm>
          <a:prstGeom prst="rect">
            <a:avLst/>
          </a:prstGeom>
        </p:spPr>
        <p:txBody>
          <a:bodyPr wrap="none" fromWordArt="1">
            <a:prstTxWarp prst="textCanDown">
              <a:avLst>
                <a:gd name="adj" fmla="val 14287"/>
              </a:avLst>
            </a:prstTxWarp>
          </a:bodyPr>
          <a:lstStyle/>
          <a:p>
            <a:pPr algn="ctr"/>
            <a:r>
              <a:rPr lang="en-US" altLang="zh-CN" sz="4400" kern="10" spc="-440">
                <a:ln w="12700">
                  <a:solidFill>
                    <a:srgbClr val="000099"/>
                  </a:solidFill>
                  <a:round/>
                </a:ln>
                <a:solidFill>
                  <a:srgbClr val="33CCFF"/>
                </a:solidFill>
                <a:effectLst>
                  <a:outerShdw dist="125724" dir="18900000" algn="ctr" rotWithShape="0">
                    <a:srgbClr val="000099"/>
                  </a:outerShdw>
                </a:effectLst>
                <a:latin typeface="Comic Sans MS" panose="030F0702030302020204"/>
              </a:rPr>
              <a:t>Spelling Bee</a:t>
            </a:r>
            <a:endParaRPr lang="zh-CN" altLang="en-US" sz="4400" kern="10" spc="-440">
              <a:ln w="12700">
                <a:solidFill>
                  <a:srgbClr val="000099"/>
                </a:solidFill>
                <a:round/>
              </a:ln>
              <a:solidFill>
                <a:srgbClr val="33CCFF"/>
              </a:solidFill>
              <a:effectLst>
                <a:outerShdw dist="125724" dir="18900000" algn="ctr" rotWithShape="0">
                  <a:srgbClr val="000099"/>
                </a:outerShdw>
              </a:effectLst>
              <a:latin typeface="Comic Sans MS" panose="030F0702030302020204"/>
            </a:endParaRPr>
          </a:p>
        </p:txBody>
      </p:sp>
      <p:pic>
        <p:nvPicPr>
          <p:cNvPr id="43011" name="Picture 3" descr="th (5)"/>
          <p:cNvPicPr>
            <a:picLocks noChangeAspect="1" noChangeArrowheads="1"/>
          </p:cNvPicPr>
          <p:nvPr/>
        </p:nvPicPr>
        <p:blipFill>
          <a:blip r:embed="rId3" cstate="email"/>
          <a:srcRect/>
          <a:stretch>
            <a:fillRect/>
          </a:stretch>
        </p:blipFill>
        <p:spPr bwMode="auto">
          <a:xfrm>
            <a:off x="6443663" y="0"/>
            <a:ext cx="1376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228600" y="13716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4000">
                <a:solidFill>
                  <a:srgbClr val="0066FF"/>
                </a:solidFill>
                <a:latin typeface="Comic Sans MS" panose="030F0702030302020204" pitchFamily="66" charset="0"/>
              </a:rPr>
              <a:t>Now 2 mins to test your spelling.</a:t>
            </a:r>
          </a:p>
        </p:txBody>
      </p:sp>
      <p:sp>
        <p:nvSpPr>
          <p:cNvPr id="43013" name="Text Box 5"/>
          <p:cNvSpPr txBox="1">
            <a:spLocks noChangeArrowheads="1"/>
          </p:cNvSpPr>
          <p:nvPr/>
        </p:nvSpPr>
        <p:spPr bwMode="auto">
          <a:xfrm>
            <a:off x="533400" y="2057400"/>
            <a:ext cx="7772400" cy="2919413"/>
          </a:xfrm>
          <a:prstGeom prst="rect">
            <a:avLst/>
          </a:prstGeom>
          <a:solidFill>
            <a:schemeClr val="bg1">
              <a:alpha val="54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800100" indent="-342900">
              <a:defRPr sz="2400">
                <a:solidFill>
                  <a:schemeClr val="tx1"/>
                </a:solidFill>
                <a:latin typeface="Times New Roman" panose="02020603050405020304" pitchFamily="18" charset="0"/>
                <a:ea typeface="宋体" panose="02010600030101010101" pitchFamily="2" charset="-122"/>
              </a:defRPr>
            </a:lvl2pPr>
            <a:lvl3pPr marL="1257300" indent="-342900">
              <a:defRPr sz="2400">
                <a:solidFill>
                  <a:schemeClr val="tx1"/>
                </a:solidFill>
                <a:latin typeface="Times New Roman" panose="02020603050405020304" pitchFamily="18" charset="0"/>
                <a:ea typeface="宋体" panose="02010600030101010101" pitchFamily="2" charset="-122"/>
              </a:defRPr>
            </a:lvl3pPr>
            <a:lvl4pPr marL="1714500" indent="-342900">
              <a:defRPr sz="2400">
                <a:solidFill>
                  <a:schemeClr val="tx1"/>
                </a:solidFill>
                <a:latin typeface="Times New Roman" panose="02020603050405020304" pitchFamily="18" charset="0"/>
                <a:ea typeface="宋体" panose="02010600030101010101" pitchFamily="2" charset="-122"/>
              </a:defRPr>
            </a:lvl4pPr>
            <a:lvl5pPr marL="2171700" indent="-342900">
              <a:defRPr sz="2400">
                <a:solidFill>
                  <a:schemeClr val="tx1"/>
                </a:solidFill>
                <a:latin typeface="Times New Roman" panose="02020603050405020304" pitchFamily="18" charset="0"/>
                <a:ea typeface="宋体" panose="02010600030101010101" pitchFamily="2" charset="-122"/>
              </a:defRPr>
            </a:lvl5pPr>
            <a:lvl6pPr marL="2628900" indent="-3429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3086100" indent="-3429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543300" indent="-3429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4000500" indent="-3429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
              </a:spcBef>
            </a:pPr>
            <a:r>
              <a:rPr lang="en-US" altLang="zh-CN" sz="3600">
                <a:solidFill>
                  <a:srgbClr val="6600CC"/>
                </a:solidFill>
              </a:rPr>
              <a:t>1.</a:t>
            </a:r>
            <a:r>
              <a:rPr lang="en-US" altLang="zh-CN" sz="3600">
                <a:solidFill>
                  <a:srgbClr val="FF0066"/>
                </a:solidFill>
              </a:rPr>
              <a:t> English-Chinese</a:t>
            </a:r>
          </a:p>
          <a:p>
            <a:pPr>
              <a:spcBef>
                <a:spcPct val="5000"/>
              </a:spcBef>
            </a:pPr>
            <a:r>
              <a:rPr lang="en-US" altLang="zh-CN" sz="3600"/>
              <a:t>    in place of     recent    quarter     typhoon    tourism </a:t>
            </a:r>
          </a:p>
          <a:p>
            <a:pPr>
              <a:spcBef>
                <a:spcPct val="5000"/>
              </a:spcBef>
            </a:pPr>
            <a:r>
              <a:rPr lang="en-US" altLang="zh-CN" sz="3600">
                <a:solidFill>
                  <a:srgbClr val="6600CC"/>
                </a:solidFill>
              </a:rPr>
              <a:t>2.</a:t>
            </a:r>
            <a:r>
              <a:rPr lang="en-US" altLang="zh-CN" sz="3600">
                <a:solidFill>
                  <a:srgbClr val="FF0066"/>
                </a:solidFill>
              </a:rPr>
              <a:t> Chinese-English</a:t>
            </a:r>
          </a:p>
          <a:p>
            <a:pPr>
              <a:spcBef>
                <a:spcPct val="5000"/>
              </a:spcBef>
            </a:pPr>
            <a:r>
              <a:rPr lang="en-US" altLang="zh-CN" sz="3600"/>
              <a:t>   </a:t>
            </a:r>
            <a:r>
              <a:rPr lang="zh-CN" altLang="en-US" sz="3600"/>
              <a:t>每天的，日常的； 近来的；重要性</a:t>
            </a:r>
            <a:endParaRPr lang="en-US" altLang="zh-CN" sz="3600"/>
          </a:p>
        </p:txBody>
      </p:sp>
      <p:sp>
        <p:nvSpPr>
          <p:cNvPr id="43014" name="Text Box 6"/>
          <p:cNvSpPr txBox="1">
            <a:spLocks noChangeArrowheads="1"/>
          </p:cNvSpPr>
          <p:nvPr/>
        </p:nvSpPr>
        <p:spPr bwMode="auto">
          <a:xfrm>
            <a:off x="468313" y="5300663"/>
            <a:ext cx="8077200" cy="1190625"/>
          </a:xfrm>
          <a:prstGeom prst="rect">
            <a:avLst/>
          </a:prstGeom>
          <a:solidFill>
            <a:srgbClr val="FF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chemeClr val="accent2"/>
                </a:solidFill>
                <a:latin typeface="Comic Sans MS" panose="030F0702030302020204" pitchFamily="66" charset="0"/>
              </a:rPr>
              <a:t>When finished, exchange your papers to see who does the best.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500" fill="hold"/>
                                        <p:tgtEl>
                                          <p:spTgt spid="43011"/>
                                        </p:tgtEl>
                                        <p:attrNameLst>
                                          <p:attrName>ppt_w</p:attrName>
                                        </p:attrNameLst>
                                      </p:cBhvr>
                                      <p:tavLst>
                                        <p:tav tm="0">
                                          <p:val>
                                            <p:fltVal val="0"/>
                                          </p:val>
                                        </p:tav>
                                        <p:tav tm="100000">
                                          <p:val>
                                            <p:strVal val="#ppt_w"/>
                                          </p:val>
                                        </p:tav>
                                      </p:tavLst>
                                    </p:anim>
                                    <p:anim calcmode="lin" valueType="num">
                                      <p:cBhvr>
                                        <p:cTn id="12" dur="500" fill="hold"/>
                                        <p:tgtEl>
                                          <p:spTgt spid="4301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3012"/>
                                        </p:tgtEl>
                                        <p:attrNameLst>
                                          <p:attrName>style.visibility</p:attrName>
                                        </p:attrNameLst>
                                      </p:cBhvr>
                                      <p:to>
                                        <p:strVal val="visible"/>
                                      </p:to>
                                    </p:set>
                                    <p:anim calcmode="lin" valueType="num">
                                      <p:cBhvr>
                                        <p:cTn id="15" dur="500" fill="hold"/>
                                        <p:tgtEl>
                                          <p:spTgt spid="43012"/>
                                        </p:tgtEl>
                                        <p:attrNameLst>
                                          <p:attrName>ppt_w</p:attrName>
                                        </p:attrNameLst>
                                      </p:cBhvr>
                                      <p:tavLst>
                                        <p:tav tm="0">
                                          <p:val>
                                            <p:fltVal val="0"/>
                                          </p:val>
                                        </p:tav>
                                        <p:tav tm="100000">
                                          <p:val>
                                            <p:strVal val="#ppt_w"/>
                                          </p:val>
                                        </p:tav>
                                      </p:tavLst>
                                    </p:anim>
                                    <p:anim calcmode="lin" valueType="num">
                                      <p:cBhvr>
                                        <p:cTn id="16" dur="500" fill="hold"/>
                                        <p:tgtEl>
                                          <p:spTgt spid="430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3013"/>
                                        </p:tgtEl>
                                        <p:attrNameLst>
                                          <p:attrName>style.visibility</p:attrName>
                                        </p:attrNameLst>
                                      </p:cBhvr>
                                      <p:to>
                                        <p:strVal val="visible"/>
                                      </p:to>
                                    </p:set>
                                    <p:animEffect transition="in" filter="strips(downLeft)">
                                      <p:cBhvr>
                                        <p:cTn id="21" dur="500"/>
                                        <p:tgtEl>
                                          <p:spTgt spid="43013"/>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43014"/>
                                        </p:tgtEl>
                                        <p:attrNameLst>
                                          <p:attrName>style.visibility</p:attrName>
                                        </p:attrNameLst>
                                      </p:cBhvr>
                                      <p:to>
                                        <p:strVal val="visible"/>
                                      </p:to>
                                    </p:set>
                                    <p:anim calcmode="lin" valueType="num">
                                      <p:cBhvr>
                                        <p:cTn id="26" dur="500" decel="50000" fill="hold">
                                          <p:stCondLst>
                                            <p:cond delay="0"/>
                                          </p:stCondLst>
                                        </p:cTn>
                                        <p:tgtEl>
                                          <p:spTgt spid="4301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301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3014"/>
                                        </p:tgtEl>
                                        <p:attrNameLst>
                                          <p:attrName>ppt_w</p:attrName>
                                        </p:attrNameLst>
                                      </p:cBhvr>
                                      <p:tavLst>
                                        <p:tav tm="0">
                                          <p:val>
                                            <p:strVal val="#ppt_w*.05"/>
                                          </p:val>
                                        </p:tav>
                                        <p:tav tm="100000">
                                          <p:val>
                                            <p:strVal val="#ppt_w"/>
                                          </p:val>
                                        </p:tav>
                                      </p:tavLst>
                                    </p:anim>
                                    <p:anim calcmode="lin" valueType="num">
                                      <p:cBhvr>
                                        <p:cTn id="29" dur="1000" fill="hold"/>
                                        <p:tgtEl>
                                          <p:spTgt spid="4301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301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301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301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2" grpId="0" autoUpdateAnimBg="0"/>
      <p:bldP spid="43013" grpId="0" animBg="1" autoUpdateAnimBg="0"/>
      <p:bldP spid="4301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843213" y="620713"/>
            <a:ext cx="1655762" cy="641350"/>
          </a:xfrm>
          <a:prstGeom prst="rect">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a:solidFill>
                  <a:schemeClr val="bg1"/>
                </a:solidFill>
              </a:rPr>
              <a:t>QUIZ</a:t>
            </a:r>
          </a:p>
        </p:txBody>
      </p:sp>
      <p:sp>
        <p:nvSpPr>
          <p:cNvPr id="44035" name="Rectangle 3"/>
          <p:cNvSpPr>
            <a:spLocks noChangeArrowheads="1"/>
          </p:cNvSpPr>
          <p:nvPr/>
        </p:nvSpPr>
        <p:spPr bwMode="auto">
          <a:xfrm>
            <a:off x="323850" y="1412875"/>
            <a:ext cx="8569325" cy="5146675"/>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nSpc>
                <a:spcPct val="115000"/>
              </a:lnSpc>
            </a:pPr>
            <a:r>
              <a:rPr lang="zh-CN" altLang="en-US" dirty="0">
                <a:solidFill>
                  <a:srgbClr val="3333FF"/>
                </a:solidFill>
              </a:rPr>
              <a:t>一、根据所给的首字母填空</a:t>
            </a:r>
          </a:p>
          <a:p>
            <a:pPr marL="457200" indent="-457200">
              <a:lnSpc>
                <a:spcPct val="115000"/>
              </a:lnSpc>
              <a:buFont typeface="Arial" panose="020B0604020202020204" pitchFamily="34" charset="0"/>
              <a:buAutoNum type="arabicPeriod"/>
            </a:pPr>
            <a:r>
              <a:rPr lang="zh-CN" altLang="en-US" dirty="0"/>
              <a:t> </a:t>
            </a:r>
            <a:r>
              <a:rPr lang="en-US" altLang="zh-CN" dirty="0"/>
              <a:t>I can’t understand the foreigners </a:t>
            </a:r>
          </a:p>
          <a:p>
            <a:pPr marL="457200" indent="-457200">
              <a:lnSpc>
                <a:spcPct val="115000"/>
              </a:lnSpc>
            </a:pPr>
            <a:r>
              <a:rPr lang="en-US" altLang="zh-CN" dirty="0"/>
              <a:t>    because my English level is f____ low.</a:t>
            </a:r>
          </a:p>
          <a:p>
            <a:pPr marL="457200" indent="-457200">
              <a:lnSpc>
                <a:spcPct val="115000"/>
              </a:lnSpc>
              <a:buFont typeface="Arial" panose="020B0604020202020204" pitchFamily="34" charset="0"/>
              <a:buAutoNum type="arabicPeriod" startAt="2"/>
            </a:pPr>
            <a:r>
              <a:rPr lang="en-US" altLang="zh-CN" dirty="0"/>
              <a:t> Learning a foreign language requires a</a:t>
            </a:r>
          </a:p>
          <a:p>
            <a:pPr marL="457200" indent="-457200">
              <a:lnSpc>
                <a:spcPct val="115000"/>
              </a:lnSpc>
            </a:pPr>
            <a:r>
              <a:rPr lang="en-US" altLang="zh-CN" dirty="0"/>
              <a:t>    c_____ effort, however easy it is. </a:t>
            </a:r>
          </a:p>
          <a:p>
            <a:pPr marL="457200" indent="-457200">
              <a:lnSpc>
                <a:spcPct val="115000"/>
              </a:lnSpc>
              <a:buFont typeface="Arial" panose="020B0604020202020204" pitchFamily="34" charset="0"/>
              <a:buAutoNum type="arabicPeriod" startAt="3"/>
            </a:pPr>
            <a:r>
              <a:rPr lang="en-US" altLang="zh-CN" dirty="0"/>
              <a:t> How much have you a_______ this</a:t>
            </a:r>
          </a:p>
          <a:p>
            <a:pPr marL="457200" indent="-457200">
              <a:lnSpc>
                <a:spcPct val="115000"/>
              </a:lnSpc>
            </a:pPr>
            <a:r>
              <a:rPr lang="en-US" altLang="zh-CN" dirty="0"/>
              <a:t>    year in English? Have you made much </a:t>
            </a:r>
          </a:p>
          <a:p>
            <a:pPr marL="457200" indent="-457200">
              <a:lnSpc>
                <a:spcPct val="115000"/>
              </a:lnSpc>
            </a:pPr>
            <a:r>
              <a:rPr lang="en-US" altLang="zh-CN" dirty="0"/>
              <a:t>    progress?</a:t>
            </a:r>
          </a:p>
        </p:txBody>
      </p:sp>
      <p:sp>
        <p:nvSpPr>
          <p:cNvPr id="44036" name="Text Box 4"/>
          <p:cNvSpPr txBox="1">
            <a:spLocks noChangeArrowheads="1"/>
          </p:cNvSpPr>
          <p:nvPr/>
        </p:nvSpPr>
        <p:spPr bwMode="auto">
          <a:xfrm>
            <a:off x="6363512" y="2636912"/>
            <a:ext cx="136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dirty="0" err="1">
                <a:solidFill>
                  <a:srgbClr val="FF0000"/>
                </a:solidFill>
              </a:rPr>
              <a:t>airly</a:t>
            </a:r>
            <a:endParaRPr lang="en-US" altLang="zh-CN" dirty="0">
              <a:solidFill>
                <a:srgbClr val="FF0000"/>
              </a:solidFill>
            </a:endParaRPr>
          </a:p>
        </p:txBody>
      </p:sp>
      <p:sp>
        <p:nvSpPr>
          <p:cNvPr id="44037" name="Text Box 5"/>
          <p:cNvSpPr txBox="1">
            <a:spLocks noChangeArrowheads="1"/>
          </p:cNvSpPr>
          <p:nvPr/>
        </p:nvSpPr>
        <p:spPr bwMode="auto">
          <a:xfrm>
            <a:off x="990546" y="3963175"/>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dirty="0" err="1">
                <a:solidFill>
                  <a:srgbClr val="FF0000"/>
                </a:solidFill>
              </a:rPr>
              <a:t>ertain</a:t>
            </a:r>
            <a:endParaRPr lang="en-US" altLang="zh-CN" dirty="0">
              <a:solidFill>
                <a:srgbClr val="FF0000"/>
              </a:solidFill>
            </a:endParaRPr>
          </a:p>
        </p:txBody>
      </p:sp>
      <p:sp>
        <p:nvSpPr>
          <p:cNvPr id="44038" name="Text Box 6"/>
          <p:cNvSpPr txBox="1">
            <a:spLocks noChangeArrowheads="1"/>
          </p:cNvSpPr>
          <p:nvPr/>
        </p:nvSpPr>
        <p:spPr bwMode="auto">
          <a:xfrm>
            <a:off x="5247500" y="4583887"/>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dirty="0" err="1">
                <a:solidFill>
                  <a:srgbClr val="FF0000"/>
                </a:solidFill>
              </a:rPr>
              <a:t>chieved</a:t>
            </a:r>
            <a:endParaRPr lang="en-US" altLang="zh-CN" dirty="0">
              <a:solidFill>
                <a:srgbClr val="FF0000"/>
              </a:solidFill>
            </a:endParaRPr>
          </a:p>
        </p:txBody>
      </p:sp>
      <p:pic>
        <p:nvPicPr>
          <p:cNvPr id="44039" name="Picture 7" descr="e45a5afda8d0afc2358e5eabcd172430">
            <a:hlinkClick r:id="rId2" action="ppaction://hlinkfile"/>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804025" y="404813"/>
            <a:ext cx="1192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8"/>
          <p:cNvSpPr txBox="1">
            <a:spLocks noChangeArrowheads="1"/>
          </p:cNvSpPr>
          <p:nvPr/>
        </p:nvSpPr>
        <p:spPr bwMode="auto">
          <a:xfrm>
            <a:off x="4211638" y="565150"/>
            <a:ext cx="257175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lnSpc>
                <a:spcPct val="105000"/>
              </a:lnSpc>
            </a:pPr>
            <a:r>
              <a:rPr lang="zh-CN" altLang="en-US" sz="2200">
                <a:latin typeface="华文细黑" panose="02010600040101010101" pitchFamily="2" charset="-122"/>
                <a:ea typeface="华文细黑" panose="02010600040101010101" pitchFamily="2" charset="-122"/>
              </a:rPr>
              <a:t>注</a:t>
            </a:r>
            <a:r>
              <a:rPr lang="en-US" altLang="zh-CN" sz="2200">
                <a:latin typeface="华文细黑" panose="02010600040101010101" pitchFamily="2" charset="-122"/>
                <a:ea typeface="华文细黑" panose="02010600040101010101" pitchFamily="2" charset="-122"/>
              </a:rPr>
              <a:t>: word </a:t>
            </a:r>
            <a:r>
              <a:rPr lang="zh-CN" altLang="en-US" sz="2200">
                <a:latin typeface="华文细黑" panose="02010600040101010101" pitchFamily="2" charset="-122"/>
                <a:ea typeface="华文细黑" panose="02010600040101010101" pitchFamily="2" charset="-122"/>
              </a:rPr>
              <a:t>文档</a:t>
            </a:r>
          </a:p>
          <a:p>
            <a:pPr algn="ctr" fontAlgn="b">
              <a:lnSpc>
                <a:spcPct val="105000"/>
              </a:lnSpc>
            </a:pPr>
            <a:r>
              <a:rPr lang="zh-CN" altLang="en-US" sz="2200">
                <a:latin typeface="华文细黑" panose="02010600040101010101" pitchFamily="2" charset="-122"/>
                <a:ea typeface="华文细黑" panose="02010600040101010101" pitchFamily="2" charset="-122"/>
              </a:rPr>
              <a:t>点击此处链接</a:t>
            </a:r>
          </a:p>
        </p:txBody>
      </p:sp>
      <p:pic>
        <p:nvPicPr>
          <p:cNvPr id="44041" name="Picture 9" descr="200852091247877"/>
          <p:cNvPicPr>
            <a:picLocks noChangeAspect="1" noChangeArrowheads="1"/>
          </p:cNvPicPr>
          <p:nvPr/>
        </p:nvPicPr>
        <p:blipFill>
          <a:blip r:embed="rId4"/>
          <a:srcRect/>
          <a:stretch>
            <a:fillRect/>
          </a:stretch>
        </p:blipFill>
        <p:spPr bwMode="auto">
          <a:xfrm>
            <a:off x="6516688" y="946150"/>
            <a:ext cx="358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wedge">
                                      <p:cBhvr>
                                        <p:cTn id="7" dur="10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blinds(horizontal)">
                                      <p:cBhvr>
                                        <p:cTn id="12" dur="500"/>
                                        <p:tgtEl>
                                          <p:spTgt spid="440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blinds(horizontal)">
                                      <p:cBhvr>
                                        <p:cTn id="17" dur="500"/>
                                        <p:tgtEl>
                                          <p:spTgt spid="440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38"/>
                                        </p:tgtEl>
                                        <p:attrNameLst>
                                          <p:attrName>style.visibility</p:attrName>
                                        </p:attrNameLst>
                                      </p:cBhvr>
                                      <p:to>
                                        <p:strVal val="visible"/>
                                      </p:to>
                                    </p:set>
                                    <p:animEffect transition="in" filter="blinds(horizontal)">
                                      <p:cBhvr>
                                        <p:cTn id="22"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P spid="44037" grpId="0" autoUpdateAnimBg="0"/>
      <p:bldP spid="4403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188913"/>
            <a:ext cx="9144000" cy="651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zh-CN" altLang="en-US" dirty="0">
                <a:solidFill>
                  <a:srgbClr val="3333FF"/>
                </a:solidFill>
              </a:rPr>
              <a:t>二、根据句意及汉语提示写单词</a:t>
            </a:r>
          </a:p>
          <a:p>
            <a:pPr>
              <a:lnSpc>
                <a:spcPct val="90000"/>
              </a:lnSpc>
            </a:pPr>
            <a:r>
              <a:rPr lang="en-US" altLang="zh-CN" dirty="0"/>
              <a:t>1. As far as I know, the Browns ____( </a:t>
            </a:r>
            <a:r>
              <a:rPr lang="zh-CN" altLang="en-US" dirty="0"/>
              <a:t>拥有</a:t>
            </a:r>
            <a:r>
              <a:rPr lang="en-US" altLang="zh-CN" dirty="0"/>
              <a:t>) this house. </a:t>
            </a:r>
          </a:p>
          <a:p>
            <a:pPr>
              <a:lnSpc>
                <a:spcPct val="90000"/>
              </a:lnSpc>
            </a:pPr>
            <a:r>
              <a:rPr lang="en-US" altLang="zh-CN" dirty="0"/>
              <a:t>2. According to  the news, a 	_______ (</a:t>
            </a:r>
            <a:r>
              <a:rPr lang="zh-CN" altLang="en-US" dirty="0"/>
              <a:t>台风</a:t>
            </a:r>
            <a:r>
              <a:rPr lang="en-US" altLang="zh-CN" dirty="0"/>
              <a:t>) </a:t>
            </a:r>
          </a:p>
          <a:p>
            <a:pPr>
              <a:lnSpc>
                <a:spcPct val="90000"/>
              </a:lnSpc>
            </a:pPr>
            <a:r>
              <a:rPr lang="en-US" altLang="zh-CN" dirty="0"/>
              <a:t>is coming.</a:t>
            </a:r>
          </a:p>
          <a:p>
            <a:pPr>
              <a:lnSpc>
                <a:spcPct val="90000"/>
              </a:lnSpc>
            </a:pPr>
            <a:r>
              <a:rPr lang="en-US" altLang="zh-CN" dirty="0"/>
              <a:t>3. School is an ________</a:t>
            </a:r>
            <a:r>
              <a:rPr lang="zh-CN" altLang="en-US" dirty="0"/>
              <a:t> </a:t>
            </a:r>
            <a:r>
              <a:rPr lang="en-US" altLang="zh-CN" dirty="0"/>
              <a:t>( </a:t>
            </a:r>
            <a:r>
              <a:rPr lang="zh-CN" altLang="en-US" dirty="0"/>
              <a:t>日常的</a:t>
            </a:r>
            <a:r>
              <a:rPr lang="en-US" altLang="zh-CN" dirty="0"/>
              <a:t>) event for </a:t>
            </a:r>
          </a:p>
          <a:p>
            <a:pPr>
              <a:lnSpc>
                <a:spcPct val="90000"/>
              </a:lnSpc>
            </a:pPr>
            <a:r>
              <a:rPr lang="en-US" altLang="zh-CN" dirty="0"/>
              <a:t>most children.</a:t>
            </a:r>
          </a:p>
          <a:p>
            <a:pPr>
              <a:lnSpc>
                <a:spcPct val="90000"/>
              </a:lnSpc>
            </a:pPr>
            <a:r>
              <a:rPr lang="en-US" altLang="zh-CN" dirty="0"/>
              <a:t>4. The  town  depends  on ________ ( </a:t>
            </a:r>
            <a:r>
              <a:rPr lang="zh-CN" altLang="en-US" dirty="0"/>
              <a:t>旅游业</a:t>
            </a:r>
            <a:r>
              <a:rPr lang="en-US" altLang="zh-CN" dirty="0"/>
              <a:t>) for much of its income (</a:t>
            </a:r>
            <a:r>
              <a:rPr lang="zh-CN" altLang="en-US" dirty="0"/>
              <a:t>收入</a:t>
            </a:r>
            <a:r>
              <a:rPr lang="en-US" altLang="zh-CN" dirty="0"/>
              <a:t>). </a:t>
            </a:r>
          </a:p>
          <a:p>
            <a:pPr>
              <a:lnSpc>
                <a:spcPct val="90000"/>
              </a:lnSpc>
            </a:pPr>
            <a:r>
              <a:rPr lang="en-US" altLang="zh-CN" dirty="0"/>
              <a:t>5. The foreigner that I bumped into yesterday </a:t>
            </a:r>
          </a:p>
          <a:p>
            <a:pPr>
              <a:lnSpc>
                <a:spcPct val="90000"/>
              </a:lnSpc>
            </a:pPr>
            <a:r>
              <a:rPr lang="en-US" altLang="zh-CN" dirty="0"/>
              <a:t>dressed like an ______( </a:t>
            </a:r>
            <a:r>
              <a:rPr lang="zh-CN" altLang="en-US" dirty="0"/>
              <a:t>印度人</a:t>
            </a:r>
            <a:r>
              <a:rPr lang="en-US" altLang="zh-CN" dirty="0"/>
              <a:t>).</a:t>
            </a:r>
          </a:p>
          <a:p>
            <a:pPr>
              <a:lnSpc>
                <a:spcPct val="90000"/>
              </a:lnSpc>
            </a:pPr>
            <a:r>
              <a:rPr lang="en-US" altLang="zh-CN" dirty="0"/>
              <a:t>6. The performance will end in a ______ (</a:t>
            </a:r>
            <a:r>
              <a:rPr lang="zh-CN" altLang="en-US" dirty="0"/>
              <a:t>四分之一</a:t>
            </a:r>
            <a:r>
              <a:rPr lang="en-US" altLang="zh-CN" dirty="0"/>
              <a:t>) of an hour.</a:t>
            </a:r>
            <a:endParaRPr lang="zh-CN" altLang="en-US" dirty="0"/>
          </a:p>
        </p:txBody>
      </p:sp>
      <p:sp>
        <p:nvSpPr>
          <p:cNvPr id="45059" name="Rectangle 3"/>
          <p:cNvSpPr>
            <a:spLocks noChangeArrowheads="1"/>
          </p:cNvSpPr>
          <p:nvPr/>
        </p:nvSpPr>
        <p:spPr bwMode="auto">
          <a:xfrm>
            <a:off x="6238875" y="627063"/>
            <a:ext cx="121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rgbClr val="FF0000"/>
                </a:solidFill>
              </a:rPr>
              <a:t>own</a:t>
            </a:r>
            <a:endParaRPr lang="zh-CN" altLang="en-US">
              <a:solidFill>
                <a:srgbClr val="FF0000"/>
              </a:solidFill>
            </a:endParaRPr>
          </a:p>
        </p:txBody>
      </p:sp>
      <p:sp>
        <p:nvSpPr>
          <p:cNvPr id="45060" name="Rectangle 4"/>
          <p:cNvSpPr>
            <a:spLocks noChangeArrowheads="1"/>
          </p:cNvSpPr>
          <p:nvPr/>
        </p:nvSpPr>
        <p:spPr bwMode="auto">
          <a:xfrm>
            <a:off x="5367338" y="1628775"/>
            <a:ext cx="201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solidFill>
                  <a:srgbClr val="FF0000"/>
                </a:solidFill>
              </a:rPr>
              <a:t> </a:t>
            </a:r>
            <a:r>
              <a:rPr lang="en-US" altLang="zh-CN">
                <a:solidFill>
                  <a:srgbClr val="FF0000"/>
                </a:solidFill>
              </a:rPr>
              <a:t>typhoon</a:t>
            </a:r>
            <a:r>
              <a:rPr lang="en-US" altLang="zh-CN"/>
              <a:t> </a:t>
            </a:r>
            <a:endParaRPr lang="zh-CN" altLang="en-US"/>
          </a:p>
        </p:txBody>
      </p:sp>
      <p:sp>
        <p:nvSpPr>
          <p:cNvPr id="45061" name="Rectangle 5"/>
          <p:cNvSpPr>
            <a:spLocks noChangeArrowheads="1"/>
          </p:cNvSpPr>
          <p:nvPr/>
        </p:nvSpPr>
        <p:spPr bwMode="auto">
          <a:xfrm>
            <a:off x="2897188" y="2571750"/>
            <a:ext cx="196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FF0000"/>
                </a:solidFill>
              </a:rPr>
              <a:t>everyday</a:t>
            </a:r>
          </a:p>
        </p:txBody>
      </p:sp>
      <p:sp>
        <p:nvSpPr>
          <p:cNvPr id="45062" name="Rectangle 6"/>
          <p:cNvSpPr>
            <a:spLocks noChangeArrowheads="1"/>
          </p:cNvSpPr>
          <p:nvPr/>
        </p:nvSpPr>
        <p:spPr bwMode="auto">
          <a:xfrm>
            <a:off x="5148263" y="3573463"/>
            <a:ext cx="170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FF0000"/>
                </a:solidFill>
              </a:rPr>
              <a:t>tourism</a:t>
            </a:r>
            <a:endParaRPr lang="zh-CN" altLang="en-US">
              <a:solidFill>
                <a:srgbClr val="FF0000"/>
              </a:solidFill>
            </a:endParaRPr>
          </a:p>
        </p:txBody>
      </p:sp>
      <p:sp>
        <p:nvSpPr>
          <p:cNvPr id="45063" name="Rectangle 7"/>
          <p:cNvSpPr>
            <a:spLocks noChangeArrowheads="1"/>
          </p:cNvSpPr>
          <p:nvPr/>
        </p:nvSpPr>
        <p:spPr bwMode="auto">
          <a:xfrm>
            <a:off x="2987675" y="5084763"/>
            <a:ext cx="1627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rgbClr val="FF0000"/>
                </a:solidFill>
              </a:rPr>
              <a:t>Indian</a:t>
            </a:r>
            <a:endParaRPr lang="zh-CN" altLang="en-US">
              <a:solidFill>
                <a:srgbClr val="FF0000"/>
              </a:solidFill>
            </a:endParaRPr>
          </a:p>
        </p:txBody>
      </p:sp>
      <p:sp>
        <p:nvSpPr>
          <p:cNvPr id="45064" name="Rectangle 8"/>
          <p:cNvSpPr>
            <a:spLocks noChangeArrowheads="1"/>
          </p:cNvSpPr>
          <p:nvPr/>
        </p:nvSpPr>
        <p:spPr bwMode="auto">
          <a:xfrm>
            <a:off x="6372225" y="5516563"/>
            <a:ext cx="168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FF0000"/>
                </a:solidFill>
              </a:rPr>
              <a:t>quarter</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linds(horizontal)">
                                      <p:cBhvr>
                                        <p:cTn id="7" dur="500"/>
                                        <p:tgtEl>
                                          <p:spTgt spid="450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blinds(horizontal)">
                                      <p:cBhvr>
                                        <p:cTn id="12" dur="500"/>
                                        <p:tgtEl>
                                          <p:spTgt spid="450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blinds(horizontal)">
                                      <p:cBhvr>
                                        <p:cTn id="17" dur="500"/>
                                        <p:tgtEl>
                                          <p:spTgt spid="450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2"/>
                                        </p:tgtEl>
                                        <p:attrNameLst>
                                          <p:attrName>style.visibility</p:attrName>
                                        </p:attrNameLst>
                                      </p:cBhvr>
                                      <p:to>
                                        <p:strVal val="visible"/>
                                      </p:to>
                                    </p:set>
                                    <p:animEffect transition="in" filter="blinds(horizontal)">
                                      <p:cBhvr>
                                        <p:cTn id="22" dur="500"/>
                                        <p:tgtEl>
                                          <p:spTgt spid="450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3"/>
                                        </p:tgtEl>
                                        <p:attrNameLst>
                                          <p:attrName>style.visibility</p:attrName>
                                        </p:attrNameLst>
                                      </p:cBhvr>
                                      <p:to>
                                        <p:strVal val="visible"/>
                                      </p:to>
                                    </p:set>
                                    <p:animEffect transition="in" filter="blinds(horizontal)">
                                      <p:cBhvr>
                                        <p:cTn id="27" dur="500"/>
                                        <p:tgtEl>
                                          <p:spTgt spid="450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4"/>
                                        </p:tgtEl>
                                        <p:attrNameLst>
                                          <p:attrName>style.visibility</p:attrName>
                                        </p:attrNameLst>
                                      </p:cBhvr>
                                      <p:to>
                                        <p:strVal val="visible"/>
                                      </p:to>
                                    </p:set>
                                    <p:animEffect transition="in" filter="blinds(horizontal)">
                                      <p:cBhvr>
                                        <p:cTn id="32"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P spid="45061" grpId="0"/>
      <p:bldP spid="45062" grpId="0"/>
      <p:bldP spid="45063" grpId="0"/>
      <p:bldP spid="450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23850" y="1130300"/>
            <a:ext cx="874871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ea typeface="宋体" panose="02010600030101010101" pitchFamily="2" charset="-122"/>
              </a:defRPr>
            </a:lvl1pPr>
            <a:lvl2pPr marL="914400" indent="-457200">
              <a:defRPr sz="2400">
                <a:solidFill>
                  <a:schemeClr val="tx1"/>
                </a:solidFill>
                <a:latin typeface="Times New Roman" panose="02020603050405020304" pitchFamily="18" charset="0"/>
                <a:ea typeface="宋体" panose="02010600030101010101" pitchFamily="2" charset="-122"/>
              </a:defRPr>
            </a:lvl2pPr>
            <a:lvl3pPr marL="1371600" indent="-457200">
              <a:defRPr sz="2400">
                <a:solidFill>
                  <a:schemeClr val="tx1"/>
                </a:solidFill>
                <a:latin typeface="Times New Roman" panose="02020603050405020304" pitchFamily="18" charset="0"/>
                <a:ea typeface="宋体" panose="02010600030101010101" pitchFamily="2" charset="-122"/>
              </a:defRPr>
            </a:lvl3pPr>
            <a:lvl4pPr marL="1828800" indent="-457200">
              <a:defRPr sz="2400">
                <a:solidFill>
                  <a:schemeClr val="tx1"/>
                </a:solidFill>
                <a:latin typeface="Times New Roman" panose="02020603050405020304" pitchFamily="18" charset="0"/>
                <a:ea typeface="宋体" panose="02010600030101010101" pitchFamily="2" charset="-122"/>
              </a:defRPr>
            </a:lvl4pPr>
            <a:lvl5pPr marL="2286000" indent="-457200">
              <a:defRPr sz="2400">
                <a:solidFill>
                  <a:schemeClr val="tx1"/>
                </a:solidFill>
                <a:latin typeface="Times New Roman" panose="02020603050405020304" pitchFamily="18" charset="0"/>
                <a:ea typeface="宋体" panose="02010600030101010101" pitchFamily="2" charset="-122"/>
              </a:defRPr>
            </a:lvl5pPr>
            <a:lvl6pPr marL="27432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32004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6576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41148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3600" dirty="0"/>
              <a:t>1. </a:t>
            </a:r>
            <a:r>
              <a:rPr lang="zh-CN" altLang="en-US" sz="3600" dirty="0"/>
              <a:t>这是谁的围巾？</a:t>
            </a:r>
            <a:r>
              <a:rPr lang="en-US" altLang="zh-CN" sz="3600" dirty="0"/>
              <a:t>(belong to)         </a:t>
            </a:r>
          </a:p>
          <a:p>
            <a:r>
              <a:rPr lang="en-US" altLang="zh-CN" sz="3600" dirty="0"/>
              <a:t>    _________________________________</a:t>
            </a:r>
          </a:p>
          <a:p>
            <a:r>
              <a:rPr lang="en-US" altLang="zh-CN" sz="3600" dirty="0"/>
              <a:t>2. </a:t>
            </a:r>
            <a:r>
              <a:rPr lang="zh-CN" altLang="en-US" sz="3600" dirty="0"/>
              <a:t>我会代替</a:t>
            </a:r>
            <a:r>
              <a:rPr lang="en-US" altLang="zh-CN" sz="3600" dirty="0"/>
              <a:t>Mary</a:t>
            </a:r>
            <a:r>
              <a:rPr lang="zh-CN" altLang="en-US" sz="3600" dirty="0"/>
              <a:t>去参加这次会议。</a:t>
            </a:r>
            <a:r>
              <a:rPr lang="en-US" altLang="zh-CN" sz="3600" dirty="0"/>
              <a:t>(in place of     __________________________________</a:t>
            </a:r>
          </a:p>
          <a:p>
            <a:pPr>
              <a:buFont typeface="Arial" panose="020B0604020202020204" pitchFamily="34" charset="0"/>
              <a:buAutoNum type="arabicPeriod" startAt="3"/>
            </a:pPr>
            <a:r>
              <a:rPr lang="zh-CN" altLang="en-US" sz="3600" dirty="0"/>
              <a:t>这支铅笔不是你的就是我的。</a:t>
            </a:r>
          </a:p>
          <a:p>
            <a:r>
              <a:rPr lang="zh-CN" altLang="en-US" sz="3600" dirty="0"/>
              <a:t>    </a:t>
            </a:r>
            <a:r>
              <a:rPr lang="en-US" altLang="zh-CN" sz="3600" dirty="0"/>
              <a:t>(either …  or…)     __________________________________</a:t>
            </a:r>
          </a:p>
        </p:txBody>
      </p:sp>
      <p:sp>
        <p:nvSpPr>
          <p:cNvPr id="46083" name="Rectangle 3"/>
          <p:cNvSpPr>
            <a:spLocks noChangeArrowheads="1"/>
          </p:cNvSpPr>
          <p:nvPr/>
        </p:nvSpPr>
        <p:spPr bwMode="auto">
          <a:xfrm>
            <a:off x="792163" y="1706563"/>
            <a:ext cx="6840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rgbClr val="FF0000"/>
                </a:solidFill>
              </a:rPr>
              <a:t>Who does this scarf belong to?</a:t>
            </a:r>
          </a:p>
        </p:txBody>
      </p:sp>
      <p:sp>
        <p:nvSpPr>
          <p:cNvPr id="46084" name="Rectangle 4"/>
          <p:cNvSpPr>
            <a:spLocks noChangeArrowheads="1"/>
          </p:cNvSpPr>
          <p:nvPr/>
        </p:nvSpPr>
        <p:spPr bwMode="auto">
          <a:xfrm>
            <a:off x="773113" y="3290888"/>
            <a:ext cx="8370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rgbClr val="FF0000"/>
                </a:solidFill>
              </a:rPr>
              <a:t>I will go to the meeting in place of Mary.</a:t>
            </a:r>
          </a:p>
        </p:txBody>
      </p:sp>
      <p:sp>
        <p:nvSpPr>
          <p:cNvPr id="46085" name="Rectangle 5"/>
          <p:cNvSpPr>
            <a:spLocks noChangeArrowheads="1"/>
          </p:cNvSpPr>
          <p:nvPr/>
        </p:nvSpPr>
        <p:spPr bwMode="auto">
          <a:xfrm>
            <a:off x="792163" y="5019675"/>
            <a:ext cx="7343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rgbClr val="FF0000"/>
                </a:solidFill>
              </a:rPr>
              <a:t>The pencil is either yours or mine.</a:t>
            </a:r>
            <a:r>
              <a:rPr lang="en-US" altLang="zh-CN"/>
              <a:t> </a:t>
            </a:r>
          </a:p>
        </p:txBody>
      </p:sp>
      <p:sp>
        <p:nvSpPr>
          <p:cNvPr id="46086" name="Text Box 6"/>
          <p:cNvSpPr txBox="1">
            <a:spLocks noChangeArrowheads="1"/>
          </p:cNvSpPr>
          <p:nvPr/>
        </p:nvSpPr>
        <p:spPr bwMode="auto">
          <a:xfrm>
            <a:off x="323850" y="411163"/>
            <a:ext cx="8497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solidFill>
                  <a:srgbClr val="3333FF"/>
                </a:solidFill>
              </a:rPr>
              <a:t>三、根据汉语意思和提示，翻译句子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ox(in)">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box(in)">
                                      <p:cBhvr>
                                        <p:cTn id="12" dur="500"/>
                                        <p:tgtEl>
                                          <p:spTgt spid="4608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Effect transition="in" filter="box(in)">
                                      <p:cBhvr>
                                        <p:cTn id="1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084" grpId="0" autoUpdateAnimBg="0"/>
      <p:bldP spid="4608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23850" y="1409700"/>
            <a:ext cx="878522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ea typeface="宋体" panose="02010600030101010101" pitchFamily="2" charset="-122"/>
              </a:defRPr>
            </a:lvl1pPr>
            <a:lvl2pPr marL="914400" indent="-457200">
              <a:defRPr sz="2400">
                <a:solidFill>
                  <a:schemeClr val="tx1"/>
                </a:solidFill>
                <a:latin typeface="Times New Roman" panose="02020603050405020304" pitchFamily="18" charset="0"/>
                <a:ea typeface="宋体" panose="02010600030101010101" pitchFamily="2" charset="-122"/>
              </a:defRPr>
            </a:lvl2pPr>
            <a:lvl3pPr marL="1371600" indent="-457200">
              <a:defRPr sz="2400">
                <a:solidFill>
                  <a:schemeClr val="tx1"/>
                </a:solidFill>
                <a:latin typeface="Times New Roman" panose="02020603050405020304" pitchFamily="18" charset="0"/>
                <a:ea typeface="宋体" panose="02010600030101010101" pitchFamily="2" charset="-122"/>
              </a:defRPr>
            </a:lvl3pPr>
            <a:lvl4pPr marL="1828800" indent="-457200">
              <a:defRPr sz="2400">
                <a:solidFill>
                  <a:schemeClr val="tx1"/>
                </a:solidFill>
                <a:latin typeface="Times New Roman" panose="02020603050405020304" pitchFamily="18" charset="0"/>
                <a:ea typeface="宋体" panose="02010600030101010101" pitchFamily="2" charset="-122"/>
              </a:defRPr>
            </a:lvl4pPr>
            <a:lvl5pPr marL="2286000" indent="-457200">
              <a:defRPr sz="2400">
                <a:solidFill>
                  <a:schemeClr val="tx1"/>
                </a:solidFill>
                <a:latin typeface="Times New Roman" panose="02020603050405020304" pitchFamily="18" charset="0"/>
                <a:ea typeface="宋体" panose="02010600030101010101" pitchFamily="2" charset="-122"/>
              </a:defRPr>
            </a:lvl5pPr>
            <a:lvl6pPr marL="27432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32004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6576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41148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en-US" altLang="zh-CN" sz="3600" dirty="0"/>
              <a:t>4. </a:t>
            </a:r>
            <a:r>
              <a:rPr lang="zh-CN" altLang="en-US" sz="3600" dirty="0"/>
              <a:t>他对我们很友好，而且他学习很好。</a:t>
            </a:r>
            <a:r>
              <a:rPr lang="en-US" altLang="zh-CN" sz="3600" dirty="0"/>
              <a:t>(what’s more)     ________________________________</a:t>
            </a:r>
          </a:p>
          <a:p>
            <a:r>
              <a:rPr lang="en-US" altLang="zh-CN" sz="3600" dirty="0"/>
              <a:t>    __________________</a:t>
            </a:r>
          </a:p>
          <a:p>
            <a:pPr>
              <a:buFont typeface="Arial" panose="020B0604020202020204" pitchFamily="34" charset="0"/>
              <a:buAutoNum type="arabicPeriod" startAt="5"/>
            </a:pPr>
            <a:r>
              <a:rPr lang="zh-CN" altLang="en-US" sz="3600" dirty="0"/>
              <a:t>个人电脑正在变得像电视机一样普遍。</a:t>
            </a:r>
            <a:r>
              <a:rPr lang="en-US" altLang="zh-CN" sz="3600" dirty="0"/>
              <a:t>(as …as)     ________________________________</a:t>
            </a:r>
          </a:p>
          <a:p>
            <a:r>
              <a:rPr lang="zh-CN" altLang="en-US" sz="3600" dirty="0"/>
              <a:t>    </a:t>
            </a:r>
            <a:r>
              <a:rPr lang="en-US" altLang="zh-CN" sz="3600" dirty="0"/>
              <a:t>___________________</a:t>
            </a:r>
          </a:p>
        </p:txBody>
      </p:sp>
      <p:sp>
        <p:nvSpPr>
          <p:cNvPr id="47107" name="Rectangle 3"/>
          <p:cNvSpPr>
            <a:spLocks noChangeArrowheads="1"/>
          </p:cNvSpPr>
          <p:nvPr/>
        </p:nvSpPr>
        <p:spPr bwMode="auto">
          <a:xfrm>
            <a:off x="828675" y="2525713"/>
            <a:ext cx="79200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rgbClr val="FF0000"/>
                </a:solidFill>
              </a:rPr>
              <a:t>He is friendly to us, and what’s more, he studies very well. </a:t>
            </a:r>
          </a:p>
        </p:txBody>
      </p:sp>
      <p:sp>
        <p:nvSpPr>
          <p:cNvPr id="47108" name="Rectangle 4"/>
          <p:cNvSpPr>
            <a:spLocks noChangeArrowheads="1"/>
          </p:cNvSpPr>
          <p:nvPr/>
        </p:nvSpPr>
        <p:spPr bwMode="auto">
          <a:xfrm>
            <a:off x="827088" y="4724400"/>
            <a:ext cx="79200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rgbClr val="FF0000"/>
                </a:solidFill>
              </a:rPr>
              <a:t>Personal computers are becoming as common as televisions.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box(in)">
                                      <p:cBhvr>
                                        <p:cTn id="7" dur="500"/>
                                        <p:tgtEl>
                                          <p:spTgt spid="471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box(in)">
                                      <p:cBhvr>
                                        <p:cTn id="12"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610272" y="1785015"/>
            <a:ext cx="3833813" cy="85407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5000" dirty="0">
                <a:solidFill>
                  <a:srgbClr val="6600FF"/>
                </a:solidFill>
              </a:rPr>
              <a:t>Homework</a:t>
            </a:r>
            <a:endParaRPr lang="zh-CN" altLang="en-US" sz="5000" dirty="0">
              <a:solidFill>
                <a:srgbClr val="6600FF"/>
              </a:solidFill>
            </a:endParaRPr>
          </a:p>
        </p:txBody>
      </p:sp>
      <p:sp>
        <p:nvSpPr>
          <p:cNvPr id="53251" name="Rectangle 3"/>
          <p:cNvSpPr>
            <a:spLocks noChangeArrowheads="1"/>
          </p:cNvSpPr>
          <p:nvPr/>
        </p:nvSpPr>
        <p:spPr bwMode="auto">
          <a:xfrm>
            <a:off x="1619672" y="2793078"/>
            <a:ext cx="611981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pPr>
            <a:r>
              <a:rPr lang="en-US" altLang="zh-CN" dirty="0"/>
              <a:t>Write your composition about the language—English.</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randombar(horizontal)">
                                      <p:cBhvr>
                                        <p:cTn id="7"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图片42"/>
          <p:cNvPicPr>
            <a:picLocks noChangeAspect="1" noChangeArrowheads="1"/>
          </p:cNvPicPr>
          <p:nvPr/>
        </p:nvPicPr>
        <p:blipFill>
          <a:blip r:embed="rId2"/>
          <a:srcRect/>
          <a:stretch>
            <a:fillRect/>
          </a:stretch>
        </p:blipFill>
        <p:spPr bwMode="auto">
          <a:xfrm>
            <a:off x="1474788" y="1125538"/>
            <a:ext cx="17526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539750" y="2852738"/>
            <a:ext cx="835342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GB" altLang="en-US" dirty="0"/>
              <a:t>1. </a:t>
            </a:r>
            <a:r>
              <a:rPr lang="en-US" altLang="zh-CN" dirty="0"/>
              <a:t>P</a:t>
            </a:r>
            <a:r>
              <a:rPr lang="en-GB" altLang="en-US" dirty="0"/>
              <a:t>review object clause, </a:t>
            </a:r>
            <a:r>
              <a:rPr lang="en-GB" altLang="zh-CN" dirty="0"/>
              <a:t>relative</a:t>
            </a:r>
            <a:r>
              <a:rPr lang="en-GB" altLang="en-US" dirty="0"/>
              <a:t> clause and adverbial clause</a:t>
            </a:r>
            <a:r>
              <a:rPr lang="en-GB" altLang="zh-CN" dirty="0"/>
              <a:t>.</a:t>
            </a:r>
            <a:endParaRPr lang="en-GB" altLang="en-US" dirty="0"/>
          </a:p>
          <a:p>
            <a:pPr>
              <a:lnSpc>
                <a:spcPct val="130000"/>
              </a:lnSpc>
            </a:pPr>
            <a:r>
              <a:rPr lang="en-GB" altLang="en-US" dirty="0"/>
              <a:t>2. </a:t>
            </a:r>
            <a:r>
              <a:rPr lang="en-US" altLang="zh-CN" dirty="0"/>
              <a:t>P</a:t>
            </a:r>
            <a:r>
              <a:rPr lang="en-GB" altLang="en-US" dirty="0" err="1"/>
              <a:t>ractise</a:t>
            </a:r>
            <a:r>
              <a:rPr lang="en-US" altLang="zh-CN" dirty="0"/>
              <a:t> </a:t>
            </a:r>
            <a:r>
              <a:rPr lang="en-GB" altLang="zh-CN" dirty="0"/>
              <a:t>new words and expressions</a:t>
            </a:r>
            <a:r>
              <a:rPr lang="en-GB" altLang="zh-CN" dirty="0" smtClean="0"/>
              <a:t>. </a:t>
            </a:r>
            <a:endParaRPr lang="en-GB" altLang="en-US" dirty="0"/>
          </a:p>
        </p:txBody>
      </p:sp>
      <p:sp>
        <p:nvSpPr>
          <p:cNvPr id="54276" name="WordArt 4"/>
          <p:cNvSpPr>
            <a:spLocks noChangeArrowheads="1" noChangeShapeType="1"/>
          </p:cNvSpPr>
          <p:nvPr/>
        </p:nvSpPr>
        <p:spPr bwMode="auto">
          <a:xfrm>
            <a:off x="3532188" y="1506538"/>
            <a:ext cx="35814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panose="020B0604020202020204"/>
                <a:cs typeface="Arial" panose="020B0604020202020204"/>
              </a:rPr>
              <a:t>Preview</a:t>
            </a:r>
            <a:endParaRPr lang="zh-CN" altLang="en-US"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panose="020B0604020202020204"/>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ppt_x"/>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23850" y="2438400"/>
            <a:ext cx="85693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5200">
                <a:solidFill>
                  <a:srgbClr val="6600FF"/>
                </a:solidFill>
                <a:latin typeface="Arial Black" panose="020B0A04020102020204" pitchFamily="34" charset="0"/>
              </a:rPr>
              <a:t>Read the words and expressions loudly.</a:t>
            </a:r>
          </a:p>
        </p:txBody>
      </p:sp>
      <p:pic>
        <p:nvPicPr>
          <p:cNvPr id="8195" name="Picture 3" descr="Noname"/>
          <p:cNvPicPr>
            <a:picLocks noChangeAspect="1" noChangeArrowheads="1"/>
          </p:cNvPicPr>
          <p:nvPr/>
        </p:nvPicPr>
        <p:blipFill>
          <a:blip r:embed="rId2">
            <a:clrChange>
              <a:clrFrom>
                <a:srgbClr val="FFFFFF"/>
              </a:clrFrom>
              <a:clrTo>
                <a:srgbClr val="FFFFFF">
                  <a:alpha val="0"/>
                </a:srgbClr>
              </a:clrTo>
            </a:clrChange>
            <a:lum bright="12000" contrast="42000"/>
          </a:blip>
          <a:srcRect/>
          <a:stretch>
            <a:fillRect/>
          </a:stretch>
        </p:blipFill>
        <p:spPr bwMode="auto">
          <a:xfrm>
            <a:off x="0" y="0"/>
            <a:ext cx="205105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阿毛"/>
          <p:cNvPicPr>
            <a:picLocks noChangeAspect="1" noChangeArrowheads="1"/>
          </p:cNvPicPr>
          <p:nvPr/>
        </p:nvPicPr>
        <p:blipFill>
          <a:blip r:embed="rId3"/>
          <a:srcRect/>
          <a:stretch>
            <a:fillRect/>
          </a:stretch>
        </p:blipFill>
        <p:spPr bwMode="auto">
          <a:xfrm>
            <a:off x="381000" y="4191000"/>
            <a:ext cx="1389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62"/>
          <p:cNvPicPr>
            <a:picLocks noChangeAspect="1" noChangeArrowheads="1"/>
          </p:cNvPicPr>
          <p:nvPr/>
        </p:nvPicPr>
        <p:blipFill>
          <a:blip r:embed="rId3" cstate="email"/>
          <a:srcRect/>
          <a:stretch>
            <a:fillRect/>
          </a:stretch>
        </p:blipFill>
        <p:spPr bwMode="auto">
          <a:xfrm>
            <a:off x="900113" y="0"/>
            <a:ext cx="66246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1905000" y="381000"/>
            <a:ext cx="556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4000" dirty="0">
                <a:solidFill>
                  <a:schemeClr val="bg1"/>
                </a:solidFill>
              </a:rPr>
              <a:t>Words and expressions</a:t>
            </a:r>
          </a:p>
        </p:txBody>
      </p:sp>
      <p:sp>
        <p:nvSpPr>
          <p:cNvPr id="9220" name="Text Box 4"/>
          <p:cNvSpPr txBox="1">
            <a:spLocks noChangeArrowheads="1"/>
          </p:cNvSpPr>
          <p:nvPr/>
        </p:nvSpPr>
        <p:spPr bwMode="auto">
          <a:xfrm>
            <a:off x="755650" y="1196975"/>
            <a:ext cx="2514600"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pPr>
            <a:r>
              <a:rPr lang="en-US" altLang="zh-CN" dirty="0">
                <a:solidFill>
                  <a:schemeClr val="accent2"/>
                </a:solidFill>
              </a:rPr>
              <a:t>own</a:t>
            </a:r>
          </a:p>
          <a:p>
            <a:pPr algn="r">
              <a:lnSpc>
                <a:spcPct val="105000"/>
              </a:lnSpc>
            </a:pPr>
            <a:r>
              <a:rPr lang="en-US" altLang="zh-CN" dirty="0">
                <a:solidFill>
                  <a:schemeClr val="accent2"/>
                </a:solidFill>
              </a:rPr>
              <a:t>everyday</a:t>
            </a:r>
          </a:p>
          <a:p>
            <a:pPr algn="r">
              <a:lnSpc>
                <a:spcPct val="105000"/>
              </a:lnSpc>
            </a:pPr>
            <a:r>
              <a:rPr lang="en-US" altLang="zh-CN" dirty="0">
                <a:solidFill>
                  <a:schemeClr val="accent2"/>
                </a:solidFill>
              </a:rPr>
              <a:t>essential</a:t>
            </a:r>
          </a:p>
          <a:p>
            <a:pPr algn="r">
              <a:lnSpc>
                <a:spcPct val="105000"/>
              </a:lnSpc>
            </a:pPr>
            <a:r>
              <a:rPr lang="en-US" altLang="zh-CN" dirty="0">
                <a:solidFill>
                  <a:schemeClr val="accent2"/>
                </a:solidFill>
              </a:rPr>
              <a:t>tourism</a:t>
            </a:r>
          </a:p>
          <a:p>
            <a:pPr algn="r">
              <a:lnSpc>
                <a:spcPct val="105000"/>
              </a:lnSpc>
            </a:pPr>
            <a:r>
              <a:rPr lang="en-US" altLang="zh-CN" dirty="0">
                <a:solidFill>
                  <a:schemeClr val="accent2"/>
                </a:solidFill>
              </a:rPr>
              <a:t>quarter</a:t>
            </a:r>
          </a:p>
          <a:p>
            <a:pPr algn="r">
              <a:lnSpc>
                <a:spcPct val="105000"/>
              </a:lnSpc>
            </a:pPr>
            <a:r>
              <a:rPr lang="en-US" altLang="zh-CN" dirty="0">
                <a:solidFill>
                  <a:schemeClr val="accent2"/>
                </a:solidFill>
              </a:rPr>
              <a:t>industrial</a:t>
            </a:r>
          </a:p>
          <a:p>
            <a:pPr algn="r">
              <a:lnSpc>
                <a:spcPct val="105000"/>
              </a:lnSpc>
            </a:pPr>
            <a:r>
              <a:rPr lang="en-US" altLang="zh-CN" dirty="0">
                <a:solidFill>
                  <a:schemeClr val="accent2"/>
                </a:solidFill>
              </a:rPr>
              <a:t>recent</a:t>
            </a:r>
          </a:p>
          <a:p>
            <a:pPr algn="r">
              <a:lnSpc>
                <a:spcPct val="105000"/>
              </a:lnSpc>
            </a:pPr>
            <a:r>
              <a:rPr lang="en-US" altLang="zh-CN" dirty="0">
                <a:solidFill>
                  <a:schemeClr val="accent2"/>
                </a:solidFill>
              </a:rPr>
              <a:t>typhoon</a:t>
            </a:r>
          </a:p>
          <a:p>
            <a:pPr algn="r">
              <a:lnSpc>
                <a:spcPct val="105000"/>
              </a:lnSpc>
            </a:pPr>
            <a:r>
              <a:rPr lang="en-US" altLang="zh-CN" dirty="0">
                <a:solidFill>
                  <a:schemeClr val="accent2"/>
                </a:solidFill>
              </a:rPr>
              <a:t>importance</a:t>
            </a:r>
          </a:p>
          <a:p>
            <a:pPr algn="r">
              <a:lnSpc>
                <a:spcPct val="105000"/>
              </a:lnSpc>
            </a:pPr>
            <a:endParaRPr lang="zh-CN" altLang="en-US" dirty="0">
              <a:solidFill>
                <a:schemeClr val="accent2"/>
              </a:solidFill>
            </a:endParaRPr>
          </a:p>
        </p:txBody>
      </p:sp>
      <p:sp>
        <p:nvSpPr>
          <p:cNvPr id="9221" name="Text Box 5"/>
          <p:cNvSpPr txBox="1">
            <a:spLocks noChangeArrowheads="1"/>
          </p:cNvSpPr>
          <p:nvPr/>
        </p:nvSpPr>
        <p:spPr bwMode="auto">
          <a:xfrm>
            <a:off x="3132138" y="1196975"/>
            <a:ext cx="5791200" cy="527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pPr>
            <a:r>
              <a:rPr lang="zh-CN" altLang="en-US" dirty="0">
                <a:solidFill>
                  <a:srgbClr val="FF0000"/>
                </a:solidFill>
              </a:rPr>
              <a:t>          </a:t>
            </a:r>
            <a:r>
              <a:rPr lang="en-US" altLang="zh-CN" dirty="0">
                <a:solidFill>
                  <a:srgbClr val="FF0000"/>
                </a:solidFill>
              </a:rPr>
              <a:t>v.</a:t>
            </a:r>
            <a:r>
              <a:rPr lang="en-US" altLang="zh-CN" dirty="0"/>
              <a:t> </a:t>
            </a:r>
            <a:r>
              <a:rPr lang="zh-CN" altLang="en-US" dirty="0"/>
              <a:t>拥有</a:t>
            </a:r>
          </a:p>
          <a:p>
            <a:pPr>
              <a:lnSpc>
                <a:spcPct val="105000"/>
              </a:lnSpc>
            </a:pPr>
            <a:r>
              <a:rPr lang="zh-CN" altLang="en-US" dirty="0"/>
              <a:t>          </a:t>
            </a:r>
            <a:r>
              <a:rPr lang="en-US" altLang="zh-CN" dirty="0">
                <a:solidFill>
                  <a:srgbClr val="FF0000"/>
                </a:solidFill>
              </a:rPr>
              <a:t>adj.</a:t>
            </a:r>
            <a:r>
              <a:rPr lang="en-US" altLang="zh-CN" dirty="0"/>
              <a:t> </a:t>
            </a:r>
            <a:r>
              <a:rPr lang="zh-CN" altLang="en-US" dirty="0"/>
              <a:t>每天的，日常的</a:t>
            </a:r>
          </a:p>
          <a:p>
            <a:pPr>
              <a:lnSpc>
                <a:spcPct val="105000"/>
              </a:lnSpc>
            </a:pPr>
            <a:r>
              <a:rPr lang="zh-CN" altLang="en-US" dirty="0">
                <a:solidFill>
                  <a:srgbClr val="FF6600"/>
                </a:solidFill>
              </a:rPr>
              <a:t>          </a:t>
            </a:r>
            <a:r>
              <a:rPr lang="en-US" altLang="zh-CN" dirty="0">
                <a:solidFill>
                  <a:srgbClr val="FF0000"/>
                </a:solidFill>
              </a:rPr>
              <a:t>adj.</a:t>
            </a:r>
            <a:r>
              <a:rPr lang="en-US" altLang="zh-CN" dirty="0">
                <a:solidFill>
                  <a:srgbClr val="FF6600"/>
                </a:solidFill>
              </a:rPr>
              <a:t> </a:t>
            </a:r>
            <a:r>
              <a:rPr lang="zh-CN" altLang="en-US" dirty="0">
                <a:solidFill>
                  <a:schemeClr val="tx2"/>
                </a:solidFill>
              </a:rPr>
              <a:t>极其重要的</a:t>
            </a:r>
          </a:p>
          <a:p>
            <a:pPr>
              <a:lnSpc>
                <a:spcPct val="105000"/>
              </a:lnSpc>
            </a:pPr>
            <a:r>
              <a:rPr lang="zh-CN" altLang="en-US" dirty="0">
                <a:solidFill>
                  <a:srgbClr val="FF6600"/>
                </a:solidFill>
              </a:rPr>
              <a:t>          </a:t>
            </a:r>
            <a:r>
              <a:rPr lang="en-US" altLang="zh-CN" dirty="0">
                <a:solidFill>
                  <a:srgbClr val="FF0000"/>
                </a:solidFill>
              </a:rPr>
              <a:t>n.</a:t>
            </a:r>
            <a:r>
              <a:rPr lang="en-US" altLang="zh-CN" dirty="0">
                <a:solidFill>
                  <a:srgbClr val="FF6600"/>
                </a:solidFill>
              </a:rPr>
              <a:t> </a:t>
            </a:r>
            <a:r>
              <a:rPr lang="zh-CN" altLang="en-US" dirty="0">
                <a:solidFill>
                  <a:schemeClr val="tx2"/>
                </a:solidFill>
              </a:rPr>
              <a:t>旅游业</a:t>
            </a:r>
          </a:p>
          <a:p>
            <a:pPr>
              <a:lnSpc>
                <a:spcPct val="105000"/>
              </a:lnSpc>
            </a:pPr>
            <a:r>
              <a:rPr lang="zh-CN" altLang="en-US" dirty="0">
                <a:solidFill>
                  <a:srgbClr val="FF0000"/>
                </a:solidFill>
              </a:rPr>
              <a:t>          </a:t>
            </a:r>
            <a:r>
              <a:rPr lang="en-US" altLang="zh-CN" dirty="0">
                <a:solidFill>
                  <a:srgbClr val="FF0000"/>
                </a:solidFill>
              </a:rPr>
              <a:t>n.</a:t>
            </a:r>
            <a:r>
              <a:rPr lang="en-US" altLang="zh-CN" dirty="0">
                <a:solidFill>
                  <a:srgbClr val="FF6600"/>
                </a:solidFill>
              </a:rPr>
              <a:t> </a:t>
            </a:r>
            <a:r>
              <a:rPr lang="zh-CN" altLang="en-US" dirty="0">
                <a:solidFill>
                  <a:schemeClr val="tx2"/>
                </a:solidFill>
              </a:rPr>
              <a:t>四分之一</a:t>
            </a:r>
          </a:p>
          <a:p>
            <a:pPr>
              <a:lnSpc>
                <a:spcPct val="105000"/>
              </a:lnSpc>
            </a:pPr>
            <a:r>
              <a:rPr lang="zh-CN" altLang="en-US" dirty="0">
                <a:solidFill>
                  <a:srgbClr val="FF6600"/>
                </a:solidFill>
              </a:rPr>
              <a:t>          </a:t>
            </a:r>
            <a:r>
              <a:rPr lang="en-US" altLang="zh-CN" dirty="0">
                <a:solidFill>
                  <a:srgbClr val="FF0000"/>
                </a:solidFill>
              </a:rPr>
              <a:t>adj.</a:t>
            </a:r>
            <a:r>
              <a:rPr lang="en-US" altLang="zh-CN" dirty="0">
                <a:solidFill>
                  <a:srgbClr val="FF6600"/>
                </a:solidFill>
              </a:rPr>
              <a:t> </a:t>
            </a:r>
            <a:r>
              <a:rPr lang="zh-CN" altLang="en-US" dirty="0">
                <a:solidFill>
                  <a:schemeClr val="tx2"/>
                </a:solidFill>
              </a:rPr>
              <a:t>工业的</a:t>
            </a:r>
          </a:p>
          <a:p>
            <a:pPr>
              <a:lnSpc>
                <a:spcPct val="105000"/>
              </a:lnSpc>
            </a:pPr>
            <a:r>
              <a:rPr lang="zh-CN" altLang="en-US" dirty="0">
                <a:solidFill>
                  <a:srgbClr val="FF6600"/>
                </a:solidFill>
              </a:rPr>
              <a:t>          </a:t>
            </a:r>
            <a:r>
              <a:rPr lang="en-US" altLang="zh-CN" dirty="0">
                <a:solidFill>
                  <a:srgbClr val="FF0000"/>
                </a:solidFill>
              </a:rPr>
              <a:t>adj.</a:t>
            </a:r>
            <a:r>
              <a:rPr lang="en-US" altLang="zh-CN" dirty="0">
                <a:solidFill>
                  <a:srgbClr val="FF6600"/>
                </a:solidFill>
              </a:rPr>
              <a:t> </a:t>
            </a:r>
            <a:r>
              <a:rPr lang="zh-CN" altLang="en-US" dirty="0">
                <a:solidFill>
                  <a:schemeClr val="tx2"/>
                </a:solidFill>
              </a:rPr>
              <a:t>近来的</a:t>
            </a:r>
          </a:p>
          <a:p>
            <a:pPr>
              <a:lnSpc>
                <a:spcPct val="105000"/>
              </a:lnSpc>
            </a:pPr>
            <a:r>
              <a:rPr lang="zh-CN" altLang="en-US" dirty="0">
                <a:solidFill>
                  <a:srgbClr val="FF6600"/>
                </a:solidFill>
              </a:rPr>
              <a:t>          </a:t>
            </a:r>
            <a:r>
              <a:rPr lang="en-US" altLang="zh-CN" dirty="0">
                <a:solidFill>
                  <a:srgbClr val="FF0000"/>
                </a:solidFill>
              </a:rPr>
              <a:t>n.</a:t>
            </a:r>
            <a:r>
              <a:rPr lang="en-US" altLang="zh-CN" dirty="0">
                <a:solidFill>
                  <a:srgbClr val="FF6600"/>
                </a:solidFill>
              </a:rPr>
              <a:t> </a:t>
            </a:r>
            <a:r>
              <a:rPr lang="zh-CN" altLang="en-US" dirty="0">
                <a:solidFill>
                  <a:schemeClr val="tx2"/>
                </a:solidFill>
              </a:rPr>
              <a:t>台风</a:t>
            </a:r>
          </a:p>
          <a:p>
            <a:pPr>
              <a:lnSpc>
                <a:spcPct val="105000"/>
              </a:lnSpc>
            </a:pPr>
            <a:r>
              <a:rPr lang="zh-CN" altLang="en-US" dirty="0">
                <a:solidFill>
                  <a:srgbClr val="FF0000"/>
                </a:solidFill>
              </a:rPr>
              <a:t>          </a:t>
            </a:r>
            <a:r>
              <a:rPr lang="en-US" altLang="zh-CN" dirty="0">
                <a:solidFill>
                  <a:srgbClr val="FF0000"/>
                </a:solidFill>
              </a:rPr>
              <a:t>n.</a:t>
            </a:r>
            <a:r>
              <a:rPr lang="en-US" altLang="zh-CN" dirty="0">
                <a:solidFill>
                  <a:srgbClr val="FF6600"/>
                </a:solidFill>
              </a:rPr>
              <a:t> </a:t>
            </a:r>
            <a:r>
              <a:rPr lang="zh-CN" altLang="en-US" dirty="0">
                <a:solidFill>
                  <a:schemeClr val="tx2"/>
                </a:solidFill>
              </a:rPr>
              <a:t>重要性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blinds(horizontal)">
                                      <p:cBhvr>
                                        <p:cTn id="12" dur="500"/>
                                        <p:tgtEl>
                                          <p:spTgt spid="9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blinds(horizontal)">
                                      <p:cBhvr>
                                        <p:cTn id="17" dur="500"/>
                                        <p:tgtEl>
                                          <p:spTgt spid="9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blinds(horizontal)">
                                      <p:cBhvr>
                                        <p:cTn id="22" dur="500"/>
                                        <p:tgtEl>
                                          <p:spTgt spid="9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blinds(horizontal)">
                                      <p:cBhvr>
                                        <p:cTn id="27" dur="500"/>
                                        <p:tgtEl>
                                          <p:spTgt spid="92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1">
                                            <p:txEl>
                                              <p:pRg st="4" end="4"/>
                                            </p:txEl>
                                          </p:spTgt>
                                        </p:tgtEl>
                                        <p:attrNameLst>
                                          <p:attrName>style.visibility</p:attrName>
                                        </p:attrNameLst>
                                      </p:cBhvr>
                                      <p:to>
                                        <p:strVal val="visible"/>
                                      </p:to>
                                    </p:set>
                                    <p:animEffect transition="in" filter="blinds(horizontal)">
                                      <p:cBhvr>
                                        <p:cTn id="32" dur="500"/>
                                        <p:tgtEl>
                                          <p:spTgt spid="92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21">
                                            <p:txEl>
                                              <p:pRg st="5" end="5"/>
                                            </p:txEl>
                                          </p:spTgt>
                                        </p:tgtEl>
                                        <p:attrNameLst>
                                          <p:attrName>style.visibility</p:attrName>
                                        </p:attrNameLst>
                                      </p:cBhvr>
                                      <p:to>
                                        <p:strVal val="visible"/>
                                      </p:to>
                                    </p:set>
                                    <p:animEffect transition="in" filter="blinds(horizontal)">
                                      <p:cBhvr>
                                        <p:cTn id="37" dur="500"/>
                                        <p:tgtEl>
                                          <p:spTgt spid="92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21">
                                            <p:txEl>
                                              <p:pRg st="6" end="6"/>
                                            </p:txEl>
                                          </p:spTgt>
                                        </p:tgtEl>
                                        <p:attrNameLst>
                                          <p:attrName>style.visibility</p:attrName>
                                        </p:attrNameLst>
                                      </p:cBhvr>
                                      <p:to>
                                        <p:strVal val="visible"/>
                                      </p:to>
                                    </p:set>
                                    <p:animEffect transition="in" filter="blinds(horizontal)">
                                      <p:cBhvr>
                                        <p:cTn id="42" dur="500"/>
                                        <p:tgtEl>
                                          <p:spTgt spid="92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221">
                                            <p:txEl>
                                              <p:pRg st="7" end="7"/>
                                            </p:txEl>
                                          </p:spTgt>
                                        </p:tgtEl>
                                        <p:attrNameLst>
                                          <p:attrName>style.visibility</p:attrName>
                                        </p:attrNameLst>
                                      </p:cBhvr>
                                      <p:to>
                                        <p:strVal val="visible"/>
                                      </p:to>
                                    </p:set>
                                    <p:animEffect transition="in" filter="blinds(horizontal)">
                                      <p:cBhvr>
                                        <p:cTn id="47" dur="500"/>
                                        <p:tgtEl>
                                          <p:spTgt spid="92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221">
                                            <p:txEl>
                                              <p:pRg st="8" end="8"/>
                                            </p:txEl>
                                          </p:spTgt>
                                        </p:tgtEl>
                                        <p:attrNameLst>
                                          <p:attrName>style.visibility</p:attrName>
                                        </p:attrNameLst>
                                      </p:cBhvr>
                                      <p:to>
                                        <p:strVal val="visible"/>
                                      </p:to>
                                    </p:set>
                                    <p:animEffect transition="in" filter="blinds(horizontal)">
                                      <p:cBhvr>
                                        <p:cTn id="52" dur="500"/>
                                        <p:tgtEl>
                                          <p:spTgt spid="92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5" name="WordArt 5"/>
          <p:cNvSpPr>
            <a:spLocks noChangeArrowheads="1" noChangeShapeType="1" noTextEdit="1"/>
          </p:cNvSpPr>
          <p:nvPr/>
        </p:nvSpPr>
        <p:spPr bwMode="auto">
          <a:xfrm>
            <a:off x="2124075" y="2205038"/>
            <a:ext cx="5327650" cy="2124075"/>
          </a:xfrm>
          <a:prstGeom prst="rect">
            <a:avLst/>
          </a:prstGeom>
        </p:spPr>
        <p:txBody>
          <a:bodyPr wrap="none" fromWordArt="1">
            <a:prstTxWarp prst="textPlain">
              <a:avLst>
                <a:gd name="adj" fmla="val 50000"/>
              </a:avLst>
            </a:prstTxWarp>
          </a:bodyPr>
          <a:lstStyle/>
          <a:p>
            <a:pPr algn="ctr"/>
            <a:r>
              <a:rPr lang="en-US" altLang="zh-CN"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a:rPr>
              <a:t>Lead in 1 </a:t>
            </a:r>
            <a:endParaRPr lang="zh-CN" altLang="en-US"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英语国家分布图"/>
          <p:cNvPicPr>
            <a:picLocks noChangeAspect="1" noChangeArrowheads="1"/>
          </p:cNvPicPr>
          <p:nvPr/>
        </p:nvPicPr>
        <p:blipFill>
          <a:blip r:embed="rId2"/>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50" name="Text Box 6"/>
          <p:cNvSpPr txBox="1">
            <a:spLocks noChangeArrowheads="1"/>
          </p:cNvSpPr>
          <p:nvPr/>
        </p:nvSpPr>
        <p:spPr bwMode="auto">
          <a:xfrm>
            <a:off x="3851275" y="188913"/>
            <a:ext cx="52927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a:ea typeface="方正琥珀简体" pitchFamily="2" charset="-122"/>
              </a:rPr>
              <a:t>English speaking countries.</a:t>
            </a:r>
          </a:p>
        </p:txBody>
      </p:sp>
      <p:sp>
        <p:nvSpPr>
          <p:cNvPr id="57353" name="Text Box 9"/>
          <p:cNvSpPr txBox="1">
            <a:spLocks noChangeArrowheads="1"/>
          </p:cNvSpPr>
          <p:nvPr/>
        </p:nvSpPr>
        <p:spPr bwMode="auto">
          <a:xfrm>
            <a:off x="323850" y="6021388"/>
            <a:ext cx="6481763" cy="6413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a:t>Can you point them out?</a:t>
            </a:r>
          </a:p>
        </p:txBody>
      </p:sp>
      <p:sp>
        <p:nvSpPr>
          <p:cNvPr id="57354" name="AutoShape 10"/>
          <p:cNvSpPr>
            <a:spLocks noChangeArrowheads="1"/>
          </p:cNvSpPr>
          <p:nvPr/>
        </p:nvSpPr>
        <p:spPr bwMode="auto">
          <a:xfrm>
            <a:off x="1908175" y="1916113"/>
            <a:ext cx="2087563" cy="792162"/>
          </a:xfrm>
          <a:prstGeom prst="wedgeRoundRectCallout">
            <a:avLst>
              <a:gd name="adj1" fmla="val -70532"/>
              <a:gd name="adj2" fmla="val 10120"/>
              <a:gd name="adj3" fmla="val 1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a:t>America</a:t>
            </a:r>
          </a:p>
        </p:txBody>
      </p:sp>
      <p:sp>
        <p:nvSpPr>
          <p:cNvPr id="57355" name="AutoShape 11"/>
          <p:cNvSpPr>
            <a:spLocks noChangeArrowheads="1"/>
          </p:cNvSpPr>
          <p:nvPr/>
        </p:nvSpPr>
        <p:spPr bwMode="auto">
          <a:xfrm>
            <a:off x="1547813" y="620713"/>
            <a:ext cx="1944687" cy="792162"/>
          </a:xfrm>
          <a:prstGeom prst="wedgeRoundRectCallout">
            <a:avLst>
              <a:gd name="adj1" fmla="val -67713"/>
              <a:gd name="adj2" fmla="val 6315"/>
              <a:gd name="adj3" fmla="val 1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a:t>Canada</a:t>
            </a:r>
          </a:p>
        </p:txBody>
      </p:sp>
      <p:sp>
        <p:nvSpPr>
          <p:cNvPr id="57357" name="AutoShape 13"/>
          <p:cNvSpPr>
            <a:spLocks noChangeArrowheads="1"/>
          </p:cNvSpPr>
          <p:nvPr/>
        </p:nvSpPr>
        <p:spPr bwMode="auto">
          <a:xfrm>
            <a:off x="4284663" y="765175"/>
            <a:ext cx="2087562" cy="792163"/>
          </a:xfrm>
          <a:prstGeom prst="wedgeRoundRectCallout">
            <a:avLst>
              <a:gd name="adj1" fmla="val -70532"/>
              <a:gd name="adj2" fmla="val 10120"/>
              <a:gd name="adj3" fmla="val 1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a:t>England</a:t>
            </a:r>
          </a:p>
        </p:txBody>
      </p:sp>
      <p:sp>
        <p:nvSpPr>
          <p:cNvPr id="57358" name="AutoShape 14"/>
          <p:cNvSpPr>
            <a:spLocks noChangeArrowheads="1"/>
          </p:cNvSpPr>
          <p:nvPr/>
        </p:nvSpPr>
        <p:spPr bwMode="auto">
          <a:xfrm>
            <a:off x="6445250" y="2132013"/>
            <a:ext cx="2087563" cy="792162"/>
          </a:xfrm>
          <a:prstGeom prst="wedgeRoundRectCallout">
            <a:avLst>
              <a:gd name="adj1" fmla="val -70532"/>
              <a:gd name="adj2" fmla="val 10120"/>
              <a:gd name="adj3" fmla="val 1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a:t>India</a:t>
            </a:r>
          </a:p>
        </p:txBody>
      </p:sp>
      <p:sp>
        <p:nvSpPr>
          <p:cNvPr id="57364" name="AutoShape 20"/>
          <p:cNvSpPr>
            <a:spLocks noChangeArrowheads="1"/>
          </p:cNvSpPr>
          <p:nvPr/>
        </p:nvSpPr>
        <p:spPr bwMode="auto">
          <a:xfrm>
            <a:off x="4860925" y="4941888"/>
            <a:ext cx="2519363" cy="792162"/>
          </a:xfrm>
          <a:prstGeom prst="wedgeRoundRectCallout">
            <a:avLst>
              <a:gd name="adj1" fmla="val 62917"/>
              <a:gd name="adj2" fmla="val 27954"/>
              <a:gd name="adj3" fmla="val 1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a:t>Australia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wedge">
                                      <p:cBhvr>
                                        <p:cTn id="7" dur="500"/>
                                        <p:tgtEl>
                                          <p:spTgt spid="573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53"/>
                                        </p:tgtEl>
                                        <p:attrNameLst>
                                          <p:attrName>style.visibility</p:attrName>
                                        </p:attrNameLst>
                                      </p:cBhvr>
                                      <p:to>
                                        <p:strVal val="visible"/>
                                      </p:to>
                                    </p:set>
                                    <p:animEffect transition="in" filter="box(in)">
                                      <p:cBhvr>
                                        <p:cTn id="12" dur="500"/>
                                        <p:tgtEl>
                                          <p:spTgt spid="5735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355"/>
                                        </p:tgtEl>
                                        <p:attrNameLst>
                                          <p:attrName>style.visibility</p:attrName>
                                        </p:attrNameLst>
                                      </p:cBhvr>
                                      <p:to>
                                        <p:strVal val="visible"/>
                                      </p:to>
                                    </p:set>
                                    <p:animEffect transition="in" filter="box(in)">
                                      <p:cBhvr>
                                        <p:cTn id="17" dur="500"/>
                                        <p:tgtEl>
                                          <p:spTgt spid="573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7354"/>
                                        </p:tgtEl>
                                        <p:attrNameLst>
                                          <p:attrName>style.visibility</p:attrName>
                                        </p:attrNameLst>
                                      </p:cBhvr>
                                      <p:to>
                                        <p:strVal val="visible"/>
                                      </p:to>
                                    </p:set>
                                    <p:animEffect transition="in" filter="box(in)">
                                      <p:cBhvr>
                                        <p:cTn id="22" dur="500"/>
                                        <p:tgtEl>
                                          <p:spTgt spid="5735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7357"/>
                                        </p:tgtEl>
                                        <p:attrNameLst>
                                          <p:attrName>style.visibility</p:attrName>
                                        </p:attrNameLst>
                                      </p:cBhvr>
                                      <p:to>
                                        <p:strVal val="visible"/>
                                      </p:to>
                                    </p:set>
                                    <p:animEffect transition="in" filter="box(in)">
                                      <p:cBhvr>
                                        <p:cTn id="27" dur="500"/>
                                        <p:tgtEl>
                                          <p:spTgt spid="5735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7358"/>
                                        </p:tgtEl>
                                        <p:attrNameLst>
                                          <p:attrName>style.visibility</p:attrName>
                                        </p:attrNameLst>
                                      </p:cBhvr>
                                      <p:to>
                                        <p:strVal val="visible"/>
                                      </p:to>
                                    </p:set>
                                    <p:animEffect transition="in" filter="box(in)">
                                      <p:cBhvr>
                                        <p:cTn id="32" dur="500"/>
                                        <p:tgtEl>
                                          <p:spTgt spid="5735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7364"/>
                                        </p:tgtEl>
                                        <p:attrNameLst>
                                          <p:attrName>style.visibility</p:attrName>
                                        </p:attrNameLst>
                                      </p:cBhvr>
                                      <p:to>
                                        <p:strVal val="visible"/>
                                      </p:to>
                                    </p:set>
                                    <p:animEffect transition="in" filter="box(in)">
                                      <p:cBhvr>
                                        <p:cTn id="37" dur="500"/>
                                        <p:tgtEl>
                                          <p:spTgt spid="57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3" grpId="0" animBg="1"/>
      <p:bldP spid="57354" grpId="0" animBg="1"/>
      <p:bldP spid="57355" grpId="0" animBg="1"/>
      <p:bldP spid="57357" grpId="0" animBg="1"/>
      <p:bldP spid="57358" grpId="0" animBg="1"/>
      <p:bldP spid="573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27584" y="1888577"/>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p>
        </p:txBody>
      </p:sp>
      <p:pic>
        <p:nvPicPr>
          <p:cNvPr id="58373" name="Picture 5" descr="BAN_095"/>
          <p:cNvPicPr>
            <a:picLocks noChangeAspect="1" noChangeArrowheads="1"/>
          </p:cNvPicPr>
          <p:nvPr/>
        </p:nvPicPr>
        <p:blipFill>
          <a:blip r:embed="rId3" cstate="email"/>
          <a:srcRect/>
          <a:stretch>
            <a:fillRect/>
          </a:stretch>
        </p:blipFill>
        <p:spPr bwMode="auto">
          <a:xfrm>
            <a:off x="2627313" y="476250"/>
            <a:ext cx="3673475" cy="865188"/>
          </a:xfrm>
          <a:prstGeom prst="rect">
            <a:avLst/>
          </a:prstGeom>
          <a:noFill/>
          <a:extLst>
            <a:ext uri="{909E8E84-426E-40DD-AFC4-6F175D3DCCD1}">
              <a14:hiddenFill xmlns:a14="http://schemas.microsoft.com/office/drawing/2010/main">
                <a:solidFill>
                  <a:srgbClr val="FFFFFF"/>
                </a:solidFill>
              </a14:hiddenFill>
            </a:ext>
          </a:extLst>
        </p:spPr>
      </p:pic>
      <p:sp>
        <p:nvSpPr>
          <p:cNvPr id="58374" name="Text Box 6"/>
          <p:cNvSpPr txBox="1">
            <a:spLocks noChangeArrowheads="1"/>
          </p:cNvSpPr>
          <p:nvPr/>
        </p:nvSpPr>
        <p:spPr bwMode="auto">
          <a:xfrm>
            <a:off x="2916238" y="549275"/>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None/>
            </a:pPr>
            <a:r>
              <a:rPr lang="en-US" altLang="zh-CN" sz="4000" dirty="0">
                <a:solidFill>
                  <a:srgbClr val="FF6600"/>
                </a:solidFill>
                <a:latin typeface="Comic Sans MS" panose="030F0702030302020204" pitchFamily="66" charset="0"/>
              </a:rPr>
              <a:t>Discussion</a:t>
            </a:r>
          </a:p>
        </p:txBody>
      </p:sp>
      <p:sp>
        <p:nvSpPr>
          <p:cNvPr id="58375" name="Text Box 7"/>
          <p:cNvSpPr txBox="1">
            <a:spLocks noChangeArrowheads="1"/>
          </p:cNvSpPr>
          <p:nvPr/>
        </p:nvSpPr>
        <p:spPr bwMode="auto">
          <a:xfrm>
            <a:off x="684213" y="1700213"/>
            <a:ext cx="7991475" cy="43592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ea typeface="宋体" panose="02010600030101010101" pitchFamily="2" charset="-122"/>
              </a:defRPr>
            </a:lvl1pPr>
            <a:lvl2pPr marL="914400" indent="-457200">
              <a:defRPr sz="2400">
                <a:solidFill>
                  <a:schemeClr val="tx1"/>
                </a:solidFill>
                <a:latin typeface="Times New Roman" panose="02020603050405020304" pitchFamily="18" charset="0"/>
                <a:ea typeface="宋体" panose="02010600030101010101" pitchFamily="2" charset="-122"/>
              </a:defRPr>
            </a:lvl2pPr>
            <a:lvl3pPr marL="1371600" indent="-457200">
              <a:defRPr sz="2400">
                <a:solidFill>
                  <a:schemeClr val="tx1"/>
                </a:solidFill>
                <a:latin typeface="Times New Roman" panose="02020603050405020304" pitchFamily="18" charset="0"/>
                <a:ea typeface="宋体" panose="02010600030101010101" pitchFamily="2" charset="-122"/>
              </a:defRPr>
            </a:lvl3pPr>
            <a:lvl4pPr marL="1828800" indent="-457200">
              <a:defRPr sz="2400">
                <a:solidFill>
                  <a:schemeClr val="tx1"/>
                </a:solidFill>
                <a:latin typeface="Times New Roman" panose="02020603050405020304" pitchFamily="18" charset="0"/>
                <a:ea typeface="宋体" panose="02010600030101010101" pitchFamily="2" charset="-122"/>
              </a:defRPr>
            </a:lvl4pPr>
            <a:lvl5pPr marL="2286000" indent="-457200">
              <a:defRPr sz="2400">
                <a:solidFill>
                  <a:schemeClr val="tx1"/>
                </a:solidFill>
                <a:latin typeface="Times New Roman" panose="02020603050405020304" pitchFamily="18" charset="0"/>
                <a:ea typeface="宋体" panose="02010600030101010101" pitchFamily="2" charset="-122"/>
              </a:defRPr>
            </a:lvl5pPr>
            <a:lvl6pPr marL="27432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32004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6576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4114800" indent="-4572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buFont typeface="Arial" panose="020B0604020202020204" pitchFamily="34" charset="0"/>
              <a:buAutoNum type="arabicPeriod"/>
            </a:pPr>
            <a:r>
              <a:rPr lang="en-US" altLang="zh-CN" sz="4000" dirty="0"/>
              <a:t>English has now become an international language. How did this happen?</a:t>
            </a:r>
          </a:p>
          <a:p>
            <a:pPr>
              <a:spcBef>
                <a:spcPct val="50000"/>
              </a:spcBef>
              <a:buFont typeface="Arial" panose="020B0604020202020204" pitchFamily="34" charset="0"/>
              <a:buAutoNum type="arabicPeriod"/>
            </a:pPr>
            <a:r>
              <a:rPr lang="en-US" altLang="zh-CN" sz="4000" dirty="0"/>
              <a:t> What will the future of English be like?</a:t>
            </a:r>
          </a:p>
          <a:p>
            <a:pPr>
              <a:spcBef>
                <a:spcPct val="50000"/>
              </a:spcBef>
              <a:buFont typeface="Arial" panose="020B0604020202020204" pitchFamily="34" charset="0"/>
              <a:buAutoNum type="arabicPeriod"/>
            </a:pPr>
            <a:r>
              <a:rPr lang="en-US" altLang="zh-CN" sz="4000" dirty="0"/>
              <a:t> Who owns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500" fill="hold"/>
                                        <p:tgtEl>
                                          <p:spTgt spid="58373"/>
                                        </p:tgtEl>
                                        <p:attrNameLst>
                                          <p:attrName>ppt_w</p:attrName>
                                        </p:attrNameLst>
                                      </p:cBhvr>
                                      <p:tavLst>
                                        <p:tav tm="0">
                                          <p:val>
                                            <p:fltVal val="0"/>
                                          </p:val>
                                        </p:tav>
                                        <p:tav tm="100000">
                                          <p:val>
                                            <p:strVal val="#ppt_w"/>
                                          </p:val>
                                        </p:tav>
                                      </p:tavLst>
                                    </p:anim>
                                    <p:anim calcmode="lin" valueType="num">
                                      <p:cBhvr>
                                        <p:cTn id="8" dur="500" fill="hold"/>
                                        <p:tgtEl>
                                          <p:spTgt spid="5837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8374"/>
                                        </p:tgtEl>
                                        <p:attrNameLst>
                                          <p:attrName>style.visibility</p:attrName>
                                        </p:attrNameLst>
                                      </p:cBhvr>
                                      <p:to>
                                        <p:strVal val="visible"/>
                                      </p:to>
                                    </p:set>
                                    <p:anim calcmode="lin" valueType="num">
                                      <p:cBhvr>
                                        <p:cTn id="13" dur="500" fill="hold"/>
                                        <p:tgtEl>
                                          <p:spTgt spid="58374"/>
                                        </p:tgtEl>
                                        <p:attrNameLst>
                                          <p:attrName>ppt_w</p:attrName>
                                        </p:attrNameLst>
                                      </p:cBhvr>
                                      <p:tavLst>
                                        <p:tav tm="0">
                                          <p:val>
                                            <p:fltVal val="0"/>
                                          </p:val>
                                        </p:tav>
                                        <p:tav tm="100000">
                                          <p:val>
                                            <p:strVal val="#ppt_w"/>
                                          </p:val>
                                        </p:tav>
                                      </p:tavLst>
                                    </p:anim>
                                    <p:anim calcmode="lin" valueType="num">
                                      <p:cBhvr>
                                        <p:cTn id="14" dur="500" fill="hold"/>
                                        <p:tgtEl>
                                          <p:spTgt spid="583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7" name="WordArt 5"/>
          <p:cNvSpPr>
            <a:spLocks noChangeArrowheads="1" noChangeShapeType="1" noTextEdit="1"/>
          </p:cNvSpPr>
          <p:nvPr/>
        </p:nvSpPr>
        <p:spPr bwMode="auto">
          <a:xfrm>
            <a:off x="2124075" y="2205038"/>
            <a:ext cx="5327650" cy="2124075"/>
          </a:xfrm>
          <a:prstGeom prst="rect">
            <a:avLst/>
          </a:prstGeom>
        </p:spPr>
        <p:txBody>
          <a:bodyPr wrap="none" fromWordArt="1">
            <a:prstTxWarp prst="textPlain">
              <a:avLst>
                <a:gd name="adj" fmla="val 50000"/>
              </a:avLst>
            </a:prstTxWarp>
          </a:bodyPr>
          <a:lstStyle/>
          <a:p>
            <a:pPr algn="ctr"/>
            <a:r>
              <a:rPr lang="en-US" altLang="zh-CN"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a:rPr>
              <a:t>Lead in 2 </a:t>
            </a:r>
            <a:endParaRPr lang="zh-CN" altLang="en-US"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a:endParaRPr>
          </a:p>
        </p:txBody>
      </p:sp>
    </p:spTree>
  </p:cSld>
  <p:clrMapOvr>
    <a:masterClrMapping/>
  </p:clrMapOvr>
  <p:transition/>
</p:sld>
</file>

<file path=ppt/theme/theme1.xml><?xml version="1.0" encoding="utf-8"?>
<a:theme xmlns:a="http://schemas.openxmlformats.org/drawingml/2006/main" name="WWW.2PPT.COM&#10;">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1356</Words>
  <Application>Microsoft Office PowerPoint</Application>
  <PresentationFormat>全屏显示(4:3)</PresentationFormat>
  <Paragraphs>198</Paragraphs>
  <Slides>39</Slides>
  <Notes>2</Notes>
  <HiddenSlides>3</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1" baseType="lpstr">
      <vt:lpstr>方正琥珀简体</vt:lpstr>
      <vt:lpstr>华文细黑</vt:lpstr>
      <vt:lpstr>华文新魏</vt:lpstr>
      <vt:lpstr>宋体</vt:lpstr>
      <vt:lpstr>微软雅黑</vt:lpstr>
      <vt:lpstr>Arial</vt:lpstr>
      <vt:lpstr>Arial Black</vt:lpstr>
      <vt:lpstr>Calibri</vt:lpstr>
      <vt:lpstr>Comic Sans MS</vt:lpstr>
      <vt:lpstr>Times New Roman</vt:lpstr>
      <vt:lpstr>WWW.2PPT.COM
</vt:lpstr>
      <vt:lpstr>Bitmap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2013-12-13T08:39:00Z</dcterms:created>
  <dcterms:modified xsi:type="dcterms:W3CDTF">2023-01-17T02:05:41Z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29CA82EA17F34CC18ED2048821CAC035</vt:lpwstr>
  </property>
  <property fmtid="{A09F084E-AD41-489F-8076-AA5BE3082BCA}" pid="100">
    <vt:ui4>5</vt:ui4>
  </property>
  <property fmtid="{64440492-4C8B-11D1-8B70-080036B11A03}" pid="11">
    <vt:lpwstr>www.2ppt.com-爱PPT提供资源下载</vt:lpwstr>
  </property>
</Properties>
</file>