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3" r:id="rId4"/>
    <p:sldId id="261" r:id="rId5"/>
    <p:sldId id="368" r:id="rId6"/>
    <p:sldId id="369" r:id="rId7"/>
    <p:sldId id="370" r:id="rId8"/>
    <p:sldId id="295" r:id="rId9"/>
    <p:sldId id="323" r:id="rId10"/>
    <p:sldId id="293" r:id="rId11"/>
    <p:sldId id="351" r:id="rId12"/>
    <p:sldId id="353" r:id="rId13"/>
    <p:sldId id="355" r:id="rId14"/>
    <p:sldId id="356" r:id="rId15"/>
    <p:sldId id="288" r:id="rId16"/>
    <p:sldId id="258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E13"/>
    <a:srgbClr val="F6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BC64BB8-54AF-4247-81F9-7E2E0DEF8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5DED6DB-84FE-440F-AF28-2BFB9A2F46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193"/>
            <a:ext cx="3493311" cy="762066"/>
          </a:xfrm>
          <a:prstGeom prst="rect">
            <a:avLst/>
          </a:prstGeom>
          <a:ln>
            <a:solidFill>
              <a:srgbClr val="F98E13"/>
            </a:solidFill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005" y="434975"/>
            <a:ext cx="612333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98E1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 marL="9144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 marL="13716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 marL="18288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400" smtClean="0">
                <a:solidFill>
                  <a:srgbClr val="F98E1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 lang="zh-CN" altLang="en-US" smtClean="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 lang="zh-CN" altLang="en-US" smtClean="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 lang="zh-CN" altLang="en-US" smtClean="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marL="457200" lvl="0" indent="-45720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6096000" y="1769358"/>
            <a:ext cx="575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二年级数学下册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3969026" y="2909920"/>
            <a:ext cx="7865746" cy="1599853"/>
            <a:chOff x="1447051" y="3338217"/>
            <a:chExt cx="7865746" cy="1599853"/>
          </a:xfrm>
        </p:grpSpPr>
        <p:sp>
          <p:nvSpPr>
            <p:cNvPr id="9" name="文本框 8"/>
            <p:cNvSpPr txBox="1"/>
            <p:nvPr/>
          </p:nvSpPr>
          <p:spPr>
            <a:xfrm>
              <a:off x="1494820" y="4691849"/>
              <a:ext cx="70852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SIBLING BLENDING WITHOUT PARENTHESES</a:t>
              </a:r>
              <a:endParaRPr lang="zh-CN" alt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47051" y="3338217"/>
              <a:ext cx="78657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没有括号的同级混合运算</a:t>
              </a:r>
            </a:p>
          </p:txBody>
        </p:sp>
        <p:sp>
          <p:nvSpPr>
            <p:cNvPr id="11" name="矩形: 圆角 10"/>
            <p:cNvSpPr/>
            <p:nvPr/>
          </p:nvSpPr>
          <p:spPr>
            <a:xfrm rot="10800000" flipH="1" flipV="1">
              <a:off x="1568232" y="4545882"/>
              <a:ext cx="70118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636565" y="4659851"/>
            <a:ext cx="4077025" cy="276999"/>
            <a:chOff x="1018050" y="5462070"/>
            <a:chExt cx="3372317" cy="276999"/>
          </a:xfrm>
        </p:grpSpPr>
        <p:sp>
          <p:nvSpPr>
            <p:cNvPr id="13" name="矩形 12"/>
            <p:cNvSpPr/>
            <p:nvPr/>
          </p:nvSpPr>
          <p:spPr>
            <a:xfrm>
              <a:off x="1018050" y="5462070"/>
              <a:ext cx="1342981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授课人：</a:t>
              </a:r>
              <a:r>
                <a:rPr lang="en-US" altLang="zh-CN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PPT818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H="1">
            <a:off x="10608364" y="6243486"/>
            <a:ext cx="1105225" cy="275590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5.1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0608364" y="490489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609600" y="1192214"/>
            <a:ext cx="45212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P50 T1)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459" name="文本框 1"/>
          <p:cNvSpPr txBox="1">
            <a:spLocks noChangeArrowheads="1"/>
          </p:cNvSpPr>
          <p:nvPr/>
        </p:nvSpPr>
        <p:spPr bwMode="auto">
          <a:xfrm>
            <a:off x="1518445" y="2343713"/>
            <a:ext cx="2578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32＋14－8</a:t>
            </a:r>
          </a:p>
        </p:txBody>
      </p:sp>
      <p:sp>
        <p:nvSpPr>
          <p:cNvPr id="19460" name="文本框 2"/>
          <p:cNvSpPr txBox="1">
            <a:spLocks noChangeArrowheads="1"/>
          </p:cNvSpPr>
          <p:nvPr/>
        </p:nvSpPr>
        <p:spPr bwMode="auto">
          <a:xfrm>
            <a:off x="4974432" y="2343713"/>
            <a:ext cx="3067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25－12＋45</a:t>
            </a:r>
          </a:p>
        </p:txBody>
      </p:sp>
      <p:sp>
        <p:nvSpPr>
          <p:cNvPr id="19461" name="文本框 3"/>
          <p:cNvSpPr txBox="1">
            <a:spLocks noChangeArrowheads="1"/>
          </p:cNvSpPr>
          <p:nvPr/>
        </p:nvSpPr>
        <p:spPr bwMode="auto">
          <a:xfrm>
            <a:off x="8700295" y="2343713"/>
            <a:ext cx="250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35－6－12</a:t>
            </a:r>
          </a:p>
        </p:txBody>
      </p:sp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518446" y="4467185"/>
            <a:ext cx="2160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3×6÷2</a:t>
            </a:r>
          </a:p>
        </p:txBody>
      </p:sp>
      <p:sp>
        <p:nvSpPr>
          <p:cNvPr id="19463" name="文本框 6"/>
          <p:cNvSpPr txBox="1">
            <a:spLocks noChangeArrowheads="1"/>
          </p:cNvSpPr>
          <p:nvPr/>
        </p:nvSpPr>
        <p:spPr bwMode="auto">
          <a:xfrm>
            <a:off x="4974432" y="4467185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4×6÷8</a:t>
            </a:r>
          </a:p>
        </p:txBody>
      </p:sp>
      <p:sp>
        <p:nvSpPr>
          <p:cNvPr id="19464" name="文本框 7"/>
          <p:cNvSpPr txBox="1">
            <a:spLocks noChangeArrowheads="1"/>
          </p:cNvSpPr>
          <p:nvPr/>
        </p:nvSpPr>
        <p:spPr bwMode="auto">
          <a:xfrm>
            <a:off x="8700295" y="4467185"/>
            <a:ext cx="250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48÷8×9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518445" y="2890391"/>
            <a:ext cx="18049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=46－8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=38</a:t>
            </a: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5001419" y="2890391"/>
            <a:ext cx="21891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=13＋45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=58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8673306" y="2890391"/>
            <a:ext cx="2095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=29－12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=17</a:t>
            </a: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547020" y="5123399"/>
            <a:ext cx="1927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=18÷2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=9</a:t>
            </a: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5015707" y="5123399"/>
            <a:ext cx="1851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=24÷8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</a:t>
            </a: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8817770" y="5051960"/>
            <a:ext cx="1724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=6×9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=54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8" name="矩形 17"/>
          <p:cNvSpPr/>
          <p:nvPr/>
        </p:nvSpPr>
        <p:spPr>
          <a:xfrm>
            <a:off x="1138479" y="2067339"/>
            <a:ext cx="2958066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69614" y="2067339"/>
            <a:ext cx="2958066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00749" y="2067339"/>
            <a:ext cx="2958066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38479" y="4355497"/>
            <a:ext cx="2958066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69614" y="4355497"/>
            <a:ext cx="2958066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00749" y="4355497"/>
            <a:ext cx="2958066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/>
          <a:stretch>
            <a:fillRect/>
          </a:stretch>
        </p:blipFill>
        <p:spPr bwMode="auto">
          <a:xfrm>
            <a:off x="652464" y="2319339"/>
            <a:ext cx="108870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4"/>
          <p:cNvSpPr txBox="1">
            <a:spLocks noChangeArrowheads="1"/>
          </p:cNvSpPr>
          <p:nvPr/>
        </p:nvSpPr>
        <p:spPr bwMode="auto">
          <a:xfrm>
            <a:off x="901700" y="1374778"/>
            <a:ext cx="45974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P50 T2)</a:t>
            </a: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3225800" y="2810607"/>
            <a:ext cx="506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4940699" y="2780446"/>
            <a:ext cx="766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22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110706" y="3486882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955780" y="3486882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29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110706" y="4074257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21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955780" y="4074257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35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110706" y="4687033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23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955780" y="4687033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37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808245" y="2810607"/>
            <a:ext cx="414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0478294" y="2780446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793163" y="3456721"/>
            <a:ext cx="44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478294" y="3428146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25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793163" y="4074257"/>
            <a:ext cx="44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0478294" y="4074257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35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720138" y="4760057"/>
            <a:ext cx="590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0478294" y="4687033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</a:t>
            </a:r>
          </a:p>
        </p:txBody>
      </p: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/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0"/>
          <p:cNvSpPr>
            <a:spLocks noChangeArrowheads="1"/>
          </p:cNvSpPr>
          <p:nvPr/>
        </p:nvSpPr>
        <p:spPr bwMode="auto">
          <a:xfrm>
            <a:off x="632005" y="1225489"/>
            <a:ext cx="10180637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P50 T3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下面的计算对吗？如果不对，把它改正过来。</a:t>
            </a:r>
            <a:endParaRPr lang="en-US" altLang="zh-CN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0" y="2012950"/>
            <a:ext cx="10744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03500" y="3870326"/>
            <a:ext cx="66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420350" y="3433764"/>
            <a:ext cx="6667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245225" y="4321175"/>
            <a:ext cx="666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032000" y="5057351"/>
            <a:ext cx="3016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34－17+3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=17+3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=20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9255125" y="4800176"/>
            <a:ext cx="2673350" cy="128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18÷3×3</a:t>
            </a:r>
          </a:p>
          <a:p>
            <a:pPr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=6×3</a:t>
            </a:r>
          </a:p>
          <a:p>
            <a:pPr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=18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632005" y="1506775"/>
            <a:ext cx="619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endParaRPr lang="zh-CN" altLang="en-US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253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130" y="1354137"/>
            <a:ext cx="467201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867" y="1354136"/>
            <a:ext cx="467518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3225980" y="1471334"/>
            <a:ext cx="72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43</a:t>
            </a: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5081768" y="1471334"/>
            <a:ext cx="722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29</a:t>
            </a:r>
          </a:p>
        </p:txBody>
      </p: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3225980" y="2095223"/>
            <a:ext cx="72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58</a:t>
            </a: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5081768" y="2095223"/>
            <a:ext cx="722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44</a:t>
            </a: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3225980" y="2722284"/>
            <a:ext cx="72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50</a:t>
            </a: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5081768" y="2722284"/>
            <a:ext cx="722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</a:t>
            </a: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8396466" y="1471334"/>
            <a:ext cx="568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10222093" y="1471334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8396466" y="2095223"/>
            <a:ext cx="568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>
            <a:off x="10222093" y="2107923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</a:p>
        </p:txBody>
      </p:sp>
      <p:sp>
        <p:nvSpPr>
          <p:cNvPr id="25" name="文本框 2"/>
          <p:cNvSpPr txBox="1">
            <a:spLocks noChangeArrowheads="1"/>
          </p:cNvSpPr>
          <p:nvPr/>
        </p:nvSpPr>
        <p:spPr bwMode="auto">
          <a:xfrm>
            <a:off x="8396466" y="2722284"/>
            <a:ext cx="568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10222093" y="2722284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</a:t>
            </a:r>
          </a:p>
        </p:txBody>
      </p: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29" name="文本框 1"/>
          <p:cNvSpPr txBox="1">
            <a:spLocks noChangeArrowheads="1"/>
          </p:cNvSpPr>
          <p:nvPr/>
        </p:nvSpPr>
        <p:spPr bwMode="auto">
          <a:xfrm>
            <a:off x="632005" y="3666837"/>
            <a:ext cx="8670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5.根据下表列出相应的算式，并计算。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632005" y="4310313"/>
          <a:ext cx="5400675" cy="1040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9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被减数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63－14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28＋16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9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减数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6283505" y="4310312"/>
          <a:ext cx="5400675" cy="1040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9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加数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37－24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43＋36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9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加数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51" marR="91451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010298" y="5554249"/>
            <a:ext cx="315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63－14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22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010298" y="6069298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28＋16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－19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596368" y="5554249"/>
            <a:ext cx="278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37－24＋40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7596368" y="6069298"/>
            <a:ext cx="278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43＋36＋8</a:t>
            </a:r>
          </a:p>
        </p:txBody>
      </p:sp>
      <p:sp>
        <p:nvSpPr>
          <p:cNvPr id="36" name="文本框 2"/>
          <p:cNvSpPr txBox="1">
            <a:spLocks noChangeArrowheads="1"/>
          </p:cNvSpPr>
          <p:nvPr/>
        </p:nvSpPr>
        <p:spPr bwMode="auto">
          <a:xfrm>
            <a:off x="4160838" y="5554249"/>
            <a:ext cx="110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=27</a:t>
            </a:r>
          </a:p>
        </p:txBody>
      </p:sp>
      <p:sp>
        <p:nvSpPr>
          <p:cNvPr id="37" name="文本框 2"/>
          <p:cNvSpPr txBox="1">
            <a:spLocks noChangeArrowheads="1"/>
          </p:cNvSpPr>
          <p:nvPr/>
        </p:nvSpPr>
        <p:spPr bwMode="auto">
          <a:xfrm>
            <a:off x="4160838" y="6069298"/>
            <a:ext cx="110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=25</a:t>
            </a:r>
          </a:p>
        </p:txBody>
      </p:sp>
      <p:sp>
        <p:nvSpPr>
          <p:cNvPr id="38" name="文本框 2"/>
          <p:cNvSpPr txBox="1">
            <a:spLocks noChangeArrowheads="1"/>
          </p:cNvSpPr>
          <p:nvPr/>
        </p:nvSpPr>
        <p:spPr bwMode="auto">
          <a:xfrm>
            <a:off x="9454805" y="5554249"/>
            <a:ext cx="1104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=53</a:t>
            </a:r>
          </a:p>
        </p:txBody>
      </p:sp>
      <p:sp>
        <p:nvSpPr>
          <p:cNvPr id="39" name="文本框 2"/>
          <p:cNvSpPr txBox="1">
            <a:spLocks noChangeArrowheads="1"/>
          </p:cNvSpPr>
          <p:nvPr/>
        </p:nvSpPr>
        <p:spPr bwMode="auto">
          <a:xfrm>
            <a:off x="9454805" y="6069298"/>
            <a:ext cx="1104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=87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1686" y="4322525"/>
            <a:ext cx="2064496" cy="18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0510" y="4333994"/>
            <a:ext cx="2072144" cy="178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9260" y="1990876"/>
            <a:ext cx="2370348" cy="175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8533" y="1986962"/>
            <a:ext cx="2300258" cy="17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2"/>
          <p:cNvSpPr txBox="1">
            <a:spLocks noChangeArrowheads="1"/>
          </p:cNvSpPr>
          <p:nvPr/>
        </p:nvSpPr>
        <p:spPr bwMode="auto">
          <a:xfrm>
            <a:off x="632005" y="1185488"/>
            <a:ext cx="499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6.填一填，并算一算。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707308" y="2403062"/>
            <a:ext cx="1821090" cy="12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    +    36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594606" y="2432213"/>
            <a:ext cx="1679634" cy="12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73    －   17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778036" y="4754125"/>
            <a:ext cx="1679634" cy="12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   ÷     4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584774" y="4734461"/>
            <a:ext cx="1679634" cy="12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2000"/>
              <a:t> 2     ×     9</a:t>
            </a:r>
          </a:p>
          <a:p>
            <a:pPr>
              <a:lnSpc>
                <a:spcPct val="200000"/>
              </a:lnSpc>
            </a:pPr>
            <a:r>
              <a:rPr lang="en-US" altLang="zh-CN" sz="2000"/>
              <a:t>18</a:t>
            </a: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7" name="矩形 16"/>
          <p:cNvSpPr/>
          <p:nvPr/>
        </p:nvSpPr>
        <p:spPr>
          <a:xfrm>
            <a:off x="1999629" y="1889666"/>
            <a:ext cx="2958066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05401" y="1889666"/>
            <a:ext cx="2958066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99629" y="4195118"/>
            <a:ext cx="2958066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05401" y="4195118"/>
            <a:ext cx="2958066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52114" y="1715638"/>
            <a:ext cx="5883662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200" b="1" noProof="1">
                <a:solidFill>
                  <a:srgbClr val="F98E1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52113" y="3263707"/>
            <a:ext cx="10278495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不含括号的同级混合运算的运算顺序：在没有括号的算式里，只有加、减法或只有乘、除法，都要从左往右按顺序计算。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7" name="矩形 6"/>
          <p:cNvSpPr/>
          <p:nvPr/>
        </p:nvSpPr>
        <p:spPr>
          <a:xfrm>
            <a:off x="938171" y="3015770"/>
            <a:ext cx="10780064" cy="1973862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6096000" y="2123327"/>
            <a:ext cx="5754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600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谢谢观看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5959397" y="4030501"/>
            <a:ext cx="5827605" cy="407577"/>
            <a:chOff x="1494821" y="4545882"/>
            <a:chExt cx="5827605" cy="407577"/>
          </a:xfrm>
        </p:grpSpPr>
        <p:sp>
          <p:nvSpPr>
            <p:cNvPr id="9" name="文本框 8"/>
            <p:cNvSpPr txBox="1"/>
            <p:nvPr/>
          </p:nvSpPr>
          <p:spPr>
            <a:xfrm>
              <a:off x="1494821" y="4691849"/>
              <a:ext cx="53862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THANKS FOR WATCHING</a:t>
              </a:r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 rot="10800000" flipH="1" flipV="1">
              <a:off x="1568233" y="4545882"/>
              <a:ext cx="5754193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636565" y="4572767"/>
            <a:ext cx="4077025" cy="276999"/>
            <a:chOff x="1018050" y="5462070"/>
            <a:chExt cx="3372317" cy="276999"/>
          </a:xfrm>
        </p:grpSpPr>
        <p:sp>
          <p:nvSpPr>
            <p:cNvPr id="13" name="矩形 12"/>
            <p:cNvSpPr/>
            <p:nvPr/>
          </p:nvSpPr>
          <p:spPr>
            <a:xfrm>
              <a:off x="1018050" y="5462070"/>
              <a:ext cx="1342981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授课人：</a:t>
              </a:r>
              <a:r>
                <a:rPr lang="en-US" altLang="zh-CN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H="1">
            <a:off x="10608364" y="6243486"/>
            <a:ext cx="1105225" cy="275590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5.1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0608364" y="490489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4935" y="1948070"/>
            <a:ext cx="11082131" cy="3906078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1094409" y="2136914"/>
            <a:ext cx="10328275" cy="332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掌握加减、乘除混合运算顺序，并能正确地进行计算。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36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理解加减、乘除混合运算顺序，进一步掌握表内乘、除法。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学习目标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35"/>
          <p:cNvGrpSpPr/>
          <p:nvPr/>
        </p:nvGrpSpPr>
        <p:grpSpPr>
          <a:xfrm>
            <a:off x="2288210" y="2747695"/>
            <a:ext cx="2498725" cy="3446462"/>
            <a:chOff x="2825" y="4787"/>
            <a:chExt cx="3936" cy="5427"/>
          </a:xfrm>
        </p:grpSpPr>
        <p:sp>
          <p:nvSpPr>
            <p:cNvPr id="7170" name="文本框 2"/>
            <p:cNvSpPr txBox="1">
              <a:spLocks noChangeArrowheads="1"/>
            </p:cNvSpPr>
            <p:nvPr/>
          </p:nvSpPr>
          <p:spPr bwMode="auto">
            <a:xfrm>
              <a:off x="2825" y="4787"/>
              <a:ext cx="3936" cy="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   2 3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   1 7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       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      8</a:t>
              </a:r>
              <a:endPara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       ）</a:t>
              </a:r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71" name="文本框 4"/>
            <p:cNvSpPr txBox="1">
              <a:spLocks noChangeArrowheads="1"/>
            </p:cNvSpPr>
            <p:nvPr/>
          </p:nvSpPr>
          <p:spPr bwMode="auto">
            <a:xfrm>
              <a:off x="3040" y="5748"/>
              <a:ext cx="76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+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2928" y="6647"/>
              <a:ext cx="2808" cy="15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2928" y="8587"/>
              <a:ext cx="2808" cy="15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4" name="文本框 34"/>
            <p:cNvSpPr txBox="1">
              <a:spLocks noChangeArrowheads="1"/>
            </p:cNvSpPr>
            <p:nvPr/>
          </p:nvSpPr>
          <p:spPr bwMode="auto">
            <a:xfrm>
              <a:off x="2927" y="7638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－</a:t>
              </a:r>
              <a:endPara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1556097" y="1638945"/>
            <a:ext cx="8445500" cy="7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23+17－8=                    50－13+26=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896222" y="3988758"/>
            <a:ext cx="982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4 0</a:t>
            </a:r>
          </a:p>
        </p:txBody>
      </p:sp>
      <p:grpSp>
        <p:nvGrpSpPr>
          <p:cNvPr id="7178" name="组合 36"/>
          <p:cNvGrpSpPr/>
          <p:nvPr/>
        </p:nvGrpSpPr>
        <p:grpSpPr>
          <a:xfrm>
            <a:off x="7502872" y="2747695"/>
            <a:ext cx="2498725" cy="3446462"/>
            <a:chOff x="2825" y="4787"/>
            <a:chExt cx="3936" cy="5427"/>
          </a:xfrm>
        </p:grpSpPr>
        <p:sp>
          <p:nvSpPr>
            <p:cNvPr id="7179" name="文本框 37"/>
            <p:cNvSpPr txBox="1">
              <a:spLocks noChangeArrowheads="1"/>
            </p:cNvSpPr>
            <p:nvPr/>
          </p:nvSpPr>
          <p:spPr bwMode="auto">
            <a:xfrm>
              <a:off x="2825" y="4787"/>
              <a:ext cx="3936" cy="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   5 0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   1 3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       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     2  6</a:t>
              </a:r>
              <a:endPara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       ）</a:t>
              </a:r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80" name="文本框 38"/>
            <p:cNvSpPr txBox="1">
              <a:spLocks noChangeArrowheads="1"/>
            </p:cNvSpPr>
            <p:nvPr/>
          </p:nvSpPr>
          <p:spPr bwMode="auto">
            <a:xfrm>
              <a:off x="2999" y="7638"/>
              <a:ext cx="76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+</a:t>
              </a:r>
              <a:endPara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V="1">
              <a:off x="2928" y="6647"/>
              <a:ext cx="2808" cy="15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2928" y="8587"/>
              <a:ext cx="2808" cy="15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3" name="文本框 41"/>
            <p:cNvSpPr txBox="1">
              <a:spLocks noChangeArrowheads="1"/>
            </p:cNvSpPr>
            <p:nvPr/>
          </p:nvSpPr>
          <p:spPr bwMode="auto">
            <a:xfrm>
              <a:off x="2825" y="5747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－</a:t>
              </a:r>
              <a:endPara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2912098" y="5253995"/>
            <a:ext cx="828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3 2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4352997" y="1700857"/>
            <a:ext cx="9826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32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8123583" y="3988758"/>
            <a:ext cx="8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3 7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8145808" y="5253995"/>
            <a:ext cx="8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6 3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9499671" y="1700857"/>
            <a:ext cx="8001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63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复习导入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685166" y="130653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051783" y="1306536"/>
            <a:ext cx="875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不含括号的同级混合运算的运算顺序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5166" y="1900883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051783" y="1957410"/>
            <a:ext cx="9228137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图书阅览室里上午有 53 人，中午走了 24 人，下午又来了 38人，阅览室里下午有多少人？</a:t>
            </a:r>
          </a:p>
        </p:txBody>
      </p:sp>
      <p:sp>
        <p:nvSpPr>
          <p:cNvPr id="6" name="对话气泡: 圆角矩形 20"/>
          <p:cNvSpPr/>
          <p:nvPr/>
        </p:nvSpPr>
        <p:spPr>
          <a:xfrm>
            <a:off x="7384774" y="3983333"/>
            <a:ext cx="3822922" cy="1699622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noFill/>
          <a:ln w="3175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知道这个数学问题该怎样列式计算吗？</a:t>
            </a:r>
          </a:p>
        </p:txBody>
      </p:sp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338" y="3562350"/>
            <a:ext cx="552767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>
            <a:spLocks noChangeArrowheads="1"/>
          </p:cNvSpPr>
          <p:nvPr/>
        </p:nvSpPr>
        <p:spPr bwMode="auto">
          <a:xfrm>
            <a:off x="1244338" y="1263651"/>
            <a:ext cx="232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理解题意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98048" y="2462420"/>
          <a:ext cx="9432926" cy="3463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4406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3600" b="1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已知条件</a:t>
                      </a:r>
                    </a:p>
                  </a:txBody>
                  <a:tcPr marL="91449" marR="91449" marT="46800" marB="46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3600" b="1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所提问题</a:t>
                      </a:r>
                    </a:p>
                  </a:txBody>
                  <a:tcPr marL="91449" marR="91449" marT="46800" marB="46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51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endParaRPr lang="zh-CN" altLang="en-US" sz="18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49" marR="91449" marT="46800" marB="46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endParaRPr lang="zh-CN" altLang="en-US" sz="180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49" marR="91449" marT="46800" marB="46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06162" y="3713854"/>
            <a:ext cx="4581525" cy="17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①上午有53人。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②中午走了24人。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③下午又来了38人。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491599" y="4315397"/>
            <a:ext cx="4335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阅览室里下午有多少人？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>
            <a:spLocks noChangeArrowheads="1"/>
          </p:cNvSpPr>
          <p:nvPr/>
        </p:nvSpPr>
        <p:spPr bwMode="auto">
          <a:xfrm>
            <a:off x="1000126" y="1263651"/>
            <a:ext cx="4505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方法一：分步计算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54113" y="2381596"/>
            <a:ext cx="4114800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①上午有53人。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②中午走了24人。</a:t>
            </a:r>
          </a:p>
        </p:txBody>
      </p:sp>
      <p:sp>
        <p:nvSpPr>
          <p:cNvPr id="3" name="右箭头 2"/>
          <p:cNvSpPr/>
          <p:nvPr/>
        </p:nvSpPr>
        <p:spPr>
          <a:xfrm>
            <a:off x="4764674" y="2652696"/>
            <a:ext cx="936625" cy="360363"/>
          </a:xfrm>
          <a:prstGeom prst="rightArrow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9936" y="2381596"/>
            <a:ext cx="4637088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53－24=29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（人）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答：中午时有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29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人。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54113" y="4599610"/>
            <a:ext cx="4591050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③下午又来了38人。</a:t>
            </a:r>
          </a:p>
        </p:txBody>
      </p:sp>
      <p:sp>
        <p:nvSpPr>
          <p:cNvPr id="7" name="右箭头 6"/>
          <p:cNvSpPr/>
          <p:nvPr/>
        </p:nvSpPr>
        <p:spPr>
          <a:xfrm>
            <a:off x="4764674" y="4799359"/>
            <a:ext cx="936625" cy="358775"/>
          </a:xfrm>
          <a:prstGeom prst="rightArrow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609936" y="4557647"/>
            <a:ext cx="4637087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29+38=67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（人）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答：下午时有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67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人。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9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9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>
            <a:spLocks noChangeArrowheads="1"/>
          </p:cNvSpPr>
          <p:nvPr/>
        </p:nvSpPr>
        <p:spPr bwMode="auto">
          <a:xfrm>
            <a:off x="1000125" y="1783769"/>
            <a:ext cx="607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方法二：列综合算式计算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846389" y="2491794"/>
            <a:ext cx="3556759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53－24+38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对话气泡: 圆角矩形 20"/>
          <p:cNvSpPr/>
          <p:nvPr/>
        </p:nvSpPr>
        <p:spPr>
          <a:xfrm>
            <a:off x="1457946" y="3429000"/>
            <a:ext cx="5375275" cy="1825418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noFill/>
          <a:ln w="3175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像</a:t>
            </a:r>
            <a:r>
              <a:rPr lang="en-US" altLang="zh-CN" sz="2400" b="1" noProof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53－24+38</a:t>
            </a:r>
            <a:r>
              <a:rPr lang="zh-CN" altLang="en-US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这样的算式是综合算式。你还记得以前是按怎样的运算顺序计算的吗？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205788" y="1783769"/>
            <a:ext cx="2239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计算步骤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205788" y="2402342"/>
            <a:ext cx="3347277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53－24+38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205788" y="3937455"/>
            <a:ext cx="2239962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=29+38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=67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303039" y="3211967"/>
            <a:ext cx="1576388" cy="31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8726903" y="3292930"/>
            <a:ext cx="9525" cy="56673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17"/>
          <p:cNvGrpSpPr/>
          <p:nvPr/>
        </p:nvGrpSpPr>
        <p:grpSpPr>
          <a:xfrm>
            <a:off x="8221664" y="3767139"/>
            <a:ext cx="2676525" cy="1322387"/>
            <a:chOff x="4349" y="6846"/>
            <a:chExt cx="4216" cy="2082"/>
          </a:xfrm>
        </p:grpSpPr>
        <p:sp>
          <p:nvSpPr>
            <p:cNvPr id="15362" name="文本框 18"/>
            <p:cNvSpPr txBox="1">
              <a:spLocks noChangeArrowheads="1"/>
            </p:cNvSpPr>
            <p:nvPr/>
          </p:nvSpPr>
          <p:spPr bwMode="auto">
            <a:xfrm>
              <a:off x="4349" y="6846"/>
              <a:ext cx="2748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094" y="7006"/>
              <a:ext cx="1165" cy="7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354" y="6981"/>
              <a:ext cx="908" cy="90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400" y="7006"/>
              <a:ext cx="1165" cy="7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094" y="8133"/>
              <a:ext cx="1165" cy="7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5367" name="组合 8"/>
          <p:cNvGrpSpPr/>
          <p:nvPr/>
        </p:nvGrpSpPr>
        <p:grpSpPr>
          <a:xfrm>
            <a:off x="755651" y="3783014"/>
            <a:ext cx="2676525" cy="1322387"/>
            <a:chOff x="4349" y="6846"/>
            <a:chExt cx="4216" cy="2082"/>
          </a:xfrm>
        </p:grpSpPr>
        <p:sp>
          <p:nvSpPr>
            <p:cNvPr id="15368" name="文本框 3"/>
            <p:cNvSpPr txBox="1">
              <a:spLocks noChangeArrowheads="1"/>
            </p:cNvSpPr>
            <p:nvPr/>
          </p:nvSpPr>
          <p:spPr bwMode="auto">
            <a:xfrm>
              <a:off x="4349" y="6846"/>
              <a:ext cx="2748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5094" y="7006"/>
              <a:ext cx="1165" cy="7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354" y="6981"/>
              <a:ext cx="908" cy="90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400" y="7006"/>
              <a:ext cx="1165" cy="7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094" y="8133"/>
              <a:ext cx="1165" cy="7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5373" name="文本框 1"/>
          <p:cNvSpPr txBox="1">
            <a:spLocks noChangeArrowheads="1"/>
          </p:cNvSpPr>
          <p:nvPr/>
        </p:nvSpPr>
        <p:spPr bwMode="auto">
          <a:xfrm>
            <a:off x="973138" y="1258238"/>
            <a:ext cx="5751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P47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5374" name="文本框 1"/>
          <p:cNvSpPr txBox="1">
            <a:spLocks noChangeArrowheads="1"/>
          </p:cNvSpPr>
          <p:nvPr/>
        </p:nvSpPr>
        <p:spPr bwMode="auto">
          <a:xfrm>
            <a:off x="1190505" y="2211389"/>
            <a:ext cx="1414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计算。</a:t>
            </a: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1301751" y="3678539"/>
            <a:ext cx="2314575" cy="14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29  －  11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</a:t>
            </a:r>
          </a:p>
        </p:txBody>
      </p:sp>
      <p:sp>
        <p:nvSpPr>
          <p:cNvPr id="15376" name="文本框 1"/>
          <p:cNvSpPr txBox="1">
            <a:spLocks noChangeArrowheads="1"/>
          </p:cNvSpPr>
          <p:nvPr/>
        </p:nvSpPr>
        <p:spPr bwMode="auto">
          <a:xfrm>
            <a:off x="1254125" y="3076575"/>
            <a:ext cx="2287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23+6－11</a:t>
            </a:r>
          </a:p>
        </p:txBody>
      </p:sp>
      <p:sp>
        <p:nvSpPr>
          <p:cNvPr id="15377" name="文本框 9"/>
          <p:cNvSpPr txBox="1">
            <a:spLocks noChangeArrowheads="1"/>
          </p:cNvSpPr>
          <p:nvPr/>
        </p:nvSpPr>
        <p:spPr bwMode="auto">
          <a:xfrm>
            <a:off x="5048251" y="3074989"/>
            <a:ext cx="2289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2×8÷4</a:t>
            </a:r>
          </a:p>
        </p:txBody>
      </p:sp>
      <p:grpSp>
        <p:nvGrpSpPr>
          <p:cNvPr id="15378" name="组合 10"/>
          <p:cNvGrpSpPr/>
          <p:nvPr/>
        </p:nvGrpSpPr>
        <p:grpSpPr>
          <a:xfrm>
            <a:off x="4489451" y="3767139"/>
            <a:ext cx="2676525" cy="1322387"/>
            <a:chOff x="4349" y="6846"/>
            <a:chExt cx="4216" cy="2082"/>
          </a:xfrm>
        </p:grpSpPr>
        <p:sp>
          <p:nvSpPr>
            <p:cNvPr id="15379" name="文本框 11"/>
            <p:cNvSpPr txBox="1">
              <a:spLocks noChangeArrowheads="1"/>
            </p:cNvSpPr>
            <p:nvPr/>
          </p:nvSpPr>
          <p:spPr bwMode="auto">
            <a:xfrm>
              <a:off x="4349" y="6846"/>
              <a:ext cx="2748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094" y="7006"/>
              <a:ext cx="1165" cy="7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4" y="6981"/>
              <a:ext cx="908" cy="90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400" y="7006"/>
              <a:ext cx="1165" cy="7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94" y="8133"/>
              <a:ext cx="1165" cy="7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5384" name="文本框 16"/>
          <p:cNvSpPr txBox="1">
            <a:spLocks noChangeArrowheads="1"/>
          </p:cNvSpPr>
          <p:nvPr/>
        </p:nvSpPr>
        <p:spPr bwMode="auto">
          <a:xfrm>
            <a:off x="8639175" y="3146425"/>
            <a:ext cx="2287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72÷8÷3</a:t>
            </a:r>
          </a:p>
        </p:txBody>
      </p:sp>
      <p:sp>
        <p:nvSpPr>
          <p:cNvPr id="25" name="文本框 2"/>
          <p:cNvSpPr txBox="1">
            <a:spLocks noChangeArrowheads="1"/>
          </p:cNvSpPr>
          <p:nvPr/>
        </p:nvSpPr>
        <p:spPr bwMode="auto">
          <a:xfrm>
            <a:off x="5048251" y="3659489"/>
            <a:ext cx="2314575" cy="14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16   ÷    4</a:t>
            </a:r>
            <a:endParaRPr lang="en-US" altLang="zh-CN" sz="32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4</a:t>
            </a:r>
          </a:p>
        </p:txBody>
      </p:sp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8902701" y="3664251"/>
            <a:ext cx="2314575" cy="14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9    ÷   3</a:t>
            </a:r>
            <a:endParaRPr lang="en-US" altLang="zh-CN" sz="32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小试牛刀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4"/>
          <p:cNvSpPr txBox="1">
            <a:spLocks noChangeArrowheads="1"/>
          </p:cNvSpPr>
          <p:nvPr/>
        </p:nvSpPr>
        <p:spPr bwMode="auto">
          <a:xfrm>
            <a:off x="1244338" y="1075222"/>
            <a:ext cx="2125027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例：计算。</a:t>
            </a:r>
          </a:p>
        </p:txBody>
      </p:sp>
      <p:sp>
        <p:nvSpPr>
          <p:cNvPr id="16387" name="文本框 1"/>
          <p:cNvSpPr txBox="1">
            <a:spLocks noChangeArrowheads="1"/>
          </p:cNvSpPr>
          <p:nvPr/>
        </p:nvSpPr>
        <p:spPr bwMode="auto">
          <a:xfrm>
            <a:off x="1045555" y="1763773"/>
            <a:ext cx="3798888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（1）36－27＋3</a:t>
            </a: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1267805" y="2453547"/>
            <a:ext cx="2459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错误解答：</a:t>
            </a:r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1045555" y="2976767"/>
            <a:ext cx="3776662" cy="17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36－27＋3 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＝36－30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＝6 </a:t>
            </a:r>
          </a:p>
        </p:txBody>
      </p:sp>
      <p:sp>
        <p:nvSpPr>
          <p:cNvPr id="16390" name="文本框 1"/>
          <p:cNvSpPr txBox="1">
            <a:spLocks noChangeArrowheads="1"/>
          </p:cNvSpPr>
          <p:nvPr/>
        </p:nvSpPr>
        <p:spPr bwMode="auto">
          <a:xfrm>
            <a:off x="4207993" y="1763773"/>
            <a:ext cx="3797300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）18÷2×3</a:t>
            </a: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07993" y="2976767"/>
            <a:ext cx="3775075" cy="17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）18÷2×3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＝18÷6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＝3 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易错提醒</a:t>
            </a: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1178906" y="4722878"/>
            <a:ext cx="2579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1178906" y="5190607"/>
            <a:ext cx="6394711" cy="14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这两道题都错在颠倒了运算顺序。</a:t>
            </a:r>
            <a:endParaRPr lang="en-US" altLang="zh-CN" sz="1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在没有括号的算式里，只有加、减法或只有乘、除法，</a:t>
            </a:r>
            <a:endParaRPr lang="en-US" altLang="zh-CN" sz="1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都要从左往右按顺序计算。</a:t>
            </a:r>
            <a:endParaRPr lang="en-US" altLang="zh-CN" sz="1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第（1）小题应先算减法，再算加法；</a:t>
            </a:r>
            <a:endParaRPr lang="en-US" altLang="zh-CN" sz="1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第（2）小题应先算除法，再算乘法。</a:t>
            </a: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5998831" y="4722878"/>
            <a:ext cx="2465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正确解答：</a:t>
            </a:r>
          </a:p>
        </p:txBody>
      </p: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942894" y="5167139"/>
            <a:ext cx="2549933" cy="1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36－27＋3 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＝9＋3    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＝12</a:t>
            </a:r>
          </a:p>
        </p:txBody>
      </p: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8700091" y="5167139"/>
            <a:ext cx="2551006" cy="1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）18÷2×3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＝9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×3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＝27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2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宽屏</PresentationFormat>
  <Paragraphs>224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FandolFang R</vt:lpstr>
      <vt:lpstr>等线</vt:lpstr>
      <vt:lpstr>思源黑体 CN Bold</vt:lpstr>
      <vt:lpstr>思源黑体 CN Heavy</vt:lpstr>
      <vt:lpstr>思源黑体 CN Light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2020-07-28T09:03:00Z</cp:lastPrinted>
  <dcterms:created xsi:type="dcterms:W3CDTF">2020-07-28T09:03:00Z</dcterms:created>
  <dcterms:modified xsi:type="dcterms:W3CDTF">2023-01-17T02:05:46Z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886EFC49ECED4160AB902742D970C24E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