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2" r:id="rId4"/>
    <p:sldId id="286" r:id="rId5"/>
    <p:sldId id="264" r:id="rId6"/>
    <p:sldId id="263" r:id="rId7"/>
    <p:sldId id="261" r:id="rId8"/>
    <p:sldId id="265" r:id="rId9"/>
    <p:sldId id="285" r:id="rId1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F0F0F0"/>
    <a:srgbClr val="1B33AB"/>
    <a:srgbClr val="00A6AD"/>
    <a:srgbClr val="C7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9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896488" y="1811166"/>
            <a:ext cx="9043035" cy="2488565"/>
            <a:chOff x="4262" y="1122"/>
            <a:chExt cx="14241" cy="3919"/>
          </a:xfrm>
        </p:grpSpPr>
        <p:sp>
          <p:nvSpPr>
            <p:cNvPr id="10" name="Rectangle 5"/>
            <p:cNvSpPr/>
            <p:nvPr/>
          </p:nvSpPr>
          <p:spPr>
            <a:xfrm>
              <a:off x="9508" y="3734"/>
              <a:ext cx="488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endParaRPr sz="4800" b="1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4262" y="1122"/>
              <a:ext cx="14241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10</a:t>
              </a:r>
            </a:p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You’re supposed to shake hands.</a:t>
              </a:r>
              <a:endParaRPr lang="zh-CN" altLang="en-US" sz="4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15476" y="211406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5424784" y="3945788"/>
            <a:ext cx="1986441" cy="707886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第</a:t>
            </a:r>
            <a:r>
              <a:rPr lang="en-US" altLang="zh-CN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5</a:t>
            </a:r>
            <a:r>
              <a: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课时</a:t>
            </a:r>
            <a:endParaRPr lang="zh-CN" altLang="en-US" sz="4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556281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7145" y="1026795"/>
            <a:ext cx="4001135" cy="6769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562" y="1104265"/>
            <a:ext cx="2644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A </a:t>
            </a: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教材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要点回归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1055" y="2206625"/>
            <a:ext cx="11528914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 He left _____________ saying a word.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 It's very necessary  ________ you to read English aloud every morning.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3. Today she saw the Great Wall ________ the first time.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4. I sometimes hope you can give me some advice  _____________ the customs in European countries.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5. Everyone likes children ________ good manners. </a:t>
            </a:r>
          </a:p>
        </p:txBody>
      </p:sp>
      <p:sp>
        <p:nvSpPr>
          <p:cNvPr id="9" name="矩形 8"/>
          <p:cNvSpPr/>
          <p:nvPr/>
        </p:nvSpPr>
        <p:spPr>
          <a:xfrm>
            <a:off x="1988357" y="2328864"/>
            <a:ext cx="143477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without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2115" y="17468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0"/>
          <p:cNvSpPr/>
          <p:nvPr/>
        </p:nvSpPr>
        <p:spPr>
          <a:xfrm>
            <a:off x="502285" y="1746885"/>
            <a:ext cx="328006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Ⅰ.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用适当的介词填空</a:t>
            </a:r>
          </a:p>
        </p:txBody>
      </p:sp>
      <p:sp>
        <p:nvSpPr>
          <p:cNvPr id="14" name="矩形 13"/>
          <p:cNvSpPr/>
          <p:nvPr/>
        </p:nvSpPr>
        <p:spPr>
          <a:xfrm>
            <a:off x="3531031" y="2881314"/>
            <a:ext cx="68925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for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937800" y="3391635"/>
            <a:ext cx="71270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for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193778" y="3986581"/>
            <a:ext cx="16923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about/on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117184" y="5087087"/>
            <a:ext cx="75959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with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3283898"/>
            <a:ext cx="11370310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1. My uncle ______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______ Chinese _____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2. A journey always ________________ the first step.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3. This machine can ________________ vegetables.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4. Bill ________________ reading newspapers over breakfast.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5. Please don't ________________.  The students are taking an exam. </a:t>
            </a:r>
          </a:p>
        </p:txBody>
      </p:sp>
      <p:sp>
        <p:nvSpPr>
          <p:cNvPr id="11" name="矩形 10"/>
          <p:cNvSpPr/>
          <p:nvPr/>
        </p:nvSpPr>
        <p:spPr>
          <a:xfrm>
            <a:off x="2113858" y="3430539"/>
            <a:ext cx="6372707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learns/learned/learnt                             by himself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75701" y="3945268"/>
            <a:ext cx="168988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 begins with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91804" y="4484221"/>
            <a:ext cx="97174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cut up</a:t>
            </a: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2115" y="145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10"/>
          <p:cNvSpPr/>
          <p:nvPr/>
        </p:nvSpPr>
        <p:spPr>
          <a:xfrm>
            <a:off x="555039" y="1439154"/>
            <a:ext cx="575510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Ⅱ.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从方框中选短语并用其适当形式填空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570037" y="2042021"/>
            <a:ext cx="9308978" cy="1200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after all, begin with, cut up, drop by, pick up, be used to, make noise,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shake hands, learn…by oneself, go out of one's way</a:t>
            </a:r>
            <a:endParaRPr kumimoji="0" lang="zh-CN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887172" y="5035203"/>
            <a:ext cx="137268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is used to</a:t>
            </a:r>
          </a:p>
        </p:txBody>
      </p:sp>
      <p:sp>
        <p:nvSpPr>
          <p:cNvPr id="17" name="矩形 16"/>
          <p:cNvSpPr/>
          <p:nvPr/>
        </p:nvSpPr>
        <p:spPr>
          <a:xfrm>
            <a:off x="2860177" y="5609634"/>
            <a:ext cx="15981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make noise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4" y="1455110"/>
            <a:ext cx="11654839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6. The driver _________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_______ to offer me a lift.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7. It's impolite to ________________ friends' homes without calling first in Switzerland.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8. Don't blame him.  ________________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he is only a child.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9. You can wave your hands to them instead of ________________ with them.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10. To keep your classroom clean, please ________________ waste paper whenever you see it. </a:t>
            </a:r>
          </a:p>
        </p:txBody>
      </p:sp>
      <p:sp>
        <p:nvSpPr>
          <p:cNvPr id="9" name="矩形 8"/>
          <p:cNvSpPr/>
          <p:nvPr/>
        </p:nvSpPr>
        <p:spPr>
          <a:xfrm>
            <a:off x="2696077" y="1584937"/>
            <a:ext cx="262571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went out of his way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19013" y="2099604"/>
            <a:ext cx="114165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drop by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84748" y="2703710"/>
            <a:ext cx="11751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After all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58162" y="3218438"/>
            <a:ext cx="195277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shaking hands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06761" y="3733947"/>
            <a:ext cx="107914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pick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877138"/>
            <a:ext cx="11370310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对于再次去挪威旅游，我们都非常激动。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We were all very  ________  ________ traveling to Norway again.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你应该多给我些英语学习方面的建议。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You should ________ me more ____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 on English study.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3.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我期盼着能再次见到你。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I ________ ________ ________ meeting you again.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4.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在公共场合大声说话是不礼貌的。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It's ________ ________ to talk loudly in public. </a:t>
            </a:r>
          </a:p>
        </p:txBody>
      </p:sp>
      <p:sp>
        <p:nvSpPr>
          <p:cNvPr id="9" name="矩形 8"/>
          <p:cNvSpPr/>
          <p:nvPr/>
        </p:nvSpPr>
        <p:spPr>
          <a:xfrm>
            <a:off x="2841600" y="2550514"/>
            <a:ext cx="229370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excited       about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44417" y="3650066"/>
            <a:ext cx="55928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give                           suggestions/advice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3323" y="134244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10"/>
          <p:cNvSpPr/>
          <p:nvPr/>
        </p:nvSpPr>
        <p:spPr>
          <a:xfrm>
            <a:off x="546247" y="1324846"/>
            <a:ext cx="38988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Ⅲ.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根据汉语意思完成句子</a:t>
            </a:r>
          </a:p>
        </p:txBody>
      </p:sp>
      <p:sp>
        <p:nvSpPr>
          <p:cNvPr id="11" name="矩形 10"/>
          <p:cNvSpPr/>
          <p:nvPr/>
        </p:nvSpPr>
        <p:spPr>
          <a:xfrm>
            <a:off x="733987" y="4754601"/>
            <a:ext cx="372124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look         forward            to</a:t>
            </a:r>
          </a:p>
        </p:txBody>
      </p:sp>
      <p:sp>
        <p:nvSpPr>
          <p:cNvPr id="15" name="矩形 14"/>
          <p:cNvSpPr/>
          <p:nvPr/>
        </p:nvSpPr>
        <p:spPr>
          <a:xfrm>
            <a:off x="1073956" y="5821398"/>
            <a:ext cx="27712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not             polite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76695" y="1400708"/>
            <a:ext cx="11370310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5.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花些时间去了解不同国家的风俗是值得的。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It's worth spending time  ________  ________  ________ the customs in different countries.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6.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那样的话，你会感觉这所学校真的与众不同。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________ 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you will feel this school really different from others.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7.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我们必须学会在不同的情况面对不同的困难。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We must learn to face different problems  ________  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  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______.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8.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我们应该在餐桌旁表现得有礼貌。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We  ________  ____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  ________ behave politely at the dinner table.</a:t>
            </a:r>
          </a:p>
        </p:txBody>
      </p:sp>
      <p:sp>
        <p:nvSpPr>
          <p:cNvPr id="9" name="矩形 8"/>
          <p:cNvSpPr/>
          <p:nvPr/>
        </p:nvSpPr>
        <p:spPr>
          <a:xfrm>
            <a:off x="4195173" y="2094895"/>
            <a:ext cx="396408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 to              learn         about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7982" y="3696086"/>
            <a:ext cx="220690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That            way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58995" y="4834324"/>
            <a:ext cx="543442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in                  different                situations</a:t>
            </a:r>
          </a:p>
        </p:txBody>
      </p:sp>
      <p:sp>
        <p:nvSpPr>
          <p:cNvPr id="11" name="矩形 10"/>
          <p:cNvSpPr/>
          <p:nvPr/>
        </p:nvSpPr>
        <p:spPr>
          <a:xfrm>
            <a:off x="1329795" y="5924567"/>
            <a:ext cx="462552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are                  supposed                 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标-0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0350" y="949569"/>
            <a:ext cx="4222750" cy="8043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216" y="1073687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B </a:t>
            </a:r>
            <a:r>
              <a:rPr lang="zh-CN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知识</a:t>
            </a:r>
            <a:r>
              <a:rPr lang="zh-CN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综合运用</a:t>
            </a:r>
          </a:p>
        </p:txBody>
      </p:sp>
      <p:sp>
        <p:nvSpPr>
          <p:cNvPr id="5" name="Rectangle 9"/>
          <p:cNvSpPr/>
          <p:nvPr/>
        </p:nvSpPr>
        <p:spPr>
          <a:xfrm>
            <a:off x="588963" y="1880712"/>
            <a:ext cx="5210081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Ⅳ.   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sym typeface="+mn-ea"/>
              </a:rPr>
              <a:t>从方框中选单词或短语完成短文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28650" y="2549524"/>
            <a:ext cx="11017873" cy="6365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from, instead of, language, direction, different, might, through, polite, wrong, help</a:t>
            </a:r>
            <a:endParaRPr kumimoji="0" lang="zh-CN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文本框 7"/>
          <p:cNvSpPr txBox="1"/>
          <p:nvPr/>
        </p:nvSpPr>
        <p:spPr>
          <a:xfrm>
            <a:off x="285848" y="3338872"/>
            <a:ext cx="1137031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  If you ask people of different countries “Could you please tell me the way to the post office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+mj-ea"/>
              </a:rPr>
              <a:t>？”，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you will get 1. 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_____ answers. </a:t>
            </a:r>
          </a:p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In Japan, people use landmarks 2. ____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</a:t>
            </a:r>
            <a:r>
              <a:rPr lang="en-US" altLang="zh-CN" sz="2400" b="1" dirty="0" smtClean="0">
                <a:latin typeface="Times New Roman" panose="02020603050405020304" pitchFamily="18" charset="0"/>
                <a:ea typeface="+mj-ea"/>
              </a:rPr>
              <a:t>____ street names.  For example, Japanese people will say to travelers, “Go straight down to the corner.  Turn left at a big hotel and go past a fruit market.  The post office is across 3. ________ the bus stop. ”</a:t>
            </a:r>
          </a:p>
        </p:txBody>
      </p:sp>
      <p:sp>
        <p:nvSpPr>
          <p:cNvPr id="16" name="矩形 15"/>
          <p:cNvSpPr/>
          <p:nvPr/>
        </p:nvSpPr>
        <p:spPr>
          <a:xfrm>
            <a:off x="4983954" y="4000954"/>
            <a:ext cx="15760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different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67172" y="4535512"/>
            <a:ext cx="142179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instead of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478588" y="5625756"/>
            <a:ext cx="78887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from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26" grpId="0" animBg="1"/>
      <p:bldP spid="12" grpId="0"/>
      <p:bldP spid="16" grpId="0"/>
      <p:bldP spid="1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7"/>
          <p:cNvSpPr txBox="1"/>
          <p:nvPr/>
        </p:nvSpPr>
        <p:spPr>
          <a:xfrm>
            <a:off x="398585" y="1481498"/>
            <a:ext cx="11113477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People in Greece sometimes do not even try to give directions.  They will often say, “Follow me. ”Then he or she will take you 4. _______________ the streets of the city to the post office. </a:t>
            </a:r>
          </a:p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Sometimes if a person doesn't know the answer to your question, he or she 5. ________ say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，“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Sorry, I've no idea. ” But in Yucatan, Mexico, no one answers “I don't know. ” People there think “I don't know” is not 6. ________.  They usually give an answer, but often a 7. ________ one.  So visitors often get lost in Yucatan!</a:t>
            </a:r>
          </a:p>
        </p:txBody>
      </p:sp>
      <p:sp>
        <p:nvSpPr>
          <p:cNvPr id="7" name="矩形 6"/>
          <p:cNvSpPr/>
          <p:nvPr/>
        </p:nvSpPr>
        <p:spPr>
          <a:xfrm>
            <a:off x="7497044" y="2159003"/>
            <a:ext cx="148938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through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9939" y="3761352"/>
            <a:ext cx="121411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might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399624" y="4312694"/>
            <a:ext cx="90268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polite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92316" y="4868829"/>
            <a:ext cx="13515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 wrong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7"/>
          <p:cNvSpPr txBox="1"/>
          <p:nvPr/>
        </p:nvSpPr>
        <p:spPr>
          <a:xfrm>
            <a:off x="200123" y="1481498"/>
            <a:ext cx="1137031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But one thing will 8. ________ you everywhere.  You might not understand a person's words, but maybe you can understand his or her body 9. ____________.  He or she will usually point to the correct direction.  Go on in that 10. _____________ and you may find the post office.</a:t>
            </a:r>
          </a:p>
        </p:txBody>
      </p:sp>
      <p:sp>
        <p:nvSpPr>
          <p:cNvPr id="12" name="矩形 11"/>
          <p:cNvSpPr/>
          <p:nvPr/>
        </p:nvSpPr>
        <p:spPr>
          <a:xfrm>
            <a:off x="4046580" y="1590018"/>
            <a:ext cx="104067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help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350799" y="2140284"/>
            <a:ext cx="131382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language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21846" y="2667819"/>
            <a:ext cx="130112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direction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宽屏</PresentationFormat>
  <Paragraphs>82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2018-02-07T04:03:00Z</dcterms:created>
  <dcterms:modified xsi:type="dcterms:W3CDTF">2023-01-17T02:06:01Z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F6A25377C0BD4719A0DA06B797A4D8E0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