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8"/>
  </p:notesMasterIdLst>
  <p:sldIdLst>
    <p:sldId id="259" r:id="rId3"/>
    <p:sldId id="261" r:id="rId4"/>
    <p:sldId id="260" r:id="rId5"/>
    <p:sldId id="268" r:id="rId6"/>
    <p:sldId id="269" r:id="rId7"/>
    <p:sldId id="270" r:id="rId8"/>
    <p:sldId id="262" r:id="rId9"/>
    <p:sldId id="271" r:id="rId10"/>
    <p:sldId id="272" r:id="rId11"/>
    <p:sldId id="273" r:id="rId12"/>
    <p:sldId id="263" r:id="rId13"/>
    <p:sldId id="274" r:id="rId14"/>
    <p:sldId id="275" r:id="rId15"/>
    <p:sldId id="276" r:id="rId16"/>
    <p:sldId id="264" r:id="rId17"/>
    <p:sldId id="279" r:id="rId18"/>
    <p:sldId id="277" r:id="rId19"/>
    <p:sldId id="278" r:id="rId20"/>
    <p:sldId id="265" r:id="rId21"/>
    <p:sldId id="280" r:id="rId22"/>
    <p:sldId id="281" r:id="rId23"/>
    <p:sldId id="266" r:id="rId24"/>
    <p:sldId id="282" r:id="rId25"/>
    <p:sldId id="283" r:id="rId26"/>
    <p:sldId id="267"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DDDE"/>
    <a:srgbClr val="F0566C"/>
    <a:srgbClr val="F7F2F2"/>
    <a:srgbClr val="FF9D02"/>
    <a:srgbClr val="BD1C29"/>
    <a:srgbClr val="E56870"/>
    <a:srgbClr val="BD3E31"/>
    <a:srgbClr val="E60000"/>
    <a:srgbClr val="D00000"/>
    <a:srgbClr val="F2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102" y="5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27061-FD18-46D5-BC56-A9D39CD02FE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2C155-7273-44CE-8E6A-98FD10AFD9D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732C155-7273-44CE-8E6A-98FD10AFD9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FFEFEF"/>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bg>
      <p:bgPr>
        <a:solidFill>
          <a:srgbClr val="FFEFEF"/>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email"/>
          <a:srcRect/>
          <a:stretch>
            <a:fillRect/>
          </a:stretch>
        </p:blipFill>
        <p:spPr>
          <a:xfrm>
            <a:off x="0" y="-1"/>
            <a:ext cx="12192000" cy="1295041"/>
          </a:xfrm>
          <a:prstGeom prst="rect">
            <a:avLst/>
          </a:prstGeom>
        </p:spPr>
      </p:pic>
      <p:pic>
        <p:nvPicPr>
          <p:cNvPr id="5" name="图片 4"/>
          <p:cNvPicPr>
            <a:picLocks noChangeAspect="1"/>
          </p:cNvPicPr>
          <p:nvPr userDrawn="1"/>
        </p:nvPicPr>
        <p:blipFill rotWithShape="1">
          <a:blip r:embed="rId3" cstate="email"/>
          <a:srcRect t="-5825"/>
          <a:stretch>
            <a:fillRect/>
          </a:stretch>
        </p:blipFill>
        <p:spPr>
          <a:xfrm>
            <a:off x="0" y="4631267"/>
            <a:ext cx="12192000" cy="22267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7.xml"/><Relationship Id="rId16" Type="http://schemas.openxmlformats.org/officeDocument/2006/relationships/tags" Target="../tags/tag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5.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cstate="email"/>
          <a:stretch>
            <a:fillRect/>
          </a:stretch>
        </p:blipFill>
        <p:spPr>
          <a:xfrm>
            <a:off x="-1057" y="-49070"/>
            <a:ext cx="12193057" cy="6956139"/>
          </a:xfrm>
          <a:prstGeom prst="rect">
            <a:avLst/>
          </a:prstGeom>
        </p:spPr>
      </p:pic>
      <p:grpSp>
        <p:nvGrpSpPr>
          <p:cNvPr id="10" name="组合 9"/>
          <p:cNvGrpSpPr/>
          <p:nvPr/>
        </p:nvGrpSpPr>
        <p:grpSpPr>
          <a:xfrm>
            <a:off x="4948767" y="2379133"/>
            <a:ext cx="2294466" cy="2011329"/>
            <a:chOff x="4948767" y="2379133"/>
            <a:chExt cx="2294466" cy="2011329"/>
          </a:xfrm>
        </p:grpSpPr>
        <p:cxnSp>
          <p:nvCxnSpPr>
            <p:cNvPr id="7" name="直接连接符 6"/>
            <p:cNvCxnSpPr/>
            <p:nvPr/>
          </p:nvCxnSpPr>
          <p:spPr>
            <a:xfrm flipV="1">
              <a:off x="4948767" y="2379133"/>
              <a:ext cx="229446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948767" y="4390462"/>
              <a:ext cx="229446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9" name="Dexter Britain - Nothing To Fea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626533"/>
            <a:ext cx="406400" cy="406400"/>
          </a:xfrm>
          <a:prstGeom prst="rect">
            <a:avLst/>
          </a:prstGeom>
        </p:spPr>
      </p:pic>
      <p:pic>
        <p:nvPicPr>
          <p:cNvPr id="2" name="图片 1"/>
          <p:cNvPicPr>
            <a:picLocks noChangeAspect="1"/>
          </p:cNvPicPr>
          <p:nvPr/>
        </p:nvPicPr>
        <p:blipFill>
          <a:blip r:embed="rId7" cstate="email"/>
          <a:stretch>
            <a:fillRect/>
          </a:stretch>
        </p:blipFill>
        <p:spPr>
          <a:xfrm>
            <a:off x="3170797" y="2108858"/>
            <a:ext cx="6253297" cy="2746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7" repeatCount="indefinite" fill="remove"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妇女节起源</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6933" y="2283198"/>
            <a:ext cx="10169400" cy="2787794"/>
            <a:chOff x="-16933" y="2283198"/>
            <a:chExt cx="10169400" cy="2787794"/>
          </a:xfrm>
        </p:grpSpPr>
        <p:sp>
          <p:nvSpPr>
            <p:cNvPr id="3" name="任意多边形 2"/>
            <p:cNvSpPr/>
            <p:nvPr/>
          </p:nvSpPr>
          <p:spPr>
            <a:xfrm>
              <a:off x="-16933" y="3825544"/>
              <a:ext cx="9880600" cy="975448"/>
            </a:xfrm>
            <a:custGeom>
              <a:avLst/>
              <a:gdLst>
                <a:gd name="connsiteX0" fmla="*/ 0 w 8771817"/>
                <a:gd name="connsiteY0" fmla="*/ 864992 h 975448"/>
                <a:gd name="connsiteX1" fmla="*/ 1684866 w 8771817"/>
                <a:gd name="connsiteY1" fmla="*/ 238459 h 975448"/>
                <a:gd name="connsiteX2" fmla="*/ 4910666 w 8771817"/>
                <a:gd name="connsiteY2" fmla="*/ 975059 h 975448"/>
                <a:gd name="connsiteX3" fmla="*/ 8314266 w 8771817"/>
                <a:gd name="connsiteY3" fmla="*/ 119925 h 975448"/>
                <a:gd name="connsiteX4" fmla="*/ 8644466 w 8771817"/>
                <a:gd name="connsiteY4" fmla="*/ 26792 h 975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1817" h="975448">
                  <a:moveTo>
                    <a:pt x="0" y="864992"/>
                  </a:moveTo>
                  <a:cubicBezTo>
                    <a:pt x="433211" y="542553"/>
                    <a:pt x="866422" y="220115"/>
                    <a:pt x="1684866" y="238459"/>
                  </a:cubicBezTo>
                  <a:cubicBezTo>
                    <a:pt x="2503310" y="256803"/>
                    <a:pt x="3805766" y="994815"/>
                    <a:pt x="4910666" y="975059"/>
                  </a:cubicBezTo>
                  <a:cubicBezTo>
                    <a:pt x="6015566" y="955303"/>
                    <a:pt x="7691966" y="277969"/>
                    <a:pt x="8314266" y="119925"/>
                  </a:cubicBezTo>
                  <a:cubicBezTo>
                    <a:pt x="8936566" y="-38119"/>
                    <a:pt x="8790516" y="-5664"/>
                    <a:pt x="8644466" y="26792"/>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rot="4534441">
              <a:off x="9812759" y="3591290"/>
              <a:ext cx="258634" cy="42078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495863" y="3825544"/>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6" name="直接箭头连接符 5"/>
            <p:cNvCxnSpPr>
              <a:stCxn id="5" idx="0"/>
            </p:cNvCxnSpPr>
            <p:nvPr/>
          </p:nvCxnSpPr>
          <p:spPr>
            <a:xfrm flipV="1">
              <a:off x="1765863" y="3596876"/>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98997" y="4530992"/>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8" name="直接箭头连接符 7"/>
            <p:cNvCxnSpPr>
              <a:stCxn id="7" idx="0"/>
            </p:cNvCxnSpPr>
            <p:nvPr/>
          </p:nvCxnSpPr>
          <p:spPr>
            <a:xfrm flipV="1">
              <a:off x="5668997" y="4302324"/>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272778" y="2283198"/>
              <a:ext cx="986167"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1917</a:t>
              </a:r>
              <a:r>
                <a:rPr lang="zh-CN" altLang="en-US" b="1" dirty="0">
                  <a:latin typeface="微软雅黑" panose="020B0503020204020204" pitchFamily="34" charset="-122"/>
                  <a:ea typeface="微软雅黑" panose="020B0503020204020204" pitchFamily="34" charset="-122"/>
                </a:rPr>
                <a:t>年</a:t>
              </a:r>
            </a:p>
          </p:txBody>
        </p:sp>
        <p:sp>
          <p:nvSpPr>
            <p:cNvPr id="10" name="矩形 9"/>
            <p:cNvSpPr/>
            <p:nvPr/>
          </p:nvSpPr>
          <p:spPr>
            <a:xfrm>
              <a:off x="5274498" y="2992563"/>
              <a:ext cx="788998"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4</a:t>
              </a:r>
              <a:r>
                <a:rPr lang="zh-CN" altLang="en-US" b="1" dirty="0">
                  <a:latin typeface="微软雅黑" panose="020B0503020204020204" pitchFamily="34" charset="-122"/>
                  <a:ea typeface="微软雅黑" panose="020B0503020204020204" pitchFamily="34" charset="-122"/>
                </a:rPr>
                <a:t>天后</a:t>
              </a:r>
            </a:p>
          </p:txBody>
        </p:sp>
        <p:sp>
          <p:nvSpPr>
            <p:cNvPr id="11" name="矩形 10"/>
            <p:cNvSpPr/>
            <p:nvPr/>
          </p:nvSpPr>
          <p:spPr>
            <a:xfrm>
              <a:off x="4484597" y="3540071"/>
              <a:ext cx="2368800"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沙皇被迫退位，临时政府宣布赋予妇女选举权</a:t>
              </a:r>
            </a:p>
          </p:txBody>
        </p:sp>
        <p:sp>
          <p:nvSpPr>
            <p:cNvPr id="12" name="矩形 11"/>
            <p:cNvSpPr/>
            <p:nvPr/>
          </p:nvSpPr>
          <p:spPr>
            <a:xfrm>
              <a:off x="581462" y="2795266"/>
              <a:ext cx="2368800"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俄罗斯妇女举行罢工，拉开了“二月革命”的序幕</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3010464" y="1788593"/>
            <a:ext cx="6167404"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妇女节近代发展</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妇女节近代发展</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365001" y="2140686"/>
            <a:ext cx="9549865" cy="2945916"/>
            <a:chOff x="1365001" y="2140686"/>
            <a:chExt cx="9549865" cy="2945916"/>
          </a:xfrm>
        </p:grpSpPr>
        <p:sp>
          <p:nvSpPr>
            <p:cNvPr id="3" name="圆角矩形 2"/>
            <p:cNvSpPr/>
            <p:nvPr/>
          </p:nvSpPr>
          <p:spPr>
            <a:xfrm>
              <a:off x="1905001" y="4546602"/>
              <a:ext cx="1800000" cy="540000"/>
            </a:xfrm>
            <a:prstGeom prst="roundRect">
              <a:avLst/>
            </a:prstGeom>
            <a:solidFill>
              <a:srgbClr val="F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latin typeface="微软雅黑" panose="020B0503020204020204" pitchFamily="34" charset="-122"/>
                  <a:ea typeface="微软雅黑" panose="020B0503020204020204" pitchFamily="34" charset="-122"/>
                </a:rPr>
                <a:t>912-1915</a:t>
              </a:r>
              <a:r>
                <a:rPr lang="zh-CN" altLang="en-US" sz="1400" b="1">
                  <a:latin typeface="微软雅黑" panose="020B0503020204020204" pitchFamily="34" charset="-122"/>
                  <a:ea typeface="微软雅黑" panose="020B0503020204020204" pitchFamily="34" charset="-122"/>
                </a:rPr>
                <a:t>年间</a:t>
              </a:r>
            </a:p>
          </p:txBody>
        </p:sp>
        <p:sp>
          <p:nvSpPr>
            <p:cNvPr id="5" name="圆角矩形 4"/>
            <p:cNvSpPr/>
            <p:nvPr/>
          </p:nvSpPr>
          <p:spPr>
            <a:xfrm>
              <a:off x="5196000" y="4021669"/>
              <a:ext cx="1800000" cy="540000"/>
            </a:xfrm>
            <a:prstGeom prst="roundRect">
              <a:avLst/>
            </a:prstGeom>
            <a:solidFill>
              <a:srgbClr val="F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latin typeface="微软雅黑" panose="020B0503020204020204" pitchFamily="34" charset="-122"/>
                  <a:ea typeface="微软雅黑" panose="020B0503020204020204" pitchFamily="34" charset="-122"/>
                </a:rPr>
                <a:t>1918</a:t>
              </a:r>
              <a:r>
                <a:rPr lang="zh-CN" altLang="en-US" sz="1400" b="1">
                  <a:latin typeface="微软雅黑" panose="020B0503020204020204" pitchFamily="34" charset="-122"/>
                  <a:ea typeface="微软雅黑" panose="020B0503020204020204" pitchFamily="34" charset="-122"/>
                </a:rPr>
                <a:t>年</a:t>
              </a:r>
            </a:p>
          </p:txBody>
        </p:sp>
        <p:sp>
          <p:nvSpPr>
            <p:cNvPr id="6" name="圆角矩形 5"/>
            <p:cNvSpPr/>
            <p:nvPr/>
          </p:nvSpPr>
          <p:spPr>
            <a:xfrm>
              <a:off x="8486999" y="4292603"/>
              <a:ext cx="1800000" cy="540000"/>
            </a:xfrm>
            <a:prstGeom prst="roundRect">
              <a:avLst/>
            </a:prstGeom>
            <a:solidFill>
              <a:srgbClr val="F2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latin typeface="微软雅黑" panose="020B0503020204020204" pitchFamily="34" charset="-122"/>
                  <a:ea typeface="微软雅黑" panose="020B0503020204020204" pitchFamily="34" charset="-122"/>
                </a:rPr>
                <a:t>1921</a:t>
              </a:r>
              <a:r>
                <a:rPr lang="zh-CN" altLang="en-US" sz="1400" b="1">
                  <a:latin typeface="微软雅黑" panose="020B0503020204020204" pitchFamily="34" charset="-122"/>
                  <a:ea typeface="微软雅黑" panose="020B0503020204020204" pitchFamily="34" charset="-122"/>
                </a:rPr>
                <a:t>年</a:t>
              </a:r>
              <a:r>
                <a:rPr lang="en-US" altLang="zh-CN" sz="1400" b="1">
                  <a:latin typeface="微软雅黑" panose="020B0503020204020204" pitchFamily="34" charset="-122"/>
                  <a:ea typeface="微软雅黑" panose="020B0503020204020204" pitchFamily="34" charset="-122"/>
                </a:rPr>
                <a:t>9</a:t>
              </a:r>
              <a:r>
                <a:rPr lang="zh-CN" altLang="en-US" sz="1400" b="1">
                  <a:latin typeface="微软雅黑" panose="020B0503020204020204" pitchFamily="34" charset="-122"/>
                  <a:ea typeface="微软雅黑" panose="020B0503020204020204" pitchFamily="34" charset="-122"/>
                </a:rPr>
                <a:t>月</a:t>
              </a:r>
              <a:r>
                <a:rPr lang="en-US" altLang="zh-CN" sz="1400" b="1">
                  <a:latin typeface="微软雅黑" panose="020B0503020204020204" pitchFamily="34" charset="-122"/>
                  <a:ea typeface="微软雅黑" panose="020B0503020204020204" pitchFamily="34" charset="-122"/>
                </a:rPr>
                <a:t>9—15</a:t>
              </a:r>
              <a:r>
                <a:rPr lang="zh-CN" altLang="en-US" sz="1400" b="1">
                  <a:latin typeface="微软雅黑" panose="020B0503020204020204" pitchFamily="34" charset="-122"/>
                  <a:ea typeface="微软雅黑" panose="020B0503020204020204" pitchFamily="34" charset="-122"/>
                </a:rPr>
                <a:t>日</a:t>
              </a:r>
            </a:p>
          </p:txBody>
        </p:sp>
        <p:sp>
          <p:nvSpPr>
            <p:cNvPr id="7" name="泪滴形 6"/>
            <p:cNvSpPr/>
            <p:nvPr/>
          </p:nvSpPr>
          <p:spPr>
            <a:xfrm rot="2653733" flipV="1">
              <a:off x="2535001" y="3894799"/>
              <a:ext cx="540000" cy="5400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rot="2653733" flipV="1">
              <a:off x="5826001" y="3342060"/>
              <a:ext cx="540000" cy="5400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rot="2653733" flipV="1">
              <a:off x="9116999" y="3639866"/>
              <a:ext cx="540000" cy="5400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365001" y="3004898"/>
              <a:ext cx="2880000"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每逢</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19</a:t>
              </a:r>
              <a:r>
                <a:rPr lang="zh-CN" altLang="en-US" sz="1400" dirty="0">
                  <a:latin typeface="微软雅黑" panose="020B0503020204020204" pitchFamily="34" charset="-122"/>
                  <a:ea typeface="微软雅黑" panose="020B0503020204020204" pitchFamily="34" charset="-122"/>
                </a:rPr>
                <a:t>日这天，蔡特金都在国际妇女书记处的机关刊物</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平等报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上发表文章，纪念国际妇女节。</a:t>
              </a:r>
            </a:p>
          </p:txBody>
        </p:sp>
        <p:sp>
          <p:nvSpPr>
            <p:cNvPr id="11" name="矩形 10"/>
            <p:cNvSpPr/>
            <p:nvPr/>
          </p:nvSpPr>
          <p:spPr>
            <a:xfrm>
              <a:off x="4656000" y="2140686"/>
              <a:ext cx="2880000" cy="954107"/>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德国十一月革命以后，由于女革命家罗莎</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卢森堡被反动派杀害，因此，</a:t>
              </a:r>
              <a:r>
                <a:rPr lang="en-US" altLang="zh-CN" sz="1400" dirty="0">
                  <a:latin typeface="微软雅黑" panose="020B0503020204020204" pitchFamily="34" charset="-122"/>
                  <a:ea typeface="微软雅黑" panose="020B0503020204020204" pitchFamily="34" charset="-122"/>
                </a:rPr>
                <a:t>1919-1921</a:t>
              </a:r>
              <a:r>
                <a:rPr lang="zh-CN" altLang="en-US" sz="1400" dirty="0">
                  <a:latin typeface="微软雅黑" panose="020B0503020204020204" pitchFamily="34" charset="-122"/>
                  <a:ea typeface="微软雅黑" panose="020B0503020204020204" pitchFamily="34" charset="-122"/>
                </a:rPr>
                <a:t>年国际妇女节的庆祝活动都选在</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日这一天。</a:t>
              </a:r>
            </a:p>
          </p:txBody>
        </p:sp>
        <p:sp>
          <p:nvSpPr>
            <p:cNvPr id="12" name="矩形 11"/>
            <p:cNvSpPr/>
            <p:nvPr/>
          </p:nvSpPr>
          <p:spPr>
            <a:xfrm>
              <a:off x="8034866" y="2341421"/>
              <a:ext cx="2880000" cy="1169551"/>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第二届国际共产主义妇女代表会上，保加利亚的女共产党人建议，为了纪念俄国女工在</a:t>
              </a:r>
              <a:r>
                <a:rPr lang="en-US" altLang="zh-CN" sz="1400" dirty="0">
                  <a:latin typeface="微软雅黑" panose="020B0503020204020204" pitchFamily="34" charset="-122"/>
                  <a:ea typeface="微软雅黑" panose="020B0503020204020204" pitchFamily="34" charset="-122"/>
                </a:rPr>
                <a:t>1917</a:t>
              </a:r>
              <a:r>
                <a:rPr lang="zh-CN" altLang="en-US" sz="1400" dirty="0">
                  <a:latin typeface="微软雅黑" panose="020B0503020204020204" pitchFamily="34" charset="-122"/>
                  <a:ea typeface="微软雅黑" panose="020B0503020204020204" pitchFamily="34" charset="-122"/>
                </a:rPr>
                <a:t>年二月革命中的英勇斗争，把每年的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日定为国际劳动妇女节。</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妇女节近代发展</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3" cstate="email"/>
          <a:srcRect/>
          <a:stretch>
            <a:fillRect/>
          </a:stretch>
        </p:blipFill>
        <p:spPr>
          <a:xfrm>
            <a:off x="1711238" y="2035228"/>
            <a:ext cx="8769523" cy="2540087"/>
          </a:xfrm>
          <a:prstGeom prst="rect">
            <a:avLst/>
          </a:prstGeom>
        </p:spPr>
      </p:pic>
      <p:grpSp>
        <p:nvGrpSpPr>
          <p:cNvPr id="13" name="组合 12"/>
          <p:cNvGrpSpPr/>
          <p:nvPr/>
        </p:nvGrpSpPr>
        <p:grpSpPr>
          <a:xfrm>
            <a:off x="1727200" y="4685382"/>
            <a:ext cx="8753561" cy="1380068"/>
            <a:chOff x="1727200" y="4685382"/>
            <a:chExt cx="8753561" cy="1380068"/>
          </a:xfrm>
        </p:grpSpPr>
        <p:sp>
          <p:nvSpPr>
            <p:cNvPr id="5" name="矩形 4"/>
            <p:cNvSpPr/>
            <p:nvPr/>
          </p:nvSpPr>
          <p:spPr>
            <a:xfrm>
              <a:off x="1727200" y="4685383"/>
              <a:ext cx="4368800" cy="1380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11961" y="4685382"/>
              <a:ext cx="4368800" cy="1380067"/>
            </a:xfrm>
            <a:prstGeom prst="rect">
              <a:avLst/>
            </a:prstGeom>
            <a:solidFill>
              <a:srgbClr val="BD3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81329" y="4853560"/>
              <a:ext cx="1634829" cy="418191"/>
            </a:xfrm>
            <a:prstGeom prst="rect">
              <a:avLst/>
            </a:prstGeom>
          </p:spPr>
          <p:txBody>
            <a:bodyPr wrap="square" anchor="ct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点击添加标题</a:t>
              </a:r>
            </a:p>
          </p:txBody>
        </p:sp>
        <p:sp>
          <p:nvSpPr>
            <p:cNvPr id="8" name="矩形 7"/>
            <p:cNvSpPr/>
            <p:nvPr/>
          </p:nvSpPr>
          <p:spPr>
            <a:xfrm>
              <a:off x="1881329" y="5292917"/>
              <a:ext cx="4177134" cy="738664"/>
            </a:xfrm>
            <a:prstGeom prst="rect">
              <a:avLst/>
            </a:prstGeom>
          </p:spPr>
          <p:txBody>
            <a:bodyPr wrap="square" anchor="ctr">
              <a:spAutoFit/>
            </a:bodyPr>
            <a:lstStyle/>
            <a:p>
              <a:r>
                <a:rPr lang="zh-CN" altLang="en-US" sz="1400" dirty="0">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sp>
          <p:nvSpPr>
            <p:cNvPr id="11" name="矩形 10"/>
            <p:cNvSpPr/>
            <p:nvPr/>
          </p:nvSpPr>
          <p:spPr>
            <a:xfrm>
              <a:off x="6212592" y="4836629"/>
              <a:ext cx="1634829" cy="418191"/>
            </a:xfrm>
            <a:prstGeom prst="rect">
              <a:avLst/>
            </a:prstGeom>
          </p:spPr>
          <p:txBody>
            <a:bodyPr wrap="square" anchor="ctr">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12" name="矩形 11"/>
            <p:cNvSpPr/>
            <p:nvPr/>
          </p:nvSpPr>
          <p:spPr>
            <a:xfrm>
              <a:off x="6212592" y="5275986"/>
              <a:ext cx="4177134" cy="738664"/>
            </a:xfrm>
            <a:prstGeom prst="rect">
              <a:avLst/>
            </a:prstGeom>
          </p:spPr>
          <p:txBody>
            <a:bodyPr wrap="square" anchor="ctr">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妇女节近代发展</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880638" y="2020099"/>
            <a:ext cx="10743437" cy="3547797"/>
            <a:chOff x="880638" y="2020099"/>
            <a:chExt cx="10743437" cy="3547797"/>
          </a:xfrm>
        </p:grpSpPr>
        <p:grpSp>
          <p:nvGrpSpPr>
            <p:cNvPr id="10" name="组合 9"/>
            <p:cNvGrpSpPr/>
            <p:nvPr/>
          </p:nvGrpSpPr>
          <p:grpSpPr>
            <a:xfrm>
              <a:off x="5562602" y="2020099"/>
              <a:ext cx="3445932" cy="1947600"/>
              <a:chOff x="5698069" y="1918499"/>
              <a:chExt cx="3445932" cy="1947600"/>
            </a:xfrm>
            <a:effectLst>
              <a:outerShdw blurRad="50800" dist="38100" dir="2700000" algn="tl" rotWithShape="0">
                <a:prstClr val="black">
                  <a:alpha val="40000"/>
                </a:prstClr>
              </a:outerShdw>
            </a:effectLst>
          </p:grpSpPr>
          <p:sp>
            <p:nvSpPr>
              <p:cNvPr id="4" name="右箭头 3"/>
              <p:cNvSpPr/>
              <p:nvPr/>
            </p:nvSpPr>
            <p:spPr>
              <a:xfrm>
                <a:off x="6781801" y="1918499"/>
                <a:ext cx="2362200" cy="1693333"/>
              </a:xfrm>
              <a:prstGeom prst="rightArrow">
                <a:avLst>
                  <a:gd name="adj1" fmla="val 64000"/>
                  <a:gd name="adj2" fmla="val 50000"/>
                </a:avLst>
              </a:prstGeom>
              <a:solidFill>
                <a:srgbClr val="E56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16200000">
                <a:off x="5698069" y="2227033"/>
                <a:ext cx="1080000" cy="1080000"/>
              </a:xfrm>
              <a:prstGeom prst="rtTriangle">
                <a:avLst/>
              </a:prstGeom>
              <a:solidFill>
                <a:srgbClr val="E568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rot="16200000" flipH="1" flipV="1">
                <a:off x="5782600" y="3218099"/>
                <a:ext cx="576000" cy="720000"/>
              </a:xfrm>
              <a:prstGeom prst="rtTriangle">
                <a:avLst/>
              </a:prstGeom>
              <a:solidFill>
                <a:srgbClr val="B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204739" y="3613695"/>
              <a:ext cx="3442200" cy="1954201"/>
              <a:chOff x="3340206" y="3512095"/>
              <a:chExt cx="3442200" cy="1954201"/>
            </a:xfrm>
            <a:effectLst>
              <a:outerShdw blurRad="50800" dist="38100" dir="2700000" algn="tl" rotWithShape="0">
                <a:prstClr val="black">
                  <a:alpha val="40000"/>
                </a:prstClr>
              </a:outerShdw>
            </a:effectLst>
          </p:grpSpPr>
          <p:sp>
            <p:nvSpPr>
              <p:cNvPr id="5" name="右箭头 4"/>
              <p:cNvSpPr/>
              <p:nvPr/>
            </p:nvSpPr>
            <p:spPr>
              <a:xfrm flipH="1">
                <a:off x="3340206" y="3772963"/>
                <a:ext cx="2362200" cy="1693333"/>
              </a:xfrm>
              <a:prstGeom prst="rightArrow">
                <a:avLst>
                  <a:gd name="adj1" fmla="val 64000"/>
                  <a:gd name="adj2" fmla="val 50000"/>
                </a:avLst>
              </a:prstGeom>
              <a:solidFill>
                <a:srgbClr val="B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16200000" flipH="1" flipV="1">
                <a:off x="5702406" y="4079629"/>
                <a:ext cx="1080000" cy="1080000"/>
              </a:xfrm>
              <a:prstGeom prst="rtTriangle">
                <a:avLst/>
              </a:prstGeom>
              <a:solidFill>
                <a:srgbClr val="BD1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6200000">
                <a:off x="6125939" y="3440095"/>
                <a:ext cx="576000" cy="720000"/>
              </a:xfrm>
              <a:prstGeom prst="rtTriangle">
                <a:avLst/>
              </a:prstGeom>
              <a:solidFill>
                <a:srgbClr val="FF9D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880638" y="2665563"/>
              <a:ext cx="4394200" cy="738664"/>
            </a:xfrm>
            <a:prstGeom prst="rect">
              <a:avLst/>
            </a:prstGeom>
          </p:spPr>
          <p:txBody>
            <a:bodyPr wrap="square" anchor="ctr">
              <a:spAutoFit/>
            </a:bodyPr>
            <a:lstStyle/>
            <a:p>
              <a:pPr algn="r"/>
              <a:r>
                <a:rPr lang="zh-CN" altLang="en-US" sz="1400" dirty="0">
                  <a:latin typeface="微软雅黑" panose="020B0503020204020204" pitchFamily="34" charset="-122"/>
                  <a:ea typeface="微软雅黑" panose="020B0503020204020204" pitchFamily="34" charset="-122"/>
                </a:rPr>
                <a:t>广州对于“三八”国际妇女节的纪念活动，成为国共两党合作的妇女运动统一战线的重要场域，检阅自己力量和加强团结的盛大节日。</a:t>
              </a:r>
            </a:p>
          </p:txBody>
        </p:sp>
        <p:sp>
          <p:nvSpPr>
            <p:cNvPr id="13" name="矩形 12"/>
            <p:cNvSpPr/>
            <p:nvPr/>
          </p:nvSpPr>
          <p:spPr>
            <a:xfrm>
              <a:off x="6883401" y="4644283"/>
              <a:ext cx="4740674" cy="738664"/>
            </a:xfrm>
            <a:prstGeom prst="rect">
              <a:avLst/>
            </a:prstGeom>
          </p:spPr>
          <p:txBody>
            <a:bodyPr wrap="square" anchor="ctr">
              <a:spAutoFit/>
            </a:bodyPr>
            <a:lstStyle/>
            <a:p>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人民日报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每年发表“三八”国际妇女节社论，显然，自大革命以来，以“三八”国际妇女节为重要载体开展妇女工作的传统在新中国得到了很好的继承。</a:t>
              </a:r>
            </a:p>
          </p:txBody>
        </p:sp>
        <p:sp>
          <p:nvSpPr>
            <p:cNvPr id="14" name="矩形 13"/>
            <p:cNvSpPr/>
            <p:nvPr/>
          </p:nvSpPr>
          <p:spPr>
            <a:xfrm>
              <a:off x="6883401" y="2623948"/>
              <a:ext cx="1146468" cy="584775"/>
            </a:xfrm>
            <a:prstGeom prst="rect">
              <a:avLst/>
            </a:prstGeom>
          </p:spPr>
          <p:txBody>
            <a:bodyPr wrap="none">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1924</a:t>
              </a:r>
              <a:endParaRPr lang="zh-CN" altLang="en-US" sz="3200" dirty="0">
                <a:solidFill>
                  <a:schemeClr val="bg1"/>
                </a:solidFill>
              </a:endParaRPr>
            </a:p>
          </p:txBody>
        </p:sp>
        <p:sp>
          <p:nvSpPr>
            <p:cNvPr id="15" name="矩形 14"/>
            <p:cNvSpPr/>
            <p:nvPr/>
          </p:nvSpPr>
          <p:spPr>
            <a:xfrm>
              <a:off x="4280665" y="4428840"/>
              <a:ext cx="1146468" cy="584775"/>
            </a:xfrm>
            <a:prstGeom prst="rect">
              <a:avLst/>
            </a:prstGeom>
          </p:spPr>
          <p:txBody>
            <a:bodyPr wrap="none">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1949</a:t>
              </a:r>
              <a:endParaRPr lang="zh-CN" altLang="en-US" sz="3200" dirty="0">
                <a:solidFill>
                  <a:schemeClr val="bg1"/>
                </a:solidFill>
              </a:endParaRPr>
            </a:p>
          </p:txBody>
        </p:sp>
        <p:sp>
          <p:nvSpPr>
            <p:cNvPr id="16" name="矩形 15"/>
            <p:cNvSpPr/>
            <p:nvPr/>
          </p:nvSpPr>
          <p:spPr>
            <a:xfrm>
              <a:off x="3640009" y="2158942"/>
              <a:ext cx="1634829" cy="458908"/>
            </a:xfrm>
            <a:prstGeom prst="rect">
              <a:avLst/>
            </a:prstGeom>
          </p:spPr>
          <p:txBody>
            <a:bodyPr wrap="square" anchor="ctr">
              <a:spAutoFit/>
            </a:bodyPr>
            <a:lstStyle/>
            <a:p>
              <a:pPr algn="r">
                <a:lnSpc>
                  <a:spcPct val="150000"/>
                </a:lnSpc>
              </a:pPr>
              <a:r>
                <a:rPr lang="zh-CN" altLang="en-US" b="1" dirty="0">
                  <a:latin typeface="微软雅黑" panose="020B0503020204020204" pitchFamily="34" charset="-122"/>
                  <a:ea typeface="微软雅黑" panose="020B0503020204020204" pitchFamily="34" charset="-122"/>
                </a:rPr>
                <a:t>点击添加标题</a:t>
              </a:r>
            </a:p>
          </p:txBody>
        </p:sp>
        <p:sp>
          <p:nvSpPr>
            <p:cNvPr id="17" name="矩形 16"/>
            <p:cNvSpPr/>
            <p:nvPr/>
          </p:nvSpPr>
          <p:spPr>
            <a:xfrm>
              <a:off x="6883401" y="4122164"/>
              <a:ext cx="1634829" cy="458908"/>
            </a:xfrm>
            <a:prstGeom prst="rect">
              <a:avLst/>
            </a:prstGeom>
          </p:spPr>
          <p:txBody>
            <a:bodyPr wrap="square" anchor="ctr">
              <a:spAutoFit/>
            </a:bodyPr>
            <a:lstStyle/>
            <a:p>
              <a:pPr>
                <a:lnSpc>
                  <a:spcPct val="150000"/>
                </a:lnSpc>
              </a:pPr>
              <a:r>
                <a:rPr lang="zh-CN" altLang="en-US" b="1" dirty="0">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2832657" y="1788593"/>
            <a:ext cx="6531470"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妇女节节日内容</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妇女节节日内容</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sp>
        <p:nvSpPr>
          <p:cNvPr id="4" name="矩形 3"/>
          <p:cNvSpPr/>
          <p:nvPr/>
        </p:nvSpPr>
        <p:spPr>
          <a:xfrm>
            <a:off x="5096932" y="2566779"/>
            <a:ext cx="5926667" cy="2431435"/>
          </a:xfrm>
          <a:prstGeom prst="rect">
            <a:avLst/>
          </a:prstGeom>
        </p:spPr>
        <p:txBody>
          <a:bodyPr wrap="square">
            <a:spAutoFit/>
          </a:bodyPr>
          <a:lstStyle/>
          <a:p>
            <a:pPr>
              <a:lnSpc>
                <a:spcPct val="150000"/>
              </a:lnSpc>
              <a:spcBef>
                <a:spcPts val="600"/>
              </a:spcBef>
              <a:spcAft>
                <a:spcPts val="600"/>
              </a:spcAft>
            </a:pPr>
            <a:r>
              <a:rPr lang="zh-CN" altLang="en-US" b="1" dirty="0">
                <a:latin typeface="微软雅黑" panose="020B0503020204020204" pitchFamily="34" charset="-122"/>
                <a:ea typeface="微软雅黑" panose="020B0503020204020204" pitchFamily="34" charset="-122"/>
              </a:rPr>
              <a:t>法定假日</a:t>
            </a:r>
          </a:p>
          <a:p>
            <a:pPr>
              <a:lnSpc>
                <a:spcPct val="150000"/>
              </a:lnSpc>
              <a:spcBef>
                <a:spcPts val="600"/>
              </a:spcBef>
              <a:spcAft>
                <a:spcPts val="600"/>
              </a:spcAft>
            </a:pPr>
            <a:r>
              <a:rPr lang="zh-CN" altLang="en-US" sz="1400" dirty="0">
                <a:latin typeface="微软雅黑" panose="020B0503020204020204" pitchFamily="34" charset="-122"/>
                <a:ea typeface="微软雅黑" panose="020B0503020204020204" pitchFamily="34" charset="-122"/>
              </a:rPr>
              <a:t>联合国从</a:t>
            </a:r>
            <a:r>
              <a:rPr lang="en-US" altLang="zh-CN" sz="1400" dirty="0">
                <a:latin typeface="微软雅黑" panose="020B0503020204020204" pitchFamily="34" charset="-122"/>
                <a:ea typeface="微软雅黑" panose="020B0503020204020204" pitchFamily="34" charset="-122"/>
              </a:rPr>
              <a:t>1975</a:t>
            </a:r>
            <a:r>
              <a:rPr lang="zh-CN" altLang="en-US" sz="1400" dirty="0">
                <a:latin typeface="微软雅黑" panose="020B0503020204020204" pitchFamily="34" charset="-122"/>
                <a:ea typeface="微软雅黑" panose="020B0503020204020204" pitchFamily="34" charset="-122"/>
              </a:rPr>
              <a:t>年国际妇女年开始，每年于</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日举办活动庆祝国际妇女节，“三八”国际妇女节已经成为了联合国的纪念日。</a:t>
            </a:r>
          </a:p>
          <a:p>
            <a:pPr>
              <a:lnSpc>
                <a:spcPct val="150000"/>
              </a:lnSpc>
              <a:spcBef>
                <a:spcPts val="600"/>
              </a:spcBef>
              <a:spcAft>
                <a:spcPts val="600"/>
              </a:spcAft>
            </a:pPr>
            <a:r>
              <a:rPr lang="en-US" altLang="zh-CN" sz="1400" dirty="0">
                <a:latin typeface="微软雅黑" panose="020B0503020204020204" pitchFamily="34" charset="-122"/>
                <a:ea typeface="微软雅黑" panose="020B0503020204020204" pitchFamily="34" charset="-122"/>
              </a:rPr>
              <a:t>1949</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12</a:t>
            </a:r>
            <a:r>
              <a:rPr lang="zh-CN" altLang="en-US" sz="1400" dirty="0">
                <a:latin typeface="微软雅黑" panose="020B0503020204020204" pitchFamily="34" charset="-122"/>
                <a:ea typeface="微软雅黑" panose="020B0503020204020204" pitchFamily="34" charset="-122"/>
              </a:rPr>
              <a:t>月，中国中央人民政府政务院规定每年的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日为妇女节。根据中国国务院发布的</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全国年节及纪念日放假办法</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第三条规定：妇女节（</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日）属于部分公民放假的节日及纪念日，妇女放假半天。</a:t>
            </a:r>
          </a:p>
        </p:txBody>
      </p:sp>
      <p:pic>
        <p:nvPicPr>
          <p:cNvPr id="5" name="图片 4"/>
          <p:cNvPicPr>
            <a:picLocks noChangeAspect="1"/>
          </p:cNvPicPr>
          <p:nvPr/>
        </p:nvPicPr>
        <p:blipFill rotWithShape="1">
          <a:blip r:embed="rId3" cstate="email"/>
          <a:srcRect/>
          <a:stretch>
            <a:fillRect/>
          </a:stretch>
        </p:blipFill>
        <p:spPr>
          <a:xfrm>
            <a:off x="1118717" y="2017755"/>
            <a:ext cx="3360150" cy="33601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妇女节节日内容</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0" y="2568595"/>
            <a:ext cx="12192001" cy="2520000"/>
            <a:chOff x="0" y="2568595"/>
            <a:chExt cx="12192001" cy="2520000"/>
          </a:xfrm>
        </p:grpSpPr>
        <p:pic>
          <p:nvPicPr>
            <p:cNvPr id="1028" name="Picture 4" descr="https://ss2.bdstatic.com/70cFvnSh_Q1YnxGkpoWK1HF6hhy/it/u=483184944,3438449456&amp;fm=200&amp;gp=0.jpg"/>
            <p:cNvPicPr>
              <a:picLocks noChangeAspect="1" noChangeArrowheads="1"/>
            </p:cNvPicPr>
            <p:nvPr/>
          </p:nvPicPr>
          <p:blipFill rotWithShape="1">
            <a:blip r:embed="rId3" cstate="email"/>
            <a:srcRect/>
            <a:stretch>
              <a:fillRect/>
            </a:stretch>
          </p:blipFill>
          <p:spPr bwMode="auto">
            <a:xfrm>
              <a:off x="0" y="2568595"/>
              <a:ext cx="420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s0.bdstatic.com/70cFuHSh_Q1YnxGkpoWK1HF6hhy/it/u=1642050138,2400228556&amp;fm=200&amp;gp=0.jpg"/>
            <p:cNvPicPr>
              <a:picLocks noChangeAspect="1" noChangeArrowheads="1"/>
            </p:cNvPicPr>
            <p:nvPr/>
          </p:nvPicPr>
          <p:blipFill rotWithShape="1">
            <a:blip r:embed="rId4" cstate="email"/>
            <a:srcRect/>
            <a:stretch>
              <a:fillRect/>
            </a:stretch>
          </p:blipFill>
          <p:spPr bwMode="auto">
            <a:xfrm>
              <a:off x="4241312" y="2568595"/>
              <a:ext cx="4200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482625" y="2568595"/>
              <a:ext cx="3709376" cy="2520000"/>
            </a:xfrm>
            <a:prstGeom prst="rect">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dirty="0"/>
            </a:p>
          </p:txBody>
        </p:sp>
        <p:sp>
          <p:nvSpPr>
            <p:cNvPr id="3" name="矩形 2"/>
            <p:cNvSpPr/>
            <p:nvPr/>
          </p:nvSpPr>
          <p:spPr>
            <a:xfrm>
              <a:off x="8660912" y="3057270"/>
              <a:ext cx="3352802" cy="2031325"/>
            </a:xfrm>
            <a:prstGeom prst="rect">
              <a:avLst/>
            </a:prstGeom>
          </p:spPr>
          <p:txBody>
            <a:bodyPr wrap="square" anchor="ct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每逢“三八”国际妇女节来临，各国妇女组织和女权活动家努力推动妇女权利进入国家、区域和国际人权领域的重要议程。她们鼓励和组织妇女们分享个人的经历，讨论色情文化、托儿所、性骚扰、强奸、家庭暴力等问题。</a:t>
              </a:r>
            </a:p>
          </p:txBody>
        </p:sp>
        <p:sp>
          <p:nvSpPr>
            <p:cNvPr id="9" name="矩形 8"/>
            <p:cNvSpPr/>
            <p:nvPr/>
          </p:nvSpPr>
          <p:spPr>
            <a:xfrm>
              <a:off x="8660912" y="2659821"/>
              <a:ext cx="1583268" cy="458908"/>
            </a:xfrm>
            <a:prstGeom prst="rect">
              <a:avLst/>
            </a:prstGeom>
          </p:spPr>
          <p:txBody>
            <a:bodyPr wrap="square">
              <a:spAutoFit/>
            </a:bodyPr>
            <a:lstStyle/>
            <a:p>
              <a:pPr>
                <a:lnSpc>
                  <a:spcPct val="150000"/>
                </a:lnSpc>
                <a:spcBef>
                  <a:spcPts val="600"/>
                </a:spcBef>
                <a:spcAft>
                  <a:spcPts val="600"/>
                </a:spcAft>
              </a:pPr>
              <a:r>
                <a:rPr lang="zh-CN" altLang="en-US" b="1" dirty="0">
                  <a:solidFill>
                    <a:schemeClr val="bg1"/>
                  </a:solidFill>
                  <a:latin typeface="微软雅黑" panose="020B0503020204020204" pitchFamily="34" charset="-122"/>
                  <a:ea typeface="微软雅黑" panose="020B0503020204020204" pitchFamily="34" charset="-122"/>
                </a:rPr>
                <a:t>活动宗旨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妇女节节日内容</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sp>
        <p:nvSpPr>
          <p:cNvPr id="8" name="矩形 7"/>
          <p:cNvSpPr/>
          <p:nvPr/>
        </p:nvSpPr>
        <p:spPr>
          <a:xfrm>
            <a:off x="1739900" y="2090347"/>
            <a:ext cx="8712200" cy="1393074"/>
          </a:xfrm>
          <a:prstGeom prst="rect">
            <a:avLst/>
          </a:prstGeom>
        </p:spPr>
        <p:txBody>
          <a:bodyPr wrap="square" anchor="ctr">
            <a:spAutoFit/>
          </a:bodyPr>
          <a:lstStyle/>
          <a:p>
            <a:pPr algn="ctr">
              <a:lnSpc>
                <a:spcPct val="150000"/>
              </a:lnSpc>
            </a:pPr>
            <a:r>
              <a:rPr lang="zh-CN" altLang="en-US" sz="1600" b="1" dirty="0">
                <a:latin typeface="微软雅黑" panose="020B0503020204020204" pitchFamily="34" charset="-122"/>
                <a:ea typeface="微软雅黑" panose="020B0503020204020204" pitchFamily="34" charset="-122"/>
              </a:rPr>
              <a:t>活动宗旨</a:t>
            </a:r>
          </a:p>
          <a:p>
            <a:pPr algn="ctr">
              <a:lnSpc>
                <a:spcPct val="150000"/>
              </a:lnSpc>
            </a:pPr>
            <a:r>
              <a:rPr lang="zh-CN" altLang="en-US" sz="1400" dirty="0">
                <a:latin typeface="微软雅黑" panose="020B0503020204020204" pitchFamily="34" charset="-122"/>
                <a:ea typeface="微软雅黑" panose="020B0503020204020204" pitchFamily="34" charset="-122"/>
              </a:rPr>
              <a:t>每逢“三八”国际妇女节来临，各国妇女组织和女权活动家努力推动妇女权利进入国家、区域和国际人权领域的重要议程，提示国际或国家关于对妇女议题的性别盲点。她们鼓励和组织妇女们分享个人的经历，讨论色情文化、托儿所、性骚扰、强奸、家庭暴力等问题。</a:t>
            </a:r>
          </a:p>
        </p:txBody>
      </p:sp>
      <p:grpSp>
        <p:nvGrpSpPr>
          <p:cNvPr id="13" name="组合 12"/>
          <p:cNvGrpSpPr/>
          <p:nvPr/>
        </p:nvGrpSpPr>
        <p:grpSpPr>
          <a:xfrm>
            <a:off x="5359398" y="3776134"/>
            <a:ext cx="1440000" cy="1440000"/>
            <a:chOff x="5359398" y="3776134"/>
            <a:chExt cx="1440000" cy="1440000"/>
          </a:xfrm>
        </p:grpSpPr>
        <p:sp>
          <p:nvSpPr>
            <p:cNvPr id="5" name="椭圆 4"/>
            <p:cNvSpPr/>
            <p:nvPr/>
          </p:nvSpPr>
          <p:spPr>
            <a:xfrm>
              <a:off x="5359398" y="3776134"/>
              <a:ext cx="1440000" cy="1440000"/>
            </a:xfrm>
            <a:prstGeom prst="ellipse">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email"/>
            <a:stretch>
              <a:fillRect/>
            </a:stretch>
          </p:blipFill>
          <p:spPr>
            <a:xfrm>
              <a:off x="5616971" y="4173681"/>
              <a:ext cx="1024995" cy="644906"/>
            </a:xfrm>
            <a:prstGeom prst="rect">
              <a:avLst/>
            </a:prstGeom>
          </p:spPr>
        </p:pic>
      </p:grpSp>
      <p:grpSp>
        <p:nvGrpSpPr>
          <p:cNvPr id="14" name="组合 13"/>
          <p:cNvGrpSpPr/>
          <p:nvPr/>
        </p:nvGrpSpPr>
        <p:grpSpPr>
          <a:xfrm>
            <a:off x="8492065" y="3776134"/>
            <a:ext cx="1440000" cy="1440000"/>
            <a:chOff x="8492065" y="3776134"/>
            <a:chExt cx="1440000" cy="1440000"/>
          </a:xfrm>
        </p:grpSpPr>
        <p:sp>
          <p:nvSpPr>
            <p:cNvPr id="6" name="椭圆 5"/>
            <p:cNvSpPr/>
            <p:nvPr/>
          </p:nvSpPr>
          <p:spPr>
            <a:xfrm>
              <a:off x="8492065" y="3776134"/>
              <a:ext cx="1440000" cy="1440000"/>
            </a:xfrm>
            <a:prstGeom prst="ellipse">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email"/>
            <a:stretch>
              <a:fillRect/>
            </a:stretch>
          </p:blipFill>
          <p:spPr>
            <a:xfrm>
              <a:off x="8769748" y="4026562"/>
              <a:ext cx="884634" cy="910019"/>
            </a:xfrm>
            <a:prstGeom prst="rect">
              <a:avLst/>
            </a:prstGeom>
          </p:spPr>
        </p:pic>
      </p:grpSp>
      <p:grpSp>
        <p:nvGrpSpPr>
          <p:cNvPr id="12" name="组合 11"/>
          <p:cNvGrpSpPr/>
          <p:nvPr/>
        </p:nvGrpSpPr>
        <p:grpSpPr>
          <a:xfrm>
            <a:off x="2734732" y="3776134"/>
            <a:ext cx="1440000" cy="1440000"/>
            <a:chOff x="2734732" y="3776134"/>
            <a:chExt cx="1440000" cy="1440000"/>
          </a:xfrm>
        </p:grpSpPr>
        <p:sp>
          <p:nvSpPr>
            <p:cNvPr id="4" name="椭圆 3"/>
            <p:cNvSpPr/>
            <p:nvPr/>
          </p:nvSpPr>
          <p:spPr>
            <a:xfrm>
              <a:off x="2734732" y="3776134"/>
              <a:ext cx="1440000" cy="1440000"/>
            </a:xfrm>
            <a:prstGeom prst="ellipse">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5" cstate="email"/>
            <a:stretch>
              <a:fillRect/>
            </a:stretch>
          </p:blipFill>
          <p:spPr>
            <a:xfrm>
              <a:off x="2985160" y="4026562"/>
              <a:ext cx="939144" cy="93914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2832657" y="1788593"/>
            <a:ext cx="6531470"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妇女节代表人物</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28424" y="1545157"/>
            <a:ext cx="1362883" cy="1268313"/>
            <a:chOff x="4636891" y="1164154"/>
            <a:chExt cx="1362883" cy="1268313"/>
          </a:xfrm>
        </p:grpSpPr>
        <p:sp>
          <p:nvSpPr>
            <p:cNvPr id="4" name="椭圆 3"/>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01</a:t>
              </a:r>
              <a:endParaRPr lang="zh-CN" altLang="en-US" sz="3200" b="1" dirty="0">
                <a:solidFill>
                  <a:srgbClr val="FF5D5D"/>
                </a:solidFill>
              </a:endParaRPr>
            </a:p>
          </p:txBody>
        </p:sp>
        <p:pic>
          <p:nvPicPr>
            <p:cNvPr id="5" name="图片 4"/>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grpSp>
        <p:nvGrpSpPr>
          <p:cNvPr id="7" name="组合 6"/>
          <p:cNvGrpSpPr/>
          <p:nvPr/>
        </p:nvGrpSpPr>
        <p:grpSpPr>
          <a:xfrm>
            <a:off x="4628423" y="3018356"/>
            <a:ext cx="1362883" cy="1268313"/>
            <a:chOff x="4636891" y="1164154"/>
            <a:chExt cx="1362883" cy="1268313"/>
          </a:xfrm>
        </p:grpSpPr>
        <p:sp>
          <p:nvSpPr>
            <p:cNvPr id="8" name="椭圆 7"/>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02</a:t>
              </a:r>
              <a:endParaRPr lang="zh-CN" altLang="en-US" sz="3200" b="1" dirty="0">
                <a:solidFill>
                  <a:srgbClr val="FF5D5D"/>
                </a:solidFill>
              </a:endParaRPr>
            </a:p>
          </p:txBody>
        </p:sp>
        <p:pic>
          <p:nvPicPr>
            <p:cNvPr id="9" name="图片 8"/>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grpSp>
        <p:nvGrpSpPr>
          <p:cNvPr id="10" name="组合 9"/>
          <p:cNvGrpSpPr/>
          <p:nvPr/>
        </p:nvGrpSpPr>
        <p:grpSpPr>
          <a:xfrm>
            <a:off x="4628422" y="4542353"/>
            <a:ext cx="1362883" cy="1268313"/>
            <a:chOff x="4636891" y="1164154"/>
            <a:chExt cx="1362883" cy="1268313"/>
          </a:xfrm>
        </p:grpSpPr>
        <p:sp>
          <p:nvSpPr>
            <p:cNvPr id="11" name="椭圆 10"/>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03</a:t>
              </a:r>
              <a:endParaRPr lang="zh-CN" altLang="en-US" sz="3200" b="1" dirty="0">
                <a:solidFill>
                  <a:srgbClr val="FF5D5D"/>
                </a:solidFill>
              </a:endParaRPr>
            </a:p>
          </p:txBody>
        </p:sp>
        <p:pic>
          <p:nvPicPr>
            <p:cNvPr id="12" name="图片 11"/>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grpSp>
        <p:nvGrpSpPr>
          <p:cNvPr id="13" name="组合 12"/>
          <p:cNvGrpSpPr/>
          <p:nvPr/>
        </p:nvGrpSpPr>
        <p:grpSpPr>
          <a:xfrm>
            <a:off x="6222747" y="1545157"/>
            <a:ext cx="1362883" cy="1268313"/>
            <a:chOff x="4636891" y="1164154"/>
            <a:chExt cx="1362883" cy="1268313"/>
          </a:xfrm>
        </p:grpSpPr>
        <p:sp>
          <p:nvSpPr>
            <p:cNvPr id="14" name="椭圆 13"/>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04</a:t>
              </a:r>
              <a:endParaRPr lang="zh-CN" altLang="en-US" sz="3200" b="1" dirty="0">
                <a:solidFill>
                  <a:srgbClr val="FF5D5D"/>
                </a:solidFill>
              </a:endParaRPr>
            </a:p>
          </p:txBody>
        </p:sp>
        <p:pic>
          <p:nvPicPr>
            <p:cNvPr id="15" name="图片 14"/>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grpSp>
        <p:nvGrpSpPr>
          <p:cNvPr id="16" name="组合 15"/>
          <p:cNvGrpSpPr/>
          <p:nvPr/>
        </p:nvGrpSpPr>
        <p:grpSpPr>
          <a:xfrm>
            <a:off x="6222746" y="3018356"/>
            <a:ext cx="1362883" cy="1268313"/>
            <a:chOff x="4636891" y="1164154"/>
            <a:chExt cx="1362883" cy="1268313"/>
          </a:xfrm>
        </p:grpSpPr>
        <p:sp>
          <p:nvSpPr>
            <p:cNvPr id="17" name="椭圆 16"/>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05</a:t>
              </a:r>
              <a:endParaRPr lang="zh-CN" altLang="en-US" sz="3200" b="1" dirty="0">
                <a:solidFill>
                  <a:srgbClr val="FF5D5D"/>
                </a:solidFill>
              </a:endParaRPr>
            </a:p>
          </p:txBody>
        </p:sp>
        <p:pic>
          <p:nvPicPr>
            <p:cNvPr id="18" name="图片 17"/>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grpSp>
        <p:nvGrpSpPr>
          <p:cNvPr id="19" name="组合 18"/>
          <p:cNvGrpSpPr/>
          <p:nvPr/>
        </p:nvGrpSpPr>
        <p:grpSpPr>
          <a:xfrm>
            <a:off x="6222745" y="4542353"/>
            <a:ext cx="1362883" cy="1268313"/>
            <a:chOff x="4636891" y="1164154"/>
            <a:chExt cx="1362883" cy="1268313"/>
          </a:xfrm>
        </p:grpSpPr>
        <p:sp>
          <p:nvSpPr>
            <p:cNvPr id="20" name="椭圆 19"/>
            <p:cNvSpPr/>
            <p:nvPr/>
          </p:nvSpPr>
          <p:spPr>
            <a:xfrm>
              <a:off x="4868333" y="1532467"/>
              <a:ext cx="900000" cy="900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rgbClr val="FF5D5D"/>
                  </a:solidFill>
                </a:rPr>
                <a:t>06</a:t>
              </a:r>
              <a:endParaRPr lang="zh-CN" altLang="en-US" sz="3200" b="1" dirty="0">
                <a:solidFill>
                  <a:srgbClr val="FF5D5D"/>
                </a:solidFill>
              </a:endParaRPr>
            </a:p>
          </p:txBody>
        </p:sp>
        <p:pic>
          <p:nvPicPr>
            <p:cNvPr id="21" name="图片 20"/>
            <p:cNvPicPr>
              <a:picLocks noChangeAspect="1"/>
            </p:cNvPicPr>
            <p:nvPr/>
          </p:nvPicPr>
          <p:blipFill>
            <a:blip r:embed="rId3" cstate="email">
              <a:clrChange>
                <a:clrFrom>
                  <a:srgbClr val="FFFFFF"/>
                </a:clrFrom>
                <a:clrTo>
                  <a:srgbClr val="FFFFFF">
                    <a:alpha val="0"/>
                  </a:srgbClr>
                </a:clrTo>
              </a:clrChange>
            </a:blip>
            <a:stretch>
              <a:fillRect/>
            </a:stretch>
          </p:blipFill>
          <p:spPr>
            <a:xfrm>
              <a:off x="4636891" y="1164154"/>
              <a:ext cx="1362883" cy="736625"/>
            </a:xfrm>
            <a:prstGeom prst="rect">
              <a:avLst/>
            </a:prstGeom>
          </p:spPr>
        </p:pic>
      </p:grpSp>
      <p:sp>
        <p:nvSpPr>
          <p:cNvPr id="22" name="文本框 21"/>
          <p:cNvSpPr txBox="1"/>
          <p:nvPr/>
        </p:nvSpPr>
        <p:spPr>
          <a:xfrm>
            <a:off x="4215655" y="572991"/>
            <a:ext cx="3782729" cy="646331"/>
          </a:xfrm>
          <a:prstGeom prst="rect">
            <a:avLst/>
          </a:prstGeom>
          <a:noFill/>
        </p:spPr>
        <p:txBody>
          <a:bodyPr wrap="square" rtlCol="0">
            <a:spAutoFit/>
          </a:bodyPr>
          <a:lstStyle/>
          <a:p>
            <a:pPr algn="ctr"/>
            <a:r>
              <a:rPr lang="zh-CN" altLang="en-US" sz="3600" b="1" dirty="0">
                <a:solidFill>
                  <a:srgbClr val="D00000"/>
                </a:solidFill>
                <a:latin typeface="微软雅黑" panose="020B0503020204020204" pitchFamily="34" charset="-122"/>
                <a:ea typeface="微软雅黑" panose="020B0503020204020204" pitchFamily="34" charset="-122"/>
              </a:rPr>
              <a:t>目  录</a:t>
            </a:r>
            <a:endParaRPr lang="en-US" altLang="zh-CN" sz="3600" b="1" dirty="0">
              <a:solidFill>
                <a:srgbClr val="D0000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32928" y="3562410"/>
            <a:ext cx="3782729" cy="523220"/>
          </a:xfrm>
          <a:prstGeom prst="rect">
            <a:avLst/>
          </a:prstGeom>
          <a:noFill/>
        </p:spPr>
        <p:txBody>
          <a:bodyPr wrap="square" rtlCol="0">
            <a:spAutoFit/>
          </a:bodyPr>
          <a:lstStyle/>
          <a:p>
            <a:pPr algn="r"/>
            <a:r>
              <a:rPr lang="zh-CN" altLang="en-US" sz="2800" b="1" dirty="0">
                <a:solidFill>
                  <a:srgbClr val="FF5D5D"/>
                </a:solidFill>
                <a:latin typeface="微软雅黑" panose="020B0503020204020204" pitchFamily="34" charset="-122"/>
                <a:ea typeface="微软雅黑" panose="020B0503020204020204" pitchFamily="34" charset="-122"/>
              </a:rPr>
              <a:t>妇女节起源</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432926" y="5099056"/>
            <a:ext cx="3782729" cy="523220"/>
          </a:xfrm>
          <a:prstGeom prst="rect">
            <a:avLst/>
          </a:prstGeom>
          <a:noFill/>
        </p:spPr>
        <p:txBody>
          <a:bodyPr wrap="square" rtlCol="0">
            <a:spAutoFit/>
          </a:bodyPr>
          <a:lstStyle/>
          <a:p>
            <a:pPr algn="r"/>
            <a:r>
              <a:rPr lang="zh-CN" altLang="en-US" sz="2800" b="1" dirty="0">
                <a:solidFill>
                  <a:srgbClr val="FF5D5D"/>
                </a:solidFill>
                <a:latin typeface="微软雅黑" panose="020B0503020204020204" pitchFamily="34" charset="-122"/>
                <a:ea typeface="微软雅黑" panose="020B0503020204020204" pitchFamily="34" charset="-122"/>
              </a:rPr>
              <a:t>妇女节近代发展</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817070" y="2101860"/>
            <a:ext cx="3782729" cy="523220"/>
          </a:xfrm>
          <a:prstGeom prst="rect">
            <a:avLst/>
          </a:prstGeom>
          <a:noFill/>
        </p:spPr>
        <p:txBody>
          <a:bodyPr wrap="square" rtlCol="0">
            <a:spAutoFit/>
          </a:bodyPr>
          <a:lstStyle/>
          <a:p>
            <a:r>
              <a:rPr lang="zh-CN" altLang="en-US" sz="2800" b="1" dirty="0">
                <a:solidFill>
                  <a:srgbClr val="FF5D5D"/>
                </a:solidFill>
                <a:latin typeface="微软雅黑" panose="020B0503020204020204" pitchFamily="34" charset="-122"/>
                <a:ea typeface="微软雅黑" panose="020B0503020204020204" pitchFamily="34" charset="-122"/>
              </a:rPr>
              <a:t>妇女节节日内容</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817069" y="3562410"/>
            <a:ext cx="3782729" cy="523220"/>
          </a:xfrm>
          <a:prstGeom prst="rect">
            <a:avLst/>
          </a:prstGeom>
          <a:noFill/>
        </p:spPr>
        <p:txBody>
          <a:bodyPr wrap="square" rtlCol="0">
            <a:spAutoFit/>
          </a:bodyPr>
          <a:lstStyle/>
          <a:p>
            <a:r>
              <a:rPr lang="zh-CN" altLang="en-US" sz="2800" b="1" dirty="0">
                <a:solidFill>
                  <a:srgbClr val="FF5D5D"/>
                </a:solidFill>
                <a:latin typeface="微软雅黑" panose="020B0503020204020204" pitchFamily="34" charset="-122"/>
                <a:ea typeface="微软雅黑" panose="020B0503020204020204" pitchFamily="34" charset="-122"/>
              </a:rPr>
              <a:t>妇女节代表人物</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817068" y="5022960"/>
            <a:ext cx="3782729" cy="523220"/>
          </a:xfrm>
          <a:prstGeom prst="rect">
            <a:avLst/>
          </a:prstGeom>
          <a:noFill/>
        </p:spPr>
        <p:txBody>
          <a:bodyPr wrap="square" rtlCol="0">
            <a:spAutoFit/>
          </a:bodyPr>
          <a:lstStyle/>
          <a:p>
            <a:r>
              <a:rPr lang="zh-CN" altLang="en-US" sz="2800" b="1" dirty="0">
                <a:solidFill>
                  <a:srgbClr val="FF5D5D"/>
                </a:solidFill>
                <a:latin typeface="微软雅黑" panose="020B0503020204020204" pitchFamily="34" charset="-122"/>
                <a:ea typeface="微软雅黑" panose="020B0503020204020204" pitchFamily="34" charset="-122"/>
              </a:rPr>
              <a:t>妇女节节日影响</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85326" y="2254260"/>
            <a:ext cx="3782729" cy="523220"/>
          </a:xfrm>
          <a:prstGeom prst="rect">
            <a:avLst/>
          </a:prstGeom>
          <a:noFill/>
        </p:spPr>
        <p:txBody>
          <a:bodyPr wrap="square" rtlCol="0">
            <a:spAutoFit/>
          </a:bodyPr>
          <a:lstStyle/>
          <a:p>
            <a:pPr algn="r"/>
            <a:r>
              <a:rPr lang="zh-CN" altLang="en-US" sz="2800" b="1" dirty="0">
                <a:solidFill>
                  <a:srgbClr val="FF5D5D"/>
                </a:solidFill>
                <a:latin typeface="微软雅黑" panose="020B0503020204020204" pitchFamily="34" charset="-122"/>
                <a:ea typeface="微软雅黑" panose="020B0503020204020204" pitchFamily="34" charset="-122"/>
              </a:rPr>
              <a:t>妇女节简介</a:t>
            </a:r>
            <a:endParaRPr lang="en-US" altLang="zh-CN" sz="28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500"/>
                                        <p:tgtEl>
                                          <p:spTgt spid="2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right)">
                                      <p:cBhvr>
                                        <p:cTn id="31" dur="500"/>
                                        <p:tgtEl>
                                          <p:spTgt spid="24"/>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克拉拉·蔡特金"/>
          <p:cNvPicPr>
            <a:picLocks noChangeAspect="1" noChangeArrowheads="1"/>
          </p:cNvPicPr>
          <p:nvPr/>
        </p:nvPicPr>
        <p:blipFill>
          <a:blip r:embed="rId3"/>
          <a:srcRect/>
          <a:stretch>
            <a:fillRect/>
          </a:stretch>
        </p:blipFill>
        <p:spPr bwMode="auto">
          <a:xfrm>
            <a:off x="1919164" y="2082800"/>
            <a:ext cx="2015719" cy="3190348"/>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妇女节代表人物</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sp>
        <p:nvSpPr>
          <p:cNvPr id="2" name="矩形 1"/>
          <p:cNvSpPr/>
          <p:nvPr/>
        </p:nvSpPr>
        <p:spPr>
          <a:xfrm>
            <a:off x="4690534" y="2549325"/>
            <a:ext cx="6096000" cy="2723823"/>
          </a:xfrm>
          <a:prstGeom prst="rect">
            <a:avLst/>
          </a:prstGeom>
        </p:spPr>
        <p:txBody>
          <a:bodyPr>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创立国际劳动妇女节的主要提议者</a:t>
            </a:r>
          </a:p>
          <a:p>
            <a:pPr>
              <a:lnSpc>
                <a:spcPct val="150000"/>
              </a:lnSpc>
            </a:pPr>
            <a:r>
              <a:rPr lang="zh-CN" altLang="en-US" sz="1400" dirty="0">
                <a:latin typeface="微软雅黑" panose="020B0503020204020204" pitchFamily="34" charset="-122"/>
                <a:ea typeface="微软雅黑" panose="020B0503020204020204" pitchFamily="34" charset="-122"/>
              </a:rPr>
              <a:t>克拉拉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蔡特金（</a:t>
            </a:r>
            <a:r>
              <a:rPr lang="en-US" altLang="zh-CN" sz="1400" dirty="0">
                <a:latin typeface="微软雅黑" panose="020B0503020204020204" pitchFamily="34" charset="-122"/>
                <a:ea typeface="微软雅黑" panose="020B0503020204020204" pitchFamily="34" charset="-122"/>
              </a:rPr>
              <a:t>Clara </a:t>
            </a:r>
            <a:r>
              <a:rPr lang="en-US" altLang="zh-CN" sz="1400" dirty="0" err="1">
                <a:latin typeface="微软雅黑" panose="020B0503020204020204" pitchFamily="34" charset="-122"/>
                <a:ea typeface="微软雅黑" panose="020B0503020204020204" pitchFamily="34" charset="-122"/>
              </a:rPr>
              <a:t>Zetkin</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1857.7.5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1933.6.20</a:t>
            </a:r>
            <a:r>
              <a:rPr lang="zh-CN" altLang="en-US" sz="1400" dirty="0">
                <a:latin typeface="微软雅黑" panose="020B0503020204020204" pitchFamily="34" charset="-122"/>
                <a:ea typeface="微软雅黑" panose="020B0503020204020204" pitchFamily="34" charset="-122"/>
              </a:rPr>
              <a:t>），原名克拉拉</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艾斯纳，德国社会民主党和第二国际左派领袖之一，国际社会主义妇女运动领袖之一，德国共产党创始人之一，无产阶级女权解放的灵魂人物。</a:t>
            </a:r>
            <a:endParaRPr lang="en-US" altLang="zh-CN" sz="1400" dirty="0">
              <a:latin typeface="微软雅黑" panose="020B0503020204020204" pitchFamily="34" charset="-122"/>
              <a:ea typeface="微软雅黑" panose="020B0503020204020204" pitchFamily="34" charset="-122"/>
            </a:endParaRPr>
          </a:p>
          <a:p>
            <a:pPr>
              <a:lnSpc>
                <a:spcPct val="150000"/>
              </a:lnSpc>
            </a:pPr>
            <a:r>
              <a:rPr lang="en-US" altLang="zh-CN" sz="1400" dirty="0">
                <a:latin typeface="微软雅黑" panose="020B0503020204020204" pitchFamily="34" charset="-122"/>
                <a:ea typeface="微软雅黑" panose="020B0503020204020204" pitchFamily="34" charset="-122"/>
              </a:rPr>
              <a:t>1910</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月，蔡特金在丹麦首都哥本哈根召开了国际社会主义者第二次妇女代表大会。倡议以每年的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日作为全世界妇女的斗争日，</a:t>
            </a:r>
            <a:r>
              <a:rPr lang="en-US" altLang="zh-CN" sz="1400" dirty="0">
                <a:latin typeface="微软雅黑" panose="020B0503020204020204" pitchFamily="34" charset="-122"/>
                <a:ea typeface="微软雅黑" panose="020B0503020204020204" pitchFamily="34" charset="-122"/>
              </a:rPr>
              <a:t>1911</a:t>
            </a:r>
            <a:r>
              <a:rPr lang="zh-CN" altLang="en-US" sz="1400" dirty="0">
                <a:latin typeface="微软雅黑" panose="020B0503020204020204" pitchFamily="34" charset="-122"/>
                <a:ea typeface="微软雅黑" panose="020B0503020204020204" pitchFamily="34" charset="-122"/>
              </a:rPr>
              <a:t>年的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日为第一个国际劳动妇女节。“三八”妇女节成为世界妇女争取权利、争取解放的节日。</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妇女节代表人物</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sp>
        <p:nvSpPr>
          <p:cNvPr id="3" name="矩形 2"/>
          <p:cNvSpPr/>
          <p:nvPr/>
        </p:nvSpPr>
        <p:spPr>
          <a:xfrm>
            <a:off x="1210734" y="2405300"/>
            <a:ext cx="6392333" cy="2723823"/>
          </a:xfrm>
          <a:prstGeom prst="rect">
            <a:avLst/>
          </a:prstGeom>
        </p:spPr>
        <p:txBody>
          <a:bodyPr wrap="square">
            <a:spAutoFit/>
          </a:bodyPr>
          <a:lstStyle/>
          <a:p>
            <a:pPr algn="r">
              <a:lnSpc>
                <a:spcPct val="150000"/>
              </a:lnSpc>
            </a:pPr>
            <a:r>
              <a:rPr lang="zh-CN" altLang="en-US" sz="1600" b="1" dirty="0">
                <a:latin typeface="微软雅黑" panose="020B0503020204020204" pitchFamily="34" charset="-122"/>
                <a:ea typeface="微软雅黑" panose="020B0503020204020204" pitchFamily="34" charset="-122"/>
              </a:rPr>
              <a:t>中国第一次庆祝妇女节活动的发起者</a:t>
            </a:r>
          </a:p>
          <a:p>
            <a:pPr algn="r">
              <a:lnSpc>
                <a:spcPct val="150000"/>
              </a:lnSpc>
            </a:pPr>
            <a:r>
              <a:rPr lang="zh-CN" altLang="en-US" sz="1400" dirty="0">
                <a:latin typeface="微软雅黑" panose="020B0503020204020204" pitchFamily="34" charset="-122"/>
                <a:ea typeface="微软雅黑" panose="020B0503020204020204" pitchFamily="34" charset="-122"/>
              </a:rPr>
              <a:t>何香凝（</a:t>
            </a:r>
            <a:r>
              <a:rPr lang="en-US" altLang="zh-CN" sz="1400" dirty="0">
                <a:latin typeface="微软雅黑" panose="020B0503020204020204" pitchFamily="34" charset="-122"/>
                <a:ea typeface="微软雅黑" panose="020B0503020204020204" pitchFamily="34" charset="-122"/>
              </a:rPr>
              <a:t>1878.06.27-1972.09.1</a:t>
            </a:r>
            <a:r>
              <a:rPr lang="zh-CN" altLang="en-US" sz="1400" dirty="0">
                <a:latin typeface="微软雅黑" panose="020B0503020204020204" pitchFamily="34" charset="-122"/>
                <a:ea typeface="微软雅黑" panose="020B0503020204020204" pitchFamily="34" charset="-122"/>
              </a:rPr>
              <a:t>），女权运动的先驱之一，民革主要创始人，国民党元老，建立民国的功臣，“三大政策”的忠实执行者，抗日统一战线的一个方面军，也是新中国创始人之一。</a:t>
            </a:r>
            <a:endParaRPr lang="en-US" altLang="zh-CN" sz="1400" dirty="0">
              <a:latin typeface="微软雅黑" panose="020B0503020204020204" pitchFamily="34" charset="-122"/>
              <a:ea typeface="微软雅黑" panose="020B0503020204020204" pitchFamily="34" charset="-122"/>
            </a:endParaRPr>
          </a:p>
          <a:p>
            <a:pPr algn="r">
              <a:lnSpc>
                <a:spcPct val="150000"/>
              </a:lnSpc>
            </a:pPr>
            <a:r>
              <a:rPr lang="en-US" altLang="zh-CN" sz="1400" dirty="0">
                <a:latin typeface="微软雅黑" panose="020B0503020204020204" pitchFamily="34" charset="-122"/>
                <a:ea typeface="微软雅黑" panose="020B0503020204020204" pitchFamily="34" charset="-122"/>
              </a:rPr>
              <a:t>1924</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月下旬，在国民党中央妇女部干部会议上，何香凝提议在广州举行庆祝“三八”国际妇女节大会，由中央妇女部负责出面发起集会和游行示威。</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日上午，中国第一个公开纪念“三八”国际妇女节活动在广州举行。以此为契机，广东妇女运动逐渐开展起来。</a:t>
            </a:r>
          </a:p>
        </p:txBody>
      </p:sp>
      <p:pic>
        <p:nvPicPr>
          <p:cNvPr id="6146" name="Picture 2" descr="何香凝"/>
          <p:cNvPicPr>
            <a:picLocks noChangeAspect="1" noChangeArrowheads="1"/>
          </p:cNvPicPr>
          <p:nvPr/>
        </p:nvPicPr>
        <p:blipFill>
          <a:blip r:embed="rId3"/>
          <a:srcRect/>
          <a:stretch>
            <a:fillRect/>
          </a:stretch>
        </p:blipFill>
        <p:spPr bwMode="auto">
          <a:xfrm>
            <a:off x="8241737" y="2145638"/>
            <a:ext cx="2248958" cy="3016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2832657" y="1788593"/>
            <a:ext cx="6531470"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妇女节节日影响</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妇女节节日影响</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677333" y="1653478"/>
            <a:ext cx="10668534" cy="3528073"/>
            <a:chOff x="677333" y="1653478"/>
            <a:chExt cx="10668534" cy="3528073"/>
          </a:xfrm>
        </p:grpSpPr>
        <p:sp>
          <p:nvSpPr>
            <p:cNvPr id="5" name="圆角矩形标注 4"/>
            <p:cNvSpPr/>
            <p:nvPr/>
          </p:nvSpPr>
          <p:spPr>
            <a:xfrm>
              <a:off x="846667" y="2267963"/>
              <a:ext cx="3149600" cy="1800000"/>
            </a:xfrm>
            <a:prstGeom prst="wedgeRoundRectCallout">
              <a:avLst>
                <a:gd name="adj1" fmla="val -36677"/>
                <a:gd name="adj2" fmla="val 65322"/>
                <a:gd name="adj3" fmla="val 16667"/>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521467" y="2282158"/>
              <a:ext cx="3149600" cy="1800000"/>
            </a:xfrm>
            <a:prstGeom prst="wedgeRoundRectCallout">
              <a:avLst>
                <a:gd name="adj1" fmla="val -36677"/>
                <a:gd name="adj2" fmla="val 65322"/>
                <a:gd name="adj3" fmla="val 16667"/>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标注 6"/>
            <p:cNvSpPr/>
            <p:nvPr/>
          </p:nvSpPr>
          <p:spPr>
            <a:xfrm>
              <a:off x="8196267" y="2296353"/>
              <a:ext cx="3149600" cy="1800000"/>
            </a:xfrm>
            <a:prstGeom prst="wedgeRoundRectCallout">
              <a:avLst>
                <a:gd name="adj1" fmla="val -36677"/>
                <a:gd name="adj2" fmla="val 65322"/>
                <a:gd name="adj3" fmla="val 16667"/>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77333" y="2626096"/>
              <a:ext cx="360000" cy="360000"/>
            </a:xfrm>
            <a:prstGeom prst="ellipse">
              <a:avLst/>
            </a:prstGeom>
            <a:solidFill>
              <a:srgbClr val="F056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t>
              </a:r>
              <a:endParaRPr lang="zh-CN" altLang="en-US" sz="2400" dirty="0"/>
            </a:p>
          </p:txBody>
        </p:sp>
        <p:sp>
          <p:nvSpPr>
            <p:cNvPr id="9" name="椭圆 8"/>
            <p:cNvSpPr/>
            <p:nvPr/>
          </p:nvSpPr>
          <p:spPr>
            <a:xfrm>
              <a:off x="4381133" y="2626096"/>
              <a:ext cx="360000" cy="360000"/>
            </a:xfrm>
            <a:prstGeom prst="ellipse">
              <a:avLst/>
            </a:prstGeom>
            <a:solidFill>
              <a:srgbClr val="F056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t>
              </a:r>
              <a:endParaRPr lang="zh-CN" altLang="en-US" sz="2400" dirty="0"/>
            </a:p>
          </p:txBody>
        </p:sp>
        <p:sp>
          <p:nvSpPr>
            <p:cNvPr id="10" name="椭圆 9"/>
            <p:cNvSpPr/>
            <p:nvPr/>
          </p:nvSpPr>
          <p:spPr>
            <a:xfrm>
              <a:off x="8084933" y="2626096"/>
              <a:ext cx="360000" cy="360000"/>
            </a:xfrm>
            <a:prstGeom prst="ellipse">
              <a:avLst/>
            </a:prstGeom>
            <a:solidFill>
              <a:srgbClr val="F056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a:t>
              </a:r>
              <a:endParaRPr lang="zh-CN" altLang="en-US" sz="2400" dirty="0"/>
            </a:p>
          </p:txBody>
        </p:sp>
        <p:pic>
          <p:nvPicPr>
            <p:cNvPr id="11" name="Picture 6" descr="https://ss0.bdstatic.com/70cFuHSh_Q1YnxGkpoWK1HF6hhy/it/u=1642050138,2400228556&amp;fm=200&amp;gp=0.jpg"/>
            <p:cNvPicPr>
              <a:picLocks noChangeAspect="1" noChangeArrowheads="1"/>
            </p:cNvPicPr>
            <p:nvPr/>
          </p:nvPicPr>
          <p:blipFill rotWithShape="1">
            <a:blip r:embed="rId3" cstate="email"/>
            <a:srcRect/>
            <a:stretch>
              <a:fillRect/>
            </a:stretch>
          </p:blipFill>
          <p:spPr bwMode="auto">
            <a:xfrm>
              <a:off x="903934" y="4652617"/>
              <a:ext cx="528934" cy="528934"/>
            </a:xfrm>
            <a:prstGeom prst="ellipse">
              <a:avLst/>
            </a:prstGeom>
            <a:noFill/>
            <a:extLst>
              <a:ext uri="{909E8E84-426E-40DD-AFC4-6F175D3DCCD1}">
                <a14:hiddenFill xmlns:a14="http://schemas.microsoft.com/office/drawing/2010/main">
                  <a:solidFill>
                    <a:srgbClr val="FFFFFF"/>
                  </a:solidFill>
                </a14:hiddenFill>
              </a:ext>
            </a:extLst>
          </p:spPr>
        </p:pic>
        <p:pic>
          <p:nvPicPr>
            <p:cNvPr id="12" name="Picture 6" descr="https://ss0.bdstatic.com/70cFuHSh_Q1YnxGkpoWK1HF6hhy/it/u=1642050138,2400228556&amp;fm=200&amp;gp=0.jpg"/>
            <p:cNvPicPr>
              <a:picLocks noChangeAspect="1" noChangeArrowheads="1"/>
            </p:cNvPicPr>
            <p:nvPr/>
          </p:nvPicPr>
          <p:blipFill rotWithShape="1">
            <a:blip r:embed="rId3" cstate="email"/>
            <a:srcRect/>
            <a:stretch>
              <a:fillRect/>
            </a:stretch>
          </p:blipFill>
          <p:spPr bwMode="auto">
            <a:xfrm>
              <a:off x="4684300" y="4652617"/>
              <a:ext cx="528934" cy="528934"/>
            </a:xfrm>
            <a:prstGeom prst="ellipse">
              <a:avLst/>
            </a:prstGeom>
            <a:noFill/>
            <a:extLst>
              <a:ext uri="{909E8E84-426E-40DD-AFC4-6F175D3DCCD1}">
                <a14:hiddenFill xmlns:a14="http://schemas.microsoft.com/office/drawing/2010/main">
                  <a:solidFill>
                    <a:srgbClr val="FFFFFF"/>
                  </a:solidFill>
                </a14:hiddenFill>
              </a:ext>
            </a:extLst>
          </p:spPr>
        </p:pic>
        <p:pic>
          <p:nvPicPr>
            <p:cNvPr id="13" name="Picture 6" descr="https://ss0.bdstatic.com/70cFuHSh_Q1YnxGkpoWK1HF6hhy/it/u=1642050138,2400228556&amp;fm=200&amp;gp=0.jpg"/>
            <p:cNvPicPr>
              <a:picLocks noChangeAspect="1" noChangeArrowheads="1"/>
            </p:cNvPicPr>
            <p:nvPr/>
          </p:nvPicPr>
          <p:blipFill rotWithShape="1">
            <a:blip r:embed="rId3" cstate="email"/>
            <a:srcRect/>
            <a:stretch>
              <a:fillRect/>
            </a:stretch>
          </p:blipFill>
          <p:spPr bwMode="auto">
            <a:xfrm>
              <a:off x="8464666" y="4652617"/>
              <a:ext cx="528934" cy="528934"/>
            </a:xfrm>
            <a:prstGeom prst="ellipse">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846667" y="1653478"/>
              <a:ext cx="1147434" cy="418191"/>
            </a:xfrm>
            <a:prstGeom prst="rect">
              <a:avLst/>
            </a:prstGeom>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国际影响</a:t>
              </a:r>
              <a:endParaRPr lang="zh-CN" altLang="en-US" sz="1400" dirty="0">
                <a:latin typeface="微软雅黑" panose="020B0503020204020204" pitchFamily="34" charset="-122"/>
                <a:ea typeface="微软雅黑" panose="020B0503020204020204" pitchFamily="34" charset="-122"/>
              </a:endParaRPr>
            </a:p>
          </p:txBody>
        </p:sp>
        <p:sp>
          <p:nvSpPr>
            <p:cNvPr id="15" name="矩形 14"/>
            <p:cNvSpPr/>
            <p:nvPr/>
          </p:nvSpPr>
          <p:spPr>
            <a:xfrm>
              <a:off x="8569530" y="2518235"/>
              <a:ext cx="2674203" cy="1384995"/>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这一时期，女权主义还没有上升到理论高度，主要是一些实践活动，像克拉拉</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蔡特金领导的妇女同工同酬的运动。</a:t>
              </a:r>
            </a:p>
          </p:txBody>
        </p:sp>
        <p:sp>
          <p:nvSpPr>
            <p:cNvPr id="3" name="矩形 2"/>
            <p:cNvSpPr/>
            <p:nvPr/>
          </p:nvSpPr>
          <p:spPr>
            <a:xfrm>
              <a:off x="1100199" y="2489660"/>
              <a:ext cx="2755734" cy="1384995"/>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从文化上、第一代西方女权主义：西方女权主义起源于法国资产阶级革命和启蒙运动以后，</a:t>
              </a:r>
              <a:r>
                <a:rPr lang="en-US" altLang="zh-CN" sz="1400" dirty="0">
                  <a:solidFill>
                    <a:schemeClr val="bg1"/>
                  </a:solidFill>
                  <a:latin typeface="微软雅黑" panose="020B0503020204020204" pitchFamily="34" charset="-122"/>
                  <a:ea typeface="微软雅黑" panose="020B0503020204020204" pitchFamily="34" charset="-122"/>
                </a:rPr>
                <a:t>19</a:t>
              </a:r>
              <a:r>
                <a:rPr lang="zh-CN" altLang="en-US" sz="1400" dirty="0">
                  <a:solidFill>
                    <a:schemeClr val="bg1"/>
                  </a:solidFill>
                  <a:latin typeface="微软雅黑" panose="020B0503020204020204" pitchFamily="34" charset="-122"/>
                  <a:ea typeface="微软雅黑" panose="020B0503020204020204" pitchFamily="34" charset="-122"/>
                </a:rPr>
                <a:t>世纪下半叶出现第一代。</a:t>
              </a:r>
            </a:p>
          </p:txBody>
        </p:sp>
        <p:sp>
          <p:nvSpPr>
            <p:cNvPr id="16" name="矩形 15"/>
            <p:cNvSpPr/>
            <p:nvPr/>
          </p:nvSpPr>
          <p:spPr>
            <a:xfrm>
              <a:off x="4852467" y="2518235"/>
              <a:ext cx="2738132" cy="1384995"/>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最初的诉求是妇女在受教育和立法上应当平等，在经济上与男性平等。她们主要是从经济方面诉求妇女的解放。</a:t>
              </a:r>
            </a:p>
          </p:txBody>
        </p:sp>
        <p:sp>
          <p:nvSpPr>
            <p:cNvPr id="17" name="矩形 16"/>
            <p:cNvSpPr/>
            <p:nvPr/>
          </p:nvSpPr>
          <p:spPr>
            <a:xfrm>
              <a:off x="1587462" y="4701641"/>
              <a:ext cx="1824605" cy="430887"/>
            </a:xfrm>
            <a:prstGeom prst="rect">
              <a:avLst/>
            </a:prstGeom>
          </p:spPr>
          <p:txBody>
            <a:bodyPr wrap="square" anchor="ctr">
              <a:spAutoFit/>
            </a:bodyPr>
            <a:lstStyle/>
            <a:p>
              <a:r>
                <a:rPr lang="zh-CN" altLang="en-US" sz="1100" dirty="0">
                  <a:latin typeface="微软雅黑" panose="020B0503020204020204" pitchFamily="34" charset="-122"/>
                  <a:ea typeface="微软雅黑" panose="020B0503020204020204" pitchFamily="34" charset="-122"/>
                </a:rPr>
                <a:t>点击添加具体内容点击添加具体内容点击添加</a:t>
              </a:r>
            </a:p>
          </p:txBody>
        </p:sp>
        <p:sp>
          <p:nvSpPr>
            <p:cNvPr id="18" name="矩形 17"/>
            <p:cNvSpPr/>
            <p:nvPr/>
          </p:nvSpPr>
          <p:spPr>
            <a:xfrm>
              <a:off x="5309230" y="4701641"/>
              <a:ext cx="1824605" cy="430887"/>
            </a:xfrm>
            <a:prstGeom prst="rect">
              <a:avLst/>
            </a:prstGeom>
          </p:spPr>
          <p:txBody>
            <a:bodyPr wrap="square" anchor="ctr">
              <a:spAutoFit/>
            </a:bodyPr>
            <a:lstStyle/>
            <a:p>
              <a:r>
                <a:rPr lang="zh-CN" altLang="en-US" sz="1100" dirty="0">
                  <a:latin typeface="微软雅黑" panose="020B0503020204020204" pitchFamily="34" charset="-122"/>
                  <a:ea typeface="微软雅黑" panose="020B0503020204020204" pitchFamily="34" charset="-122"/>
                </a:rPr>
                <a:t>点击添加具体内容点击添加具体内容点击添加</a:t>
              </a:r>
            </a:p>
          </p:txBody>
        </p:sp>
        <p:sp>
          <p:nvSpPr>
            <p:cNvPr id="19" name="矩形 18"/>
            <p:cNvSpPr/>
            <p:nvPr/>
          </p:nvSpPr>
          <p:spPr>
            <a:xfrm>
              <a:off x="9141065" y="4701641"/>
              <a:ext cx="1824605" cy="430887"/>
            </a:xfrm>
            <a:prstGeom prst="rect">
              <a:avLst/>
            </a:prstGeom>
          </p:spPr>
          <p:txBody>
            <a:bodyPr wrap="square" anchor="ctr">
              <a:spAutoFit/>
            </a:bodyPr>
            <a:lstStyle/>
            <a:p>
              <a:r>
                <a:rPr lang="zh-CN" altLang="en-US" sz="1100" dirty="0">
                  <a:latin typeface="微软雅黑" panose="020B0503020204020204" pitchFamily="34" charset="-122"/>
                  <a:ea typeface="微软雅黑" panose="020B0503020204020204" pitchFamily="34" charset="-122"/>
                </a:rPr>
                <a:t>点击添加具体内容点击添加具体内容点击添加</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妇女节节日影响</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 y="2307811"/>
            <a:ext cx="12192002" cy="4719523"/>
            <a:chOff x="-1" y="2307811"/>
            <a:chExt cx="12192002" cy="4719523"/>
          </a:xfrm>
        </p:grpSpPr>
        <p:pic>
          <p:nvPicPr>
            <p:cNvPr id="9" name="图片 8"/>
            <p:cNvPicPr>
              <a:picLocks noChangeAspect="1"/>
            </p:cNvPicPr>
            <p:nvPr/>
          </p:nvPicPr>
          <p:blipFill rotWithShape="1">
            <a:blip r:embed="rId3" cstate="email"/>
            <a:srcRect/>
            <a:stretch>
              <a:fillRect/>
            </a:stretch>
          </p:blipFill>
          <p:spPr>
            <a:xfrm>
              <a:off x="-1" y="2307811"/>
              <a:ext cx="5494867" cy="2746789"/>
            </a:xfrm>
            <a:prstGeom prst="rect">
              <a:avLst/>
            </a:prstGeom>
          </p:spPr>
        </p:pic>
        <p:sp>
          <p:nvSpPr>
            <p:cNvPr id="7" name="矩形 6"/>
            <p:cNvSpPr/>
            <p:nvPr/>
          </p:nvSpPr>
          <p:spPr>
            <a:xfrm>
              <a:off x="5494867" y="2307811"/>
              <a:ext cx="2980267" cy="4719523"/>
            </a:xfrm>
            <a:prstGeom prst="rect">
              <a:avLst/>
            </a:prstGeom>
            <a:solidFill>
              <a:srgbClr val="F05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482435" y="2307811"/>
              <a:ext cx="3709566" cy="2746789"/>
            </a:xfrm>
            <a:prstGeom prst="rect">
              <a:avLst/>
            </a:prstGeom>
            <a:solidFill>
              <a:srgbClr val="DFDD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445000" y="2726266"/>
              <a:ext cx="1080000" cy="108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1924</a:t>
              </a:r>
              <a:endParaRPr lang="zh-CN" altLang="en-US" sz="2000" dirty="0"/>
            </a:p>
          </p:txBody>
        </p:sp>
        <p:sp>
          <p:nvSpPr>
            <p:cNvPr id="11" name="矩形 10"/>
            <p:cNvSpPr/>
            <p:nvPr/>
          </p:nvSpPr>
          <p:spPr>
            <a:xfrm>
              <a:off x="5720164" y="4519913"/>
              <a:ext cx="2529667" cy="2308324"/>
            </a:xfrm>
            <a:prstGeom prst="rect">
              <a:avLst/>
            </a:prstGeom>
          </p:spPr>
          <p:txBody>
            <a:bodyPr wrap="square">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从文化上、“三八”国际妇女节</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这个全世界妇女的节日，到</a:t>
              </a:r>
              <a:r>
                <a:rPr lang="en-US" altLang="zh-CN" sz="1200" dirty="0">
                  <a:solidFill>
                    <a:schemeClr val="bg1"/>
                  </a:solidFill>
                  <a:latin typeface="微软雅黑" panose="020B0503020204020204" pitchFamily="34" charset="-122"/>
                  <a:ea typeface="微软雅黑" panose="020B0503020204020204" pitchFamily="34" charset="-122"/>
                </a:rPr>
                <a:t>21</a:t>
              </a:r>
              <a:r>
                <a:rPr lang="zh-CN" altLang="en-US" sz="1200" dirty="0">
                  <a:solidFill>
                    <a:schemeClr val="bg1"/>
                  </a:solidFill>
                  <a:latin typeface="微软雅黑" panose="020B0503020204020204" pitchFamily="34" charset="-122"/>
                  <a:ea typeface="微软雅黑" panose="020B0503020204020204" pitchFamily="34" charset="-122"/>
                </a:rPr>
                <a:t>世纪已经走过了一百年的历史；从</a:t>
              </a:r>
              <a:r>
                <a:rPr lang="en-US" altLang="zh-CN" sz="1200" dirty="0">
                  <a:solidFill>
                    <a:schemeClr val="bg1"/>
                  </a:solidFill>
                  <a:latin typeface="微软雅黑" panose="020B0503020204020204" pitchFamily="34" charset="-122"/>
                  <a:ea typeface="微软雅黑" panose="020B0503020204020204" pitchFamily="34" charset="-122"/>
                </a:rPr>
                <a:t>1924</a:t>
              </a:r>
              <a:r>
                <a:rPr lang="zh-CN" altLang="en-US" sz="1200" dirty="0">
                  <a:solidFill>
                    <a:schemeClr val="bg1"/>
                  </a:solidFill>
                  <a:latin typeface="微软雅黑" panose="020B0503020204020204" pitchFamily="34" charset="-122"/>
                  <a:ea typeface="微软雅黑" panose="020B0503020204020204" pitchFamily="34" charset="-122"/>
                </a:rPr>
                <a:t>年中国人第一次庆祝这一节日，至</a:t>
              </a:r>
              <a:r>
                <a:rPr lang="en-US" altLang="zh-CN" sz="1200" dirty="0">
                  <a:solidFill>
                    <a:schemeClr val="bg1"/>
                  </a:solidFill>
                  <a:latin typeface="微软雅黑" panose="020B0503020204020204" pitchFamily="34" charset="-122"/>
                  <a:ea typeface="微软雅黑" panose="020B0503020204020204" pitchFamily="34" charset="-122"/>
                </a:rPr>
                <a:t>2015</a:t>
              </a:r>
              <a:r>
                <a:rPr lang="zh-CN" altLang="en-US" sz="1200" dirty="0">
                  <a:solidFill>
                    <a:schemeClr val="bg1"/>
                  </a:solidFill>
                  <a:latin typeface="微软雅黑" panose="020B0503020204020204" pitchFamily="34" charset="-122"/>
                  <a:ea typeface="微软雅黑" panose="020B0503020204020204" pitchFamily="34" charset="-122"/>
                </a:rPr>
                <a:t>年已有</a:t>
              </a:r>
              <a:r>
                <a:rPr lang="en-US" altLang="zh-CN" sz="1200" dirty="0">
                  <a:solidFill>
                    <a:schemeClr val="bg1"/>
                  </a:solidFill>
                  <a:latin typeface="微软雅黑" panose="020B0503020204020204" pitchFamily="34" charset="-122"/>
                  <a:ea typeface="微软雅黑" panose="020B0503020204020204" pitchFamily="34" charset="-122"/>
                </a:rPr>
                <a:t>90</a:t>
              </a:r>
              <a:r>
                <a:rPr lang="zh-CN" altLang="en-US" sz="1200" dirty="0">
                  <a:solidFill>
                    <a:schemeClr val="bg1"/>
                  </a:solidFill>
                  <a:latin typeface="微软雅黑" panose="020B0503020204020204" pitchFamily="34" charset="-122"/>
                  <a:ea typeface="微软雅黑" panose="020B0503020204020204" pitchFamily="34" charset="-122"/>
                </a:rPr>
                <a:t>个年头；从</a:t>
              </a:r>
              <a:r>
                <a:rPr lang="en-US" altLang="zh-CN" sz="1200" dirty="0">
                  <a:solidFill>
                    <a:schemeClr val="bg1"/>
                  </a:solidFill>
                  <a:latin typeface="微软雅黑" panose="020B0503020204020204" pitchFamily="34" charset="-122"/>
                  <a:ea typeface="微软雅黑" panose="020B0503020204020204" pitchFamily="34" charset="-122"/>
                </a:rPr>
                <a:t>1960</a:t>
              </a:r>
              <a:r>
                <a:rPr lang="zh-CN" altLang="en-US" sz="1200" dirty="0">
                  <a:solidFill>
                    <a:schemeClr val="bg1"/>
                  </a:solidFill>
                  <a:latin typeface="微软雅黑" panose="020B0503020204020204" pitchFamily="34" charset="-122"/>
                  <a:ea typeface="微软雅黑" panose="020B0503020204020204" pitchFamily="34" charset="-122"/>
                </a:rPr>
                <a:t>年中国第一批万名（个）“三八红旗手（集体）”诞生，这个光荣称号也已经年过半百。</a:t>
              </a:r>
            </a:p>
          </p:txBody>
        </p:sp>
        <p:sp>
          <p:nvSpPr>
            <p:cNvPr id="12" name="矩形 11"/>
            <p:cNvSpPr/>
            <p:nvPr/>
          </p:nvSpPr>
          <p:spPr>
            <a:xfrm>
              <a:off x="8752545" y="2855403"/>
              <a:ext cx="3344333" cy="64633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一代又一代的中国妇女以各种各样的形式纪念这一节日：北伐路上的游行、抗战街头的募款、内战时的示威、阮玲玉的自杀、丁玲的随笔。</a:t>
              </a:r>
            </a:p>
          </p:txBody>
        </p:sp>
        <p:sp>
          <p:nvSpPr>
            <p:cNvPr id="13" name="矩形 12"/>
            <p:cNvSpPr/>
            <p:nvPr/>
          </p:nvSpPr>
          <p:spPr>
            <a:xfrm>
              <a:off x="6167584" y="3882609"/>
              <a:ext cx="1634829" cy="458908"/>
            </a:xfrm>
            <a:prstGeom prst="rect">
              <a:avLst/>
            </a:prstGeom>
          </p:spPr>
          <p:txBody>
            <a:bodyPr wrap="square" anchor="ctr">
              <a:spAutoFit/>
            </a:bodyPr>
            <a:lstStyle/>
            <a:p>
              <a:pPr algn="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点击添加标题</a:t>
              </a:r>
            </a:p>
          </p:txBody>
        </p:sp>
        <p:sp>
          <p:nvSpPr>
            <p:cNvPr id="14" name="矩形 13"/>
            <p:cNvSpPr/>
            <p:nvPr/>
          </p:nvSpPr>
          <p:spPr>
            <a:xfrm>
              <a:off x="8752545" y="4100076"/>
              <a:ext cx="3344333" cy="646331"/>
            </a:xfrm>
            <a:prstGeom prst="rect">
              <a:avLst/>
            </a:prstGeom>
          </p:spPr>
          <p:txBody>
            <a:bodyPr wrap="square">
              <a:spAutoFit/>
            </a:bodyPr>
            <a:lstStyle/>
            <a:p>
              <a:r>
                <a:rPr lang="zh-CN" altLang="en-US" sz="1200" dirty="0">
                  <a:latin typeface="微软雅黑" panose="020B0503020204020204" pitchFamily="34" charset="-122"/>
                  <a:ea typeface="微软雅黑" panose="020B0503020204020204" pitchFamily="34" charset="-122"/>
                </a:rPr>
                <a:t>“三八”国际妇女节这百年的历史，与中国的妇女运动结下了不解之缘，成为了中国妇女运动的特殊公共文化空间。</a:t>
              </a:r>
            </a:p>
          </p:txBody>
        </p:sp>
        <p:sp>
          <p:nvSpPr>
            <p:cNvPr id="15" name="矩形 14"/>
            <p:cNvSpPr/>
            <p:nvPr/>
          </p:nvSpPr>
          <p:spPr>
            <a:xfrm>
              <a:off x="8752545" y="2445679"/>
              <a:ext cx="1634829" cy="418191"/>
            </a:xfrm>
            <a:prstGeom prst="rect">
              <a:avLst/>
            </a:prstGeom>
          </p:spPr>
          <p:txBody>
            <a:bodyPr wrap="square" anchor="ctr">
              <a:spAutoFit/>
            </a:bodyPr>
            <a:lstStyle/>
            <a:p>
              <a:pPr>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点击添加标题</a:t>
              </a:r>
            </a:p>
          </p:txBody>
        </p:sp>
        <p:sp>
          <p:nvSpPr>
            <p:cNvPr id="16" name="矩形 15"/>
            <p:cNvSpPr/>
            <p:nvPr/>
          </p:nvSpPr>
          <p:spPr>
            <a:xfrm>
              <a:off x="8726563" y="3658340"/>
              <a:ext cx="1634829" cy="418191"/>
            </a:xfrm>
            <a:prstGeom prst="rect">
              <a:avLst/>
            </a:prstGeom>
          </p:spPr>
          <p:txBody>
            <a:bodyPr wrap="square" anchor="ctr">
              <a:spAutoFit/>
            </a:bodyPr>
            <a:lstStyle/>
            <a:p>
              <a:pPr>
                <a:lnSpc>
                  <a:spcPct val="150000"/>
                </a:lnSpc>
              </a:pPr>
              <a:r>
                <a:rPr lang="zh-CN" altLang="en-US" sz="1600" b="1" dirty="0">
                  <a:solidFill>
                    <a:srgbClr val="C00000"/>
                  </a:solidFill>
                  <a:latin typeface="微软雅黑" panose="020B0503020204020204" pitchFamily="34" charset="-122"/>
                  <a:ea typeface="微软雅黑" panose="020B0503020204020204" pitchFamily="34" charset="-122"/>
                </a:rPr>
                <a:t>点击添加标题</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1057" y="-49070"/>
            <a:ext cx="12193057" cy="6956139"/>
          </a:xfrm>
          <a:prstGeom prst="rect">
            <a:avLst/>
          </a:prstGeom>
        </p:spPr>
      </p:pic>
      <p:cxnSp>
        <p:nvCxnSpPr>
          <p:cNvPr id="7" name="直接连接符 6"/>
          <p:cNvCxnSpPr/>
          <p:nvPr/>
        </p:nvCxnSpPr>
        <p:spPr>
          <a:xfrm flipV="1">
            <a:off x="4948767" y="2379133"/>
            <a:ext cx="229446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948767" y="4390462"/>
            <a:ext cx="229446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işļiḓê"/>
          <p:cNvSpPr txBox="1"/>
          <p:nvPr/>
        </p:nvSpPr>
        <p:spPr>
          <a:xfrm>
            <a:off x="3241912" y="2500030"/>
            <a:ext cx="5708175" cy="1566336"/>
          </a:xfrm>
          <a:prstGeom prst="rect">
            <a:avLst/>
          </a:prstGeom>
          <a:noFill/>
        </p:spPr>
        <p:txBody>
          <a:bodyPr wrap="square" lIns="0" tIns="0" rIns="0" bIns="0" anchor="ctr">
            <a:noAutofit/>
          </a:bodyPr>
          <a:lstStyle/>
          <a:p>
            <a:pPr algn="dist">
              <a:lnSpc>
                <a:spcPct val="150000"/>
              </a:lnSpc>
            </a:pPr>
            <a:r>
              <a:rPr lang="zh-CN" altLang="en-US" sz="9600" b="1" dirty="0">
                <a:ea typeface="微软雅黑" panose="020B0503020204020204" pitchFamily="34" charset="-122"/>
              </a:rPr>
              <a:t>谢谢观看</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3315263" y="1788593"/>
            <a:ext cx="5561474"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妇女节简介</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妇女节简介</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244600" y="1989667"/>
            <a:ext cx="9711267" cy="3369733"/>
            <a:chOff x="1244600" y="1989667"/>
            <a:chExt cx="9711267" cy="3369733"/>
          </a:xfrm>
        </p:grpSpPr>
        <p:sp>
          <p:nvSpPr>
            <p:cNvPr id="4" name="矩形 3"/>
            <p:cNvSpPr/>
            <p:nvPr/>
          </p:nvSpPr>
          <p:spPr>
            <a:xfrm>
              <a:off x="1244600" y="1989667"/>
              <a:ext cx="9711267" cy="3369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email"/>
            <a:srcRect/>
            <a:stretch>
              <a:fillRect/>
            </a:stretch>
          </p:blipFill>
          <p:spPr>
            <a:xfrm>
              <a:off x="1484583" y="2161688"/>
              <a:ext cx="5034751" cy="3020851"/>
            </a:xfrm>
            <a:prstGeom prst="rect">
              <a:avLst/>
            </a:prstGeom>
          </p:spPr>
        </p:pic>
        <p:sp>
          <p:nvSpPr>
            <p:cNvPr id="5" name="矩形 4"/>
            <p:cNvSpPr/>
            <p:nvPr/>
          </p:nvSpPr>
          <p:spPr>
            <a:xfrm>
              <a:off x="6922959" y="2656450"/>
              <a:ext cx="3629283" cy="2031325"/>
            </a:xfrm>
            <a:prstGeom prst="rect">
              <a:avLst/>
            </a:prstGeom>
          </p:spPr>
          <p:txBody>
            <a:bodyPr wrap="square">
              <a:spAutoFit/>
            </a:bodyPr>
            <a:lstStyle/>
            <a:p>
              <a:pPr>
                <a:lnSpc>
                  <a:spcPct val="150000"/>
                </a:lnSpc>
              </a:pPr>
              <a:r>
                <a:rPr lang="zh-CN" altLang="en-US" sz="1400" dirty="0">
                  <a:latin typeface="微软雅黑" panose="020B0503020204020204" pitchFamily="34" charset="-122"/>
                  <a:ea typeface="微软雅黑" panose="020B0503020204020204" pitchFamily="34" charset="-122"/>
                </a:rPr>
                <a:t>国际劳动妇女节全称“联合国妇女权益和国际和平日”</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联合国女权和国际和平日” 在中国又称“国际妇女节”、“三八节”和“三八妇女节”。是在每年的</a:t>
              </a:r>
              <a:r>
                <a:rPr lang="en-US" altLang="zh-CN" sz="1400" dirty="0">
                  <a:latin typeface="微软雅黑" panose="020B0503020204020204" pitchFamily="34" charset="-122"/>
                  <a:ea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日为庆祝妇女在经济、政治和社会等领域做出的重要贡献和取得的巨大成就而设立的节日。</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妇女节简介</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826059" y="2193310"/>
            <a:ext cx="8539882" cy="3267418"/>
            <a:chOff x="1826059" y="2091710"/>
            <a:chExt cx="8539882" cy="3267418"/>
          </a:xfrm>
        </p:grpSpPr>
        <p:grpSp>
          <p:nvGrpSpPr>
            <p:cNvPr id="3" name="组合 2"/>
            <p:cNvGrpSpPr/>
            <p:nvPr/>
          </p:nvGrpSpPr>
          <p:grpSpPr>
            <a:xfrm>
              <a:off x="1826059" y="2091710"/>
              <a:ext cx="8539882" cy="3267418"/>
              <a:chOff x="1868271" y="2438844"/>
              <a:chExt cx="8539882" cy="3267418"/>
            </a:xfrm>
          </p:grpSpPr>
          <p:sp>
            <p:nvSpPr>
              <p:cNvPr id="5" name="单圆角矩形 4"/>
              <p:cNvSpPr/>
              <p:nvPr/>
            </p:nvSpPr>
            <p:spPr>
              <a:xfrm flipH="1">
                <a:off x="1868271" y="2438844"/>
                <a:ext cx="2631367" cy="1006497"/>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单圆角矩形 5"/>
              <p:cNvSpPr/>
              <p:nvPr/>
            </p:nvSpPr>
            <p:spPr>
              <a:xfrm>
                <a:off x="7776786" y="2438844"/>
                <a:ext cx="2631367" cy="1006497"/>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单圆角矩形 6"/>
              <p:cNvSpPr/>
              <p:nvPr/>
            </p:nvSpPr>
            <p:spPr>
              <a:xfrm flipH="1" flipV="1">
                <a:off x="1868271" y="3546262"/>
                <a:ext cx="2631367" cy="2160000"/>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单圆角矩形 7"/>
              <p:cNvSpPr/>
              <p:nvPr/>
            </p:nvSpPr>
            <p:spPr>
              <a:xfrm flipV="1">
                <a:off x="7776786" y="3546261"/>
                <a:ext cx="2631367" cy="2160000"/>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58132" y="2738473"/>
                <a:ext cx="1634829" cy="418191"/>
              </a:xfrm>
              <a:prstGeom prst="rect">
                <a:avLst/>
              </a:prstGeom>
            </p:spPr>
            <p:txBody>
              <a:bodyPr wrap="square" anchor="ctr">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10" name="矩形 9"/>
              <p:cNvSpPr/>
              <p:nvPr/>
            </p:nvSpPr>
            <p:spPr>
              <a:xfrm>
                <a:off x="2062678" y="3907267"/>
                <a:ext cx="2425739" cy="1346907"/>
              </a:xfrm>
              <a:prstGeom prst="rect">
                <a:avLst/>
              </a:prstGeom>
            </p:spPr>
            <p:txBody>
              <a:bodyPr wrap="square" anchor="ct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sp>
            <p:nvSpPr>
              <p:cNvPr id="11" name="矩形 10"/>
              <p:cNvSpPr/>
              <p:nvPr/>
            </p:nvSpPr>
            <p:spPr>
              <a:xfrm>
                <a:off x="8316239" y="2798776"/>
                <a:ext cx="1634829" cy="418191"/>
              </a:xfrm>
              <a:prstGeom prst="rect">
                <a:avLst/>
              </a:prstGeom>
            </p:spPr>
            <p:txBody>
              <a:bodyPr wrap="square" anchor="ctr">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12" name="矩形 11"/>
              <p:cNvSpPr/>
              <p:nvPr/>
            </p:nvSpPr>
            <p:spPr>
              <a:xfrm>
                <a:off x="7920785" y="3967570"/>
                <a:ext cx="2425739" cy="1346907"/>
              </a:xfrm>
              <a:prstGeom prst="rect">
                <a:avLst/>
              </a:prstGeom>
            </p:spPr>
            <p:txBody>
              <a:bodyPr wrap="square" anchor="ct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grpSp>
        <p:sp>
          <p:nvSpPr>
            <p:cNvPr id="13" name="矩形 12"/>
            <p:cNvSpPr/>
            <p:nvPr/>
          </p:nvSpPr>
          <p:spPr>
            <a:xfrm>
              <a:off x="4656667" y="2108200"/>
              <a:ext cx="2895600" cy="318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26413" y="2567507"/>
              <a:ext cx="2756108" cy="2264851"/>
            </a:xfrm>
            <a:prstGeom prst="rect">
              <a:avLst/>
            </a:prstGeom>
          </p:spPr>
          <p:txBody>
            <a:bodyPr wrap="square" anchor="ctr">
              <a:spAutoFit/>
            </a:bodyPr>
            <a:lstStyle/>
            <a:p>
              <a:pPr>
                <a:lnSpc>
                  <a:spcPct val="150000"/>
                </a:lnSpc>
              </a:pPr>
              <a:r>
                <a:rPr lang="zh-CN" altLang="en-US" sz="1600" dirty="0">
                  <a:solidFill>
                    <a:srgbClr val="D00000"/>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点击添加具体内容点击添加具体内容点击添加具体内容点击添加具体内容点击添加具体内容点击添加具体内容点击添加具体内容点击添加具体内容点击添加具体内容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妇女节简介</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400521" y="1636768"/>
            <a:ext cx="9377546" cy="3832698"/>
            <a:chOff x="1400521" y="1636768"/>
            <a:chExt cx="9377546" cy="3832698"/>
          </a:xfrm>
        </p:grpSpPr>
        <p:sp>
          <p:nvSpPr>
            <p:cNvPr id="4" name="同侧圆角矩形 3"/>
            <p:cNvSpPr/>
            <p:nvPr/>
          </p:nvSpPr>
          <p:spPr>
            <a:xfrm flipV="1">
              <a:off x="1413932" y="2853263"/>
              <a:ext cx="2734733" cy="2616203"/>
            </a:xfrm>
            <a:prstGeom prst="round2Same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同侧圆角矩形 4"/>
            <p:cNvSpPr/>
            <p:nvPr/>
          </p:nvSpPr>
          <p:spPr>
            <a:xfrm flipV="1">
              <a:off x="4728633" y="2853263"/>
              <a:ext cx="2734733" cy="2616203"/>
            </a:xfrm>
            <a:prstGeom prst="round2Same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同侧圆角矩形 5"/>
            <p:cNvSpPr/>
            <p:nvPr/>
          </p:nvSpPr>
          <p:spPr>
            <a:xfrm flipV="1">
              <a:off x="8043334" y="2853263"/>
              <a:ext cx="2734733" cy="2616203"/>
            </a:xfrm>
            <a:prstGeom prst="round2Same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 name="图片 2"/>
            <p:cNvPicPr>
              <a:picLocks noChangeAspect="1"/>
            </p:cNvPicPr>
            <p:nvPr/>
          </p:nvPicPr>
          <p:blipFill>
            <a:blip r:embed="rId3" cstate="email"/>
            <a:stretch>
              <a:fillRect/>
            </a:stretch>
          </p:blipFill>
          <p:spPr>
            <a:xfrm rot="5400000">
              <a:off x="1804823" y="1232466"/>
              <a:ext cx="1952949" cy="2761554"/>
            </a:xfrm>
            <a:prstGeom prst="rect">
              <a:avLst/>
            </a:prstGeom>
          </p:spPr>
        </p:pic>
        <p:pic>
          <p:nvPicPr>
            <p:cNvPr id="7" name="图片 6"/>
            <p:cNvPicPr>
              <a:picLocks noChangeAspect="1"/>
            </p:cNvPicPr>
            <p:nvPr/>
          </p:nvPicPr>
          <p:blipFill>
            <a:blip r:embed="rId3" cstate="email"/>
            <a:stretch>
              <a:fillRect/>
            </a:stretch>
          </p:blipFill>
          <p:spPr>
            <a:xfrm rot="5400000">
              <a:off x="5106115" y="1232466"/>
              <a:ext cx="1952949" cy="2761554"/>
            </a:xfrm>
            <a:prstGeom prst="rect">
              <a:avLst/>
            </a:prstGeom>
          </p:spPr>
        </p:pic>
        <p:pic>
          <p:nvPicPr>
            <p:cNvPr id="8" name="图片 7"/>
            <p:cNvPicPr>
              <a:picLocks noChangeAspect="1"/>
            </p:cNvPicPr>
            <p:nvPr/>
          </p:nvPicPr>
          <p:blipFill>
            <a:blip r:embed="rId3" cstate="email"/>
            <a:stretch>
              <a:fillRect/>
            </a:stretch>
          </p:blipFill>
          <p:spPr>
            <a:xfrm rot="5400000">
              <a:off x="8407407" y="1232466"/>
              <a:ext cx="1952949" cy="2761554"/>
            </a:xfrm>
            <a:prstGeom prst="rect">
              <a:avLst/>
            </a:prstGeom>
          </p:spPr>
        </p:pic>
        <p:sp>
          <p:nvSpPr>
            <p:cNvPr id="10" name="矩形 9"/>
            <p:cNvSpPr/>
            <p:nvPr/>
          </p:nvSpPr>
          <p:spPr>
            <a:xfrm>
              <a:off x="4836000" y="3480723"/>
              <a:ext cx="2520000" cy="700576"/>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在不同的地区，庆祝的重点有所不同，从普通的庆祝对女性的尊重、庆祝对女性的爱到庆祝女性在经济、政治及社会领域的成就。</a:t>
              </a:r>
            </a:p>
          </p:txBody>
        </p:sp>
        <p:sp>
          <p:nvSpPr>
            <p:cNvPr id="11" name="矩形 10"/>
            <p:cNvSpPr/>
            <p:nvPr/>
          </p:nvSpPr>
          <p:spPr>
            <a:xfrm>
              <a:off x="1526469" y="3488114"/>
              <a:ext cx="2520000" cy="1384995"/>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从</a:t>
              </a:r>
              <a:r>
                <a:rPr lang="en-US" altLang="zh-CN" sz="1400" dirty="0">
                  <a:solidFill>
                    <a:schemeClr val="bg1"/>
                  </a:solidFill>
                  <a:latin typeface="微软雅黑" panose="020B0503020204020204" pitchFamily="34" charset="-122"/>
                  <a:ea typeface="微软雅黑" panose="020B0503020204020204" pitchFamily="34" charset="-122"/>
                </a:rPr>
                <a:t>1909</a:t>
              </a:r>
              <a:r>
                <a:rPr lang="zh-CN" altLang="en-US" sz="1400" dirty="0">
                  <a:solidFill>
                    <a:schemeClr val="bg1"/>
                  </a:solidFill>
                  <a:latin typeface="微软雅黑" panose="020B0503020204020204" pitchFamily="34" charset="-122"/>
                  <a:ea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月</a:t>
              </a: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日，美国芝加哥劳动妇女罢工游行集会以来，至</a:t>
              </a:r>
              <a:r>
                <a:rPr lang="en-US" altLang="zh-CN" sz="1400" dirty="0">
                  <a:solidFill>
                    <a:schemeClr val="bg1"/>
                  </a:solidFill>
                  <a:latin typeface="微软雅黑" panose="020B0503020204020204" pitchFamily="34" charset="-122"/>
                  <a:ea typeface="微软雅黑" panose="020B0503020204020204" pitchFamily="34" charset="-122"/>
                </a:rPr>
                <a:t>21</a:t>
              </a:r>
              <a:r>
                <a:rPr lang="zh-CN" altLang="en-US" sz="1400" dirty="0">
                  <a:solidFill>
                    <a:schemeClr val="bg1"/>
                  </a:solidFill>
                  <a:latin typeface="微软雅黑" panose="020B0503020204020204" pitchFamily="34" charset="-122"/>
                  <a:ea typeface="微软雅黑" panose="020B0503020204020204" pitchFamily="34" charset="-122"/>
                </a:rPr>
                <a:t>世纪已走过了百余年历程。</a:t>
              </a:r>
            </a:p>
          </p:txBody>
        </p:sp>
        <p:sp>
          <p:nvSpPr>
            <p:cNvPr id="12" name="矩形 11"/>
            <p:cNvSpPr/>
            <p:nvPr/>
          </p:nvSpPr>
          <p:spPr>
            <a:xfrm>
              <a:off x="8150700" y="3488114"/>
              <a:ext cx="2520000" cy="738664"/>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由于这个节日一开始是社会主义女权主义者发起的政治事件，这个节日和众多国家的文化都有融合，主要在欧洲，包括俄罗斯。</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email"/>
          <a:stretch>
            <a:fillRect/>
          </a:stretch>
        </p:blipFill>
        <p:spPr>
          <a:xfrm>
            <a:off x="1536182" y="1715850"/>
            <a:ext cx="9119635" cy="4916434"/>
          </a:xfrm>
          <a:prstGeom prst="rect">
            <a:avLst/>
          </a:prstGeom>
        </p:spPr>
      </p:pic>
      <p:sp>
        <p:nvSpPr>
          <p:cNvPr id="3" name="文本框 2"/>
          <p:cNvSpPr txBox="1"/>
          <p:nvPr/>
        </p:nvSpPr>
        <p:spPr>
          <a:xfrm>
            <a:off x="3315263" y="1788593"/>
            <a:ext cx="5561474" cy="1107996"/>
          </a:xfrm>
          <a:prstGeom prst="rect">
            <a:avLst/>
          </a:prstGeom>
          <a:noFill/>
        </p:spPr>
        <p:txBody>
          <a:bodyPr wrap="square" rtlCol="0">
            <a:spAutoFit/>
          </a:bodyPr>
          <a:lstStyle/>
          <a:p>
            <a:pPr algn="ctr"/>
            <a:r>
              <a:rPr lang="zh-CN" altLang="en-US" sz="6600" b="1" dirty="0">
                <a:solidFill>
                  <a:srgbClr val="FF5D5D"/>
                </a:solidFill>
                <a:latin typeface="微软雅黑" panose="020B0503020204020204" pitchFamily="34" charset="-122"/>
                <a:ea typeface="微软雅黑" panose="020B0503020204020204" pitchFamily="34" charset="-122"/>
              </a:rPr>
              <a:t>妇女节起源</a:t>
            </a:r>
            <a:endParaRPr lang="en-US" altLang="zh-CN" sz="6600" b="1" dirty="0">
              <a:solidFill>
                <a:srgbClr val="FF5D5D"/>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妇女节起源</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0" y="2313641"/>
            <a:ext cx="12191999" cy="2919169"/>
            <a:chOff x="0" y="2313641"/>
            <a:chExt cx="12191999" cy="2919169"/>
          </a:xfrm>
        </p:grpSpPr>
        <p:sp>
          <p:nvSpPr>
            <p:cNvPr id="4" name="任意多边形 3"/>
            <p:cNvSpPr/>
            <p:nvPr/>
          </p:nvSpPr>
          <p:spPr>
            <a:xfrm>
              <a:off x="0" y="3986937"/>
              <a:ext cx="12191999" cy="1245873"/>
            </a:xfrm>
            <a:custGeom>
              <a:avLst/>
              <a:gdLst>
                <a:gd name="connsiteX0" fmla="*/ 0 w 11682884"/>
                <a:gd name="connsiteY0" fmla="*/ 898332 h 1245873"/>
                <a:gd name="connsiteX1" fmla="*/ 3471333 w 11682884"/>
                <a:gd name="connsiteY1" fmla="*/ 17799 h 1245873"/>
                <a:gd name="connsiteX2" fmla="*/ 6680200 w 11682884"/>
                <a:gd name="connsiteY2" fmla="*/ 940665 h 1245873"/>
                <a:gd name="connsiteX3" fmla="*/ 8331200 w 11682884"/>
                <a:gd name="connsiteY3" fmla="*/ 865 h 1245873"/>
                <a:gd name="connsiteX4" fmla="*/ 11396133 w 11682884"/>
                <a:gd name="connsiteY4" fmla="*/ 1143865 h 1245873"/>
                <a:gd name="connsiteX5" fmla="*/ 11370733 w 11682884"/>
                <a:gd name="connsiteY5" fmla="*/ 1118465 h 124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2884" h="1245873">
                  <a:moveTo>
                    <a:pt x="0" y="898332"/>
                  </a:moveTo>
                  <a:cubicBezTo>
                    <a:pt x="1178983" y="454537"/>
                    <a:pt x="2357966" y="10743"/>
                    <a:pt x="3471333" y="17799"/>
                  </a:cubicBezTo>
                  <a:cubicBezTo>
                    <a:pt x="4584700" y="24854"/>
                    <a:pt x="5870222" y="943487"/>
                    <a:pt x="6680200" y="940665"/>
                  </a:cubicBezTo>
                  <a:cubicBezTo>
                    <a:pt x="7490178" y="937843"/>
                    <a:pt x="7545211" y="-33002"/>
                    <a:pt x="8331200" y="865"/>
                  </a:cubicBezTo>
                  <a:cubicBezTo>
                    <a:pt x="9117189" y="34732"/>
                    <a:pt x="10889544" y="957598"/>
                    <a:pt x="11396133" y="1143865"/>
                  </a:cubicBezTo>
                  <a:cubicBezTo>
                    <a:pt x="11902722" y="1330132"/>
                    <a:pt x="11636727" y="1224298"/>
                    <a:pt x="11370733" y="1118465"/>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045263" y="3716937"/>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6618196" y="4641145"/>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9018689" y="3872477"/>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5" idx="0"/>
            </p:cNvCxnSpPr>
            <p:nvPr/>
          </p:nvCxnSpPr>
          <p:spPr>
            <a:xfrm flipV="1">
              <a:off x="3315263" y="3488269"/>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6888196" y="4412477"/>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9276552" y="3643809"/>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822178" y="2530224"/>
              <a:ext cx="986168"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1909</a:t>
              </a:r>
              <a:r>
                <a:rPr lang="zh-CN" altLang="en-US" b="1" dirty="0">
                  <a:latin typeface="微软雅黑" panose="020B0503020204020204" pitchFamily="34" charset="-122"/>
                  <a:ea typeface="微软雅黑" panose="020B0503020204020204" pitchFamily="34" charset="-122"/>
                </a:rPr>
                <a:t>年</a:t>
              </a:r>
            </a:p>
          </p:txBody>
        </p:sp>
        <p:sp>
          <p:nvSpPr>
            <p:cNvPr id="13" name="矩形 12"/>
            <p:cNvSpPr/>
            <p:nvPr/>
          </p:nvSpPr>
          <p:spPr>
            <a:xfrm>
              <a:off x="6395110" y="3227434"/>
              <a:ext cx="986167"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1910</a:t>
              </a:r>
              <a:r>
                <a:rPr lang="zh-CN" altLang="en-US" b="1" dirty="0">
                  <a:latin typeface="微软雅黑" panose="020B0503020204020204" pitchFamily="34" charset="-122"/>
                  <a:ea typeface="微软雅黑" panose="020B0503020204020204" pitchFamily="34" charset="-122"/>
                </a:rPr>
                <a:t>年</a:t>
              </a:r>
            </a:p>
          </p:txBody>
        </p:sp>
        <p:sp>
          <p:nvSpPr>
            <p:cNvPr id="14" name="矩形 13"/>
            <p:cNvSpPr/>
            <p:nvPr/>
          </p:nvSpPr>
          <p:spPr>
            <a:xfrm>
              <a:off x="8764646" y="2313641"/>
              <a:ext cx="986167"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1911</a:t>
              </a:r>
              <a:r>
                <a:rPr lang="zh-CN" altLang="en-US" b="1" dirty="0">
                  <a:latin typeface="微软雅黑" panose="020B0503020204020204" pitchFamily="34" charset="-122"/>
                  <a:ea typeface="微软雅黑" panose="020B0503020204020204" pitchFamily="34" charset="-122"/>
                </a:rPr>
                <a:t>年</a:t>
              </a:r>
            </a:p>
          </p:txBody>
        </p:sp>
        <p:sp>
          <p:nvSpPr>
            <p:cNvPr id="15" name="矩形 14"/>
            <p:cNvSpPr/>
            <p:nvPr/>
          </p:nvSpPr>
          <p:spPr>
            <a:xfrm>
              <a:off x="2130493" y="2929560"/>
              <a:ext cx="2369539"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美国社会党人在</a:t>
              </a:r>
              <a:r>
                <a:rPr lang="en-US" altLang="zh-CN" sz="1400" dirty="0">
                  <a:latin typeface="微软雅黑" panose="020B0503020204020204" pitchFamily="34" charset="-122"/>
                  <a:ea typeface="微软雅黑" panose="020B0503020204020204" pitchFamily="34" charset="-122"/>
                </a:rPr>
                <a:t>1909</a:t>
              </a:r>
              <a:r>
                <a:rPr lang="zh-CN" altLang="en-US" sz="1400" dirty="0">
                  <a:latin typeface="微软雅黑" panose="020B0503020204020204" pitchFamily="34" charset="-122"/>
                  <a:ea typeface="微软雅黑" panose="020B0503020204020204" pitchFamily="34" charset="-122"/>
                </a:rPr>
                <a:t>年将</a:t>
              </a: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28</a:t>
              </a:r>
              <a:r>
                <a:rPr lang="zh-CN" altLang="en-US" sz="1400" dirty="0">
                  <a:latin typeface="微软雅黑" panose="020B0503020204020204" pitchFamily="34" charset="-122"/>
                  <a:ea typeface="微软雅黑" panose="020B0503020204020204" pitchFamily="34" charset="-122"/>
                </a:rPr>
                <a:t>日定为全国妇女日</a:t>
              </a:r>
            </a:p>
          </p:txBody>
        </p:sp>
        <p:sp>
          <p:nvSpPr>
            <p:cNvPr id="16" name="矩形 15"/>
            <p:cNvSpPr/>
            <p:nvPr/>
          </p:nvSpPr>
          <p:spPr>
            <a:xfrm>
              <a:off x="5703426" y="3552577"/>
              <a:ext cx="2369539" cy="738664"/>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第二国际哥本哈根会议上妇女代表筹划设立国际妇女节，但未确切日期</a:t>
              </a:r>
            </a:p>
          </p:txBody>
        </p:sp>
        <p:sp>
          <p:nvSpPr>
            <p:cNvPr id="17" name="矩形 16"/>
            <p:cNvSpPr/>
            <p:nvPr/>
          </p:nvSpPr>
          <p:spPr>
            <a:xfrm>
              <a:off x="8072961" y="2714116"/>
              <a:ext cx="2369539" cy="738664"/>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奥地利、丹麦、德国和瑞士等国有超过</a:t>
              </a:r>
              <a:r>
                <a:rPr lang="en-US" altLang="zh-CN" sz="1400" dirty="0">
                  <a:latin typeface="微软雅黑" panose="020B0503020204020204" pitchFamily="34" charset="-122"/>
                  <a:ea typeface="微软雅黑" panose="020B0503020204020204" pitchFamily="34" charset="-122"/>
                </a:rPr>
                <a:t>100</a:t>
              </a:r>
              <a:r>
                <a:rPr lang="zh-CN" altLang="en-US" sz="1400" dirty="0">
                  <a:latin typeface="微软雅黑" panose="020B0503020204020204" pitchFamily="34" charset="-122"/>
                  <a:ea typeface="微软雅黑" panose="020B0503020204020204" pitchFamily="34" charset="-122"/>
                </a:rPr>
                <a:t>万妇女集会庆祝国际妇女节</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15263" y="1051993"/>
            <a:ext cx="5561474" cy="584775"/>
          </a:xfrm>
          <a:prstGeom prst="rect">
            <a:avLst/>
          </a:prstGeom>
          <a:noFill/>
        </p:spPr>
        <p:txBody>
          <a:bodyPr wrap="square" rtlCol="0">
            <a:spAutoFit/>
          </a:bodyPr>
          <a:lstStyle/>
          <a:p>
            <a:pPr algn="ctr"/>
            <a:r>
              <a:rPr lang="zh-CN" altLang="en-US" sz="3200" b="1" dirty="0">
                <a:solidFill>
                  <a:srgbClr val="D00000"/>
                </a:solidFill>
                <a:latin typeface="微软雅黑" panose="020B0503020204020204" pitchFamily="34" charset="-122"/>
                <a:ea typeface="微软雅黑" panose="020B0503020204020204" pitchFamily="34" charset="-122"/>
              </a:rPr>
              <a:t>妇女节起源</a:t>
            </a:r>
            <a:endParaRPr lang="en-US" altLang="zh-CN" sz="3200" b="1" dirty="0">
              <a:solidFill>
                <a:srgbClr val="D00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0" y="2219147"/>
            <a:ext cx="12127788" cy="3012135"/>
            <a:chOff x="0" y="2219147"/>
            <a:chExt cx="12127788" cy="3012135"/>
          </a:xfrm>
        </p:grpSpPr>
        <p:sp>
          <p:nvSpPr>
            <p:cNvPr id="3" name="任意多边形 2"/>
            <p:cNvSpPr/>
            <p:nvPr/>
          </p:nvSpPr>
          <p:spPr>
            <a:xfrm>
              <a:off x="0" y="3917356"/>
              <a:ext cx="12127788" cy="1043926"/>
            </a:xfrm>
            <a:custGeom>
              <a:avLst/>
              <a:gdLst>
                <a:gd name="connsiteX0" fmla="*/ 0 w 12127788"/>
                <a:gd name="connsiteY0" fmla="*/ 502244 h 1043926"/>
                <a:gd name="connsiteX1" fmla="*/ 2133600 w 12127788"/>
                <a:gd name="connsiteY1" fmla="*/ 1035644 h 1043926"/>
                <a:gd name="connsiteX2" fmla="*/ 5207000 w 12127788"/>
                <a:gd name="connsiteY2" fmla="*/ 129711 h 1043926"/>
                <a:gd name="connsiteX3" fmla="*/ 9017000 w 12127788"/>
                <a:gd name="connsiteY3" fmla="*/ 773177 h 1043926"/>
                <a:gd name="connsiteX4" fmla="*/ 11836400 w 12127788"/>
                <a:gd name="connsiteY4" fmla="*/ 70444 h 1043926"/>
                <a:gd name="connsiteX5" fmla="*/ 11895667 w 12127788"/>
                <a:gd name="connsiteY5" fmla="*/ 61977 h 104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7788" h="1043926">
                  <a:moveTo>
                    <a:pt x="0" y="502244"/>
                  </a:moveTo>
                  <a:cubicBezTo>
                    <a:pt x="632883" y="799988"/>
                    <a:pt x="1265767" y="1097733"/>
                    <a:pt x="2133600" y="1035644"/>
                  </a:cubicBezTo>
                  <a:cubicBezTo>
                    <a:pt x="3001433" y="973555"/>
                    <a:pt x="4059767" y="173456"/>
                    <a:pt x="5207000" y="129711"/>
                  </a:cubicBezTo>
                  <a:cubicBezTo>
                    <a:pt x="6354233" y="85966"/>
                    <a:pt x="7912100" y="783055"/>
                    <a:pt x="9017000" y="773177"/>
                  </a:cubicBezTo>
                  <a:cubicBezTo>
                    <a:pt x="10121900" y="763299"/>
                    <a:pt x="11356622" y="188977"/>
                    <a:pt x="11836400" y="70444"/>
                  </a:cubicBezTo>
                  <a:cubicBezTo>
                    <a:pt x="12316178" y="-48089"/>
                    <a:pt x="12105922" y="6944"/>
                    <a:pt x="11895667" y="61977"/>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656729" y="4691282"/>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 name="直接箭头连接符 4"/>
            <p:cNvCxnSpPr>
              <a:stCxn id="4" idx="0"/>
            </p:cNvCxnSpPr>
            <p:nvPr/>
          </p:nvCxnSpPr>
          <p:spPr>
            <a:xfrm flipV="1">
              <a:off x="1926729" y="4462614"/>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950263" y="3776882"/>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7" name="直接箭头连接符 6"/>
            <p:cNvCxnSpPr>
              <a:stCxn id="6" idx="0"/>
            </p:cNvCxnSpPr>
            <p:nvPr/>
          </p:nvCxnSpPr>
          <p:spPr>
            <a:xfrm flipV="1">
              <a:off x="5220263" y="3548214"/>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8606737" y="4421282"/>
              <a:ext cx="540000" cy="540000"/>
            </a:xfrm>
            <a:prstGeom prst="ellipse">
              <a:avLst/>
            </a:prstGeom>
            <a:solidFill>
              <a:srgbClr val="D00000"/>
            </a:solidFill>
            <a:ln>
              <a:solidFill>
                <a:srgbClr val="D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箭头连接符 8"/>
            <p:cNvCxnSpPr>
              <a:stCxn id="8" idx="0"/>
            </p:cNvCxnSpPr>
            <p:nvPr/>
          </p:nvCxnSpPr>
          <p:spPr>
            <a:xfrm flipV="1">
              <a:off x="8876737" y="4192614"/>
              <a:ext cx="0" cy="2286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433645" y="3978593"/>
              <a:ext cx="986167"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1913</a:t>
              </a:r>
              <a:r>
                <a:rPr lang="zh-CN" altLang="en-US" b="1" dirty="0">
                  <a:latin typeface="微软雅黑" panose="020B0503020204020204" pitchFamily="34" charset="-122"/>
                  <a:ea typeface="微软雅黑" panose="020B0503020204020204" pitchFamily="34" charset="-122"/>
                </a:rPr>
                <a:t>年</a:t>
              </a:r>
            </a:p>
          </p:txBody>
        </p:sp>
        <p:sp>
          <p:nvSpPr>
            <p:cNvPr id="11" name="矩形 10"/>
            <p:cNvSpPr/>
            <p:nvPr/>
          </p:nvSpPr>
          <p:spPr>
            <a:xfrm>
              <a:off x="742328" y="3108455"/>
              <a:ext cx="2368800" cy="738664"/>
            </a:xfrm>
            <a:prstGeom prst="rect">
              <a:avLst/>
            </a:prstGeom>
          </p:spPr>
          <p:txBody>
            <a:bodyPr wrap="square">
              <a:spAutoFit/>
            </a:bodyPr>
            <a:lstStyle/>
            <a:p>
              <a:pPr algn="ctr"/>
              <a:r>
                <a:rPr lang="en-US" altLang="zh-CN" sz="1400" dirty="0">
                  <a:latin typeface="微软雅黑" panose="020B0503020204020204" pitchFamily="34" charset="-122"/>
                  <a:ea typeface="微软雅黑" panose="020B0503020204020204" pitchFamily="34" charset="-122"/>
                </a:rPr>
                <a:t>2</a:t>
              </a:r>
              <a:r>
                <a:rPr lang="zh-CN" altLang="en-US" sz="1400" dirty="0">
                  <a:latin typeface="微软雅黑" panose="020B0503020204020204" pitchFamily="34" charset="-122"/>
                  <a:ea typeface="微软雅黑" panose="020B0503020204020204" pitchFamily="34" charset="-122"/>
                </a:rPr>
                <a:t>月最后周日，俄罗斯妇女以反对第一次世界大战示威游行的方式庆祝了妇女节</a:t>
              </a:r>
            </a:p>
          </p:txBody>
        </p:sp>
        <p:sp>
          <p:nvSpPr>
            <p:cNvPr id="12" name="矩形 11"/>
            <p:cNvSpPr/>
            <p:nvPr/>
          </p:nvSpPr>
          <p:spPr>
            <a:xfrm>
              <a:off x="4727179" y="3093548"/>
              <a:ext cx="986167"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1914</a:t>
              </a:r>
              <a:r>
                <a:rPr lang="zh-CN" altLang="en-US" b="1" dirty="0">
                  <a:latin typeface="微软雅黑" panose="020B0503020204020204" pitchFamily="34" charset="-122"/>
                  <a:ea typeface="微软雅黑" panose="020B0503020204020204" pitchFamily="34" charset="-122"/>
                </a:rPr>
                <a:t>年</a:t>
              </a:r>
            </a:p>
          </p:txBody>
        </p:sp>
        <p:sp>
          <p:nvSpPr>
            <p:cNvPr id="13" name="矩形 12"/>
            <p:cNvSpPr/>
            <p:nvPr/>
          </p:nvSpPr>
          <p:spPr>
            <a:xfrm>
              <a:off x="8410904" y="3730044"/>
              <a:ext cx="931665" cy="369332"/>
            </a:xfrm>
            <a:prstGeom prst="rect">
              <a:avLst/>
            </a:prstGeom>
          </p:spPr>
          <p:txBody>
            <a:bodyPr wrap="none">
              <a:spAutoFit/>
            </a:bodyPr>
            <a:lstStyle/>
            <a:p>
              <a:pPr algn="ctr"/>
              <a:r>
                <a:rPr lang="en-US" altLang="zh-CN" b="1" dirty="0">
                  <a:latin typeface="微软雅黑" panose="020B0503020204020204" pitchFamily="34" charset="-122"/>
                  <a:ea typeface="微软雅黑" panose="020B0503020204020204" pitchFamily="34" charset="-122"/>
                </a:rPr>
                <a:t>19</a:t>
              </a:r>
              <a:r>
                <a:rPr lang="zh-CN" altLang="en-US" b="1" dirty="0">
                  <a:latin typeface="微软雅黑" panose="020B0503020204020204" pitchFamily="34" charset="-122"/>
                  <a:ea typeface="微软雅黑" panose="020B0503020204020204" pitchFamily="34" charset="-122"/>
                </a:rPr>
                <a:t>世纪</a:t>
              </a:r>
            </a:p>
          </p:txBody>
        </p:sp>
        <p:sp>
          <p:nvSpPr>
            <p:cNvPr id="14" name="矩形 13"/>
            <p:cNvSpPr/>
            <p:nvPr/>
          </p:nvSpPr>
          <p:spPr>
            <a:xfrm>
              <a:off x="4035862" y="2219147"/>
              <a:ext cx="2368800" cy="738664"/>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欧洲多国妇女举行反战示威游行，为纪念在一战中丧生的近</a:t>
              </a:r>
              <a:r>
                <a:rPr lang="en-US" altLang="zh-CN" sz="1400" dirty="0">
                  <a:latin typeface="微软雅黑" panose="020B0503020204020204" pitchFamily="34" charset="-122"/>
                  <a:ea typeface="微软雅黑" panose="020B0503020204020204" pitchFamily="34" charset="-122"/>
                </a:rPr>
                <a:t>200</a:t>
              </a:r>
              <a:r>
                <a:rPr lang="zh-CN" altLang="en-US" sz="1400" dirty="0">
                  <a:latin typeface="微软雅黑" panose="020B0503020204020204" pitchFamily="34" charset="-122"/>
                  <a:ea typeface="微软雅黑" panose="020B0503020204020204" pitchFamily="34" charset="-122"/>
                </a:rPr>
                <a:t>万俄罗斯妇女</a:t>
              </a:r>
            </a:p>
          </p:txBody>
        </p:sp>
        <p:sp>
          <p:nvSpPr>
            <p:cNvPr id="15" name="矩形 14"/>
            <p:cNvSpPr/>
            <p:nvPr/>
          </p:nvSpPr>
          <p:spPr>
            <a:xfrm>
              <a:off x="7692336" y="2983254"/>
              <a:ext cx="2368800" cy="523220"/>
            </a:xfrm>
            <a:prstGeom prst="rect">
              <a:avLst/>
            </a:prstGeom>
          </p:spPr>
          <p:txBody>
            <a:bodyPr wrap="square">
              <a:spAutoFit/>
            </a:bodyPr>
            <a:lstStyle/>
            <a:p>
              <a:pPr algn="ctr"/>
              <a:r>
                <a:rPr lang="zh-CN" altLang="en-US" sz="1400" dirty="0">
                  <a:latin typeface="微软雅黑" panose="020B0503020204020204" pitchFamily="34" charset="-122"/>
                  <a:ea typeface="微软雅黑" panose="020B0503020204020204" pitchFamily="34" charset="-122"/>
                </a:rPr>
                <a:t>女权主义者抗议罢工游行示威</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1420</Words>
  <Application>Microsoft Office PowerPoint</Application>
  <PresentationFormat>宽屏</PresentationFormat>
  <Paragraphs>132</Paragraphs>
  <Slides>25</Slides>
  <Notes>25</Notes>
  <HiddenSlides>0</HiddenSlides>
  <MMClips>1</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2021-07-09T01:03:40Z</dcterms:created>
  <dcterms:modified xsi:type="dcterms:W3CDTF">2023-01-10T07:14:42Z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9E6D512B9C8042AF89B573A952A27E7E</vt:lpwstr>
  </property>
  <property fmtid="{A09F084E-AD41-489F-8076-AA5BE3082BCA}" pid="100">
    <vt:ui4>5</vt:ui4>
  </property>
  <property fmtid="{64440492-4C8B-11D1-8B70-080036B11A03}" pid="11">
    <vt:lpwstr>www.2ppt.com-爱PPT提供资源下载</vt:lpwstr>
  </property>
</Properties>
</file>