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78" y="-5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90DF813-B824-4912-8024-4A3E8B63054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7874453-297B-47EE-AAB8-16525F8E9EC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623AF-51B7-4516-9360-E28BB1C79295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88CB3-9AD9-4B7A-A134-C819AA6240C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21EF-6A22-48F5-9116-725722E4E278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CC5C-24F4-49BE-B5B1-F13B9B96A2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28650" y="1640584"/>
            <a:ext cx="7886700" cy="1862336"/>
          </a:xfrm>
        </p:spPr>
        <p:txBody>
          <a:bodyPr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99EC0-C0E2-4DA2-A62D-AECE47280977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2BD7-BE5E-4B6D-8964-A4D60C674B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5A5FA-DF8F-4ACA-B996-174E3B424D5A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F961D-C0BD-42CF-9A6D-79C53BE712D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8"/>
            <a:ext cx="3868340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08"/>
            <a:ext cx="3887391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BDA01-B88D-4434-AB86-EBC174DFEDB5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8F8B6-214B-4F41-A5A5-C8981A63EDB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28875" y="1619251"/>
            <a:ext cx="4286250" cy="1036838"/>
          </a:xfrm>
        </p:spPr>
        <p:txBody>
          <a:bodyPr anchor="b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2428875" y="2799902"/>
            <a:ext cx="4286250" cy="88945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4B7D6-22A1-4932-B238-719DF47EEE36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0043-78FC-4E59-B9D3-6AD5328853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7A223-31B7-477D-8904-6244E397872A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6592C-E6F3-4235-9E83-219F14DCF8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2" y="535256"/>
            <a:ext cx="3511241" cy="1071121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2" y="1735406"/>
            <a:ext cx="3511241" cy="28586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D1DD6-DEC4-4AB2-9C09-BCB214339487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2F957-815A-49F1-A825-BFB1059B23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33674" y="273845"/>
            <a:ext cx="681676" cy="4358879"/>
          </a:xfrm>
        </p:spPr>
        <p:txBody>
          <a:bodyPr vert="eaVert">
            <a:normAutofit/>
          </a:bodyPr>
          <a:lstStyle>
            <a:lvl1pPr>
              <a:defRPr sz="33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5"/>
            <a:ext cx="7084832" cy="435887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99AEB-2D59-478A-889F-E70515F1279F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FD547-C0B5-4FB3-A5AE-456978CF63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1B683480-77E4-4E12-AF6B-A85E7190A425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F0D1C8B1-5399-4CF0-94EB-10AF6B61A93A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2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8.bin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4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wmf"/><Relationship Id="rId20" Type="http://schemas.openxmlformats.org/officeDocument/2006/relationships/oleObject" Target="../embeddings/oleObject33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46860" y="757574"/>
            <a:ext cx="2088356" cy="423193"/>
          </a:xfrm>
          <a:prstGeom prst="rect">
            <a:avLst/>
          </a:prstGeom>
          <a:noFill/>
        </p:spPr>
        <p:txBody>
          <a:bodyPr lIns="68580" tIns="34290" rIns="68580" bIns="34290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3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经典粗圆简" panose="02010609000101010101" charset="-122"/>
                <a:ea typeface="经典粗圆简" panose="02010609000101010101" charset="-122"/>
                <a:cs typeface="经典粗圆简" panose="02010609000101010101" charset="-122"/>
              </a:rPr>
              <a:t>数学五年级 </a:t>
            </a:r>
            <a:endParaRPr lang="zh-CN" altLang="en-US" sz="23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经典粗圆简" panose="02010609000101010101" charset="-122"/>
              <a:ea typeface="经典粗圆简" panose="02010609000101010101" charset="-122"/>
              <a:cs typeface="经典粗圆简" panose="0201060900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55482" y="831057"/>
            <a:ext cx="600164" cy="346249"/>
          </a:xfrm>
          <a:prstGeom prst="rect">
            <a:avLst/>
          </a:prstGeom>
          <a:solidFill>
            <a:srgbClr val="4F80BD"/>
          </a:solidFill>
          <a:ln w="28575" cap="rnd" cmpd="sng">
            <a:noFill/>
            <a:prstDash val="solid"/>
          </a:ln>
          <a:effectLst/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宋体 CN Heavy" panose="02020900000000000000" charset="-122"/>
                <a:ea typeface="思源宋体 CN Heavy" panose="02020900000000000000" charset="-122"/>
              </a:rPr>
              <a:t>上册</a:t>
            </a:r>
          </a:p>
        </p:txBody>
      </p:sp>
      <p:sp>
        <p:nvSpPr>
          <p:cNvPr id="9" name="流程图: 卡片 8"/>
          <p:cNvSpPr/>
          <p:nvPr/>
        </p:nvSpPr>
        <p:spPr>
          <a:xfrm>
            <a:off x="1268437" y="1520428"/>
            <a:ext cx="6713935" cy="2412206"/>
          </a:xfrm>
          <a:prstGeom prst="flowChartPunchedCard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940197" y="1600200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4F80B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第五单元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512063" y="2139157"/>
            <a:ext cx="2254463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300" dirty="0">
                <a:solidFill>
                  <a:srgbClr val="4F80BD"/>
                </a:solidFill>
                <a:latin typeface="华文细黑" panose="02010600040101010101" pitchFamily="2" charset="-122"/>
                <a:ea typeface="思源宋体 CN Heavy"/>
                <a:cs typeface="思源宋体 CN Heavy"/>
              </a:rPr>
              <a:t>分数的意义</a:t>
            </a: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3199524" y="2825354"/>
            <a:ext cx="2880122" cy="27384"/>
            <a:chOff x="5045" y="5946"/>
            <a:chExt cx="4536" cy="56"/>
          </a:xfrm>
        </p:grpSpPr>
        <p:sp>
          <p:nvSpPr>
            <p:cNvPr id="2058" name="矩形 16"/>
            <p:cNvSpPr>
              <a:spLocks noChangeArrowheads="1"/>
            </p:cNvSpPr>
            <p:nvPr/>
          </p:nvSpPr>
          <p:spPr bwMode="auto">
            <a:xfrm>
              <a:off x="5045" y="5961"/>
              <a:ext cx="4536" cy="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59" name="矩形 17"/>
            <p:cNvSpPr>
              <a:spLocks noChangeArrowheads="1"/>
            </p:cNvSpPr>
            <p:nvPr/>
          </p:nvSpPr>
          <p:spPr bwMode="auto">
            <a:xfrm>
              <a:off x="6888" y="5946"/>
              <a:ext cx="850" cy="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</p:grpSp>
      <p:pic>
        <p:nvPicPr>
          <p:cNvPr id="8" name="图片 7" descr="C:\Users\Diy\Desktop\课件.png课件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88091" y="3242074"/>
            <a:ext cx="1912144" cy="2201465"/>
          </a:xfrm>
          <a:prstGeom prst="rect">
            <a:avLst/>
          </a:prstGeom>
          <a:effectLst>
            <a:outerShdw blurRad="50800" dist="38100" dir="2700000" algn="tl" rotWithShape="0">
              <a:srgbClr val="4F80BD">
                <a:alpha val="50000"/>
              </a:srgbClr>
            </a:outerShdw>
          </a:effectLst>
        </p:spPr>
      </p:pic>
      <p:sp>
        <p:nvSpPr>
          <p:cNvPr id="14" name="文本框 10"/>
          <p:cNvSpPr txBox="1">
            <a:spLocks noChangeArrowheads="1"/>
          </p:cNvSpPr>
          <p:nvPr/>
        </p:nvSpPr>
        <p:spPr bwMode="auto">
          <a:xfrm>
            <a:off x="2839091" y="3091261"/>
            <a:ext cx="3600986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3000" dirty="0">
                <a:solidFill>
                  <a:srgbClr val="4F80B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分数的再认识（二）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434280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975 0.078802 C -0.284975 0.040414 -0.407384 -0.072348 -0.546913 -0.115244 C -0.686443 -0.158141 -0.856952 -0.135512 -0.926560 -0.135765 " pathEditMode="relative" rAng="-1113980820" ptsTypes="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-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  <p:bldP spid="9" grpId="0" bldLvl="0" animBg="1"/>
      <p:bldP spid="11" grpId="0" bldLvl="0" animBg="1"/>
      <p:bldP spid="1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27487" y="378620"/>
            <a:ext cx="8098631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观察下图中的分数，在括号里填上适当的数。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748" y="1287067"/>
            <a:ext cx="5978128" cy="67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422234" y="2103836"/>
            <a:ext cx="44053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134793" y="2678907"/>
            <a:ext cx="58459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901306" y="1922860"/>
            <a:ext cx="8083153" cy="1805229"/>
            <a:chOff x="1419" y="4037"/>
            <a:chExt cx="12729" cy="3790"/>
          </a:xfrm>
        </p:grpSpPr>
        <p:grpSp>
          <p:nvGrpSpPr>
            <p:cNvPr id="11283" name="组合 17"/>
            <p:cNvGrpSpPr/>
            <p:nvPr/>
          </p:nvGrpSpPr>
          <p:grpSpPr bwMode="auto">
            <a:xfrm>
              <a:off x="1419" y="4037"/>
              <a:ext cx="12729" cy="3790"/>
              <a:chOff x="1191" y="4645"/>
              <a:chExt cx="11431" cy="3790"/>
            </a:xfrm>
          </p:grpSpPr>
          <p:sp>
            <p:nvSpPr>
              <p:cNvPr id="11285" name="文本框 3"/>
              <p:cNvSpPr txBox="1">
                <a:spLocks noChangeArrowheads="1"/>
              </p:cNvSpPr>
              <p:nvPr/>
            </p:nvSpPr>
            <p:spPr bwMode="auto">
              <a:xfrm>
                <a:off x="1191" y="4752"/>
                <a:ext cx="11431" cy="3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）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个  是（  ）， 里有（  ）个  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,(  )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个   是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）在这些分数中，最接近零的是（   ），最接近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的是（   ）。</a:t>
                </a:r>
                <a:endPara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aphicFrame>
            <p:nvGraphicFramePr>
              <p:cNvPr id="11286" name="对象 13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3605" y="4811"/>
              <a:ext cx="700" cy="15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03" r:id="rId4" imgW="355600" imgH="774065" progId="Equation.KSEE3">
                      <p:embed/>
                    </p:oleObj>
                  </mc:Choice>
                  <mc:Fallback>
                    <p:oleObj r:id="rId4" imgW="355600" imgH="774065" progId="Equation.KSEE3">
                      <p:embed/>
                      <p:pic>
                        <p:nvPicPr>
                          <p:cNvPr id="0" name="对象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5" y="4811"/>
                            <a:ext cx="700" cy="15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87" name="对象 4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850" y="5969"/>
              <a:ext cx="621" cy="13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04" r:id="rId6" imgW="355600" imgH="774065" progId="Equation.KSEE3">
                      <p:embed/>
                    </p:oleObj>
                  </mc:Choice>
                  <mc:Fallback>
                    <p:oleObj r:id="rId6" imgW="355600" imgH="774065" progId="Equation.KSEE3">
                      <p:embed/>
                      <p:pic>
                        <p:nvPicPr>
                          <p:cNvPr id="0" name="对象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50" y="5969"/>
                            <a:ext cx="621" cy="13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88" name="对象 6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6692" y="4645"/>
              <a:ext cx="632" cy="1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05" r:id="rId7" imgW="355600" imgH="774065" progId="Equation.KSEE3">
                      <p:embed/>
                    </p:oleObj>
                  </mc:Choice>
                  <mc:Fallback>
                    <p:oleObj r:id="rId7" imgW="355600" imgH="774065" progId="Equation.KSEE3">
                      <p:embed/>
                      <p:pic>
                        <p:nvPicPr>
                          <p:cNvPr id="0" name="对象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92" y="4645"/>
                            <a:ext cx="632" cy="13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1284" name="对象 11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5138" y="5242"/>
            <a:ext cx="644" cy="1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6" r:id="rId9" imgW="355600" imgH="774065" progId="Equation.KSEE3">
                    <p:embed/>
                  </p:oleObj>
                </mc:Choice>
                <mc:Fallback>
                  <p:oleObj r:id="rId9" imgW="355600" imgH="774065" progId="Equation.KSEE3">
                    <p:embed/>
                    <p:pic>
                      <p:nvPicPr>
                        <p:cNvPr id="0" name="对象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8" y="5242"/>
                          <a:ext cx="644" cy="14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组合 21"/>
          <p:cNvGrpSpPr/>
          <p:nvPr/>
        </p:nvGrpSpPr>
        <p:grpSpPr bwMode="auto">
          <a:xfrm>
            <a:off x="3740944" y="1754983"/>
            <a:ext cx="517922" cy="1028202"/>
            <a:chOff x="329" y="6383"/>
            <a:chExt cx="815" cy="2161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576" y="7524"/>
              <a:ext cx="568" cy="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1" name="文本框 16"/>
            <p:cNvSpPr txBox="1">
              <a:spLocks noChangeArrowheads="1"/>
            </p:cNvSpPr>
            <p:nvPr/>
          </p:nvSpPr>
          <p:spPr bwMode="auto">
            <a:xfrm>
              <a:off x="329" y="7186"/>
              <a:ext cx="775" cy="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10</a:t>
              </a:r>
            </a:p>
          </p:txBody>
        </p:sp>
        <p:sp>
          <p:nvSpPr>
            <p:cNvPr id="11282" name="文本框 18"/>
            <p:cNvSpPr txBox="1">
              <a:spLocks noChangeArrowheads="1"/>
            </p:cNvSpPr>
            <p:nvPr/>
          </p:nvSpPr>
          <p:spPr bwMode="auto">
            <a:xfrm>
              <a:off x="536" y="6383"/>
              <a:ext cx="533" cy="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3</a:t>
              </a: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7692630" y="2874168"/>
            <a:ext cx="516731" cy="1028944"/>
            <a:chOff x="329" y="6383"/>
            <a:chExt cx="815" cy="2160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577" y="7525"/>
              <a:ext cx="567" cy="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8" name="文本框 25"/>
            <p:cNvSpPr txBox="1">
              <a:spLocks noChangeArrowheads="1"/>
            </p:cNvSpPr>
            <p:nvPr/>
          </p:nvSpPr>
          <p:spPr bwMode="auto">
            <a:xfrm>
              <a:off x="329" y="7186"/>
              <a:ext cx="777" cy="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10</a:t>
              </a:r>
            </a:p>
          </p:txBody>
        </p:sp>
        <p:sp>
          <p:nvSpPr>
            <p:cNvPr id="11279" name="文本框 26"/>
            <p:cNvSpPr txBox="1">
              <a:spLocks noChangeArrowheads="1"/>
            </p:cNvSpPr>
            <p:nvPr/>
          </p:nvSpPr>
          <p:spPr bwMode="auto">
            <a:xfrm>
              <a:off x="536" y="6383"/>
              <a:ext cx="534" cy="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1</a:t>
              </a: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3644503" y="3419475"/>
            <a:ext cx="517922" cy="1028944"/>
            <a:chOff x="329" y="6383"/>
            <a:chExt cx="815" cy="2160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576" y="7525"/>
              <a:ext cx="568" cy="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5" name="文本框 29"/>
            <p:cNvSpPr txBox="1">
              <a:spLocks noChangeArrowheads="1"/>
            </p:cNvSpPr>
            <p:nvPr/>
          </p:nvSpPr>
          <p:spPr bwMode="auto">
            <a:xfrm>
              <a:off x="329" y="7186"/>
              <a:ext cx="775" cy="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10</a:t>
              </a:r>
            </a:p>
          </p:txBody>
        </p:sp>
        <p:sp>
          <p:nvSpPr>
            <p:cNvPr id="11276" name="文本框 30"/>
            <p:cNvSpPr txBox="1">
              <a:spLocks noChangeArrowheads="1"/>
            </p:cNvSpPr>
            <p:nvPr/>
          </p:nvSpPr>
          <p:spPr bwMode="auto">
            <a:xfrm>
              <a:off x="536" y="6383"/>
              <a:ext cx="533" cy="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9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 bwMode="auto">
          <a:xfrm>
            <a:off x="970362" y="2550322"/>
            <a:ext cx="6856809" cy="1719264"/>
            <a:chOff x="1076" y="5467"/>
            <a:chExt cx="10798" cy="3610"/>
          </a:xfrm>
        </p:grpSpPr>
        <p:grpSp>
          <p:nvGrpSpPr>
            <p:cNvPr id="12305" name="组合 29"/>
            <p:cNvGrpSpPr/>
            <p:nvPr/>
          </p:nvGrpSpPr>
          <p:grpSpPr bwMode="auto">
            <a:xfrm>
              <a:off x="1076" y="5467"/>
              <a:ext cx="10798" cy="2266"/>
              <a:chOff x="1076" y="5467"/>
              <a:chExt cx="10798" cy="2266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076" y="5467"/>
                <a:ext cx="4762" cy="226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7112" y="5467"/>
                <a:ext cx="4764" cy="226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2306" name="文本框 30"/>
            <p:cNvSpPr txBox="1">
              <a:spLocks noChangeArrowheads="1"/>
            </p:cNvSpPr>
            <p:nvPr/>
          </p:nvSpPr>
          <p:spPr bwMode="auto">
            <a:xfrm>
              <a:off x="1232" y="8205"/>
              <a:ext cx="10642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10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    </a:t>
              </a:r>
              <a:r>
                <a:rPr lang="zh-CN" altLang="en-US" sz="210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接近</a:t>
              </a:r>
              <a:r>
                <a:rPr lang="en-US" altLang="zh-CN" sz="210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0                 </a:t>
              </a:r>
              <a:r>
                <a:rPr lang="zh-CN" altLang="en-US" sz="210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接近</a:t>
              </a:r>
              <a:r>
                <a:rPr lang="en-US" altLang="zh-CN" sz="210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1</a:t>
              </a:r>
              <a:endParaRPr lang="zh-CN" altLang="en-US" sz="2100"/>
            </a:p>
          </p:txBody>
        </p:sp>
      </p:grp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26294" y="391716"/>
            <a:ext cx="7365206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下列哪些分数更接近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，哪些分数更接近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？分别填入圈内，并尝试说明理由。</a:t>
            </a:r>
          </a:p>
        </p:txBody>
      </p:sp>
      <p:grpSp>
        <p:nvGrpSpPr>
          <p:cNvPr id="25" name="组合 24"/>
          <p:cNvGrpSpPr/>
          <p:nvPr/>
        </p:nvGrpSpPr>
        <p:grpSpPr bwMode="auto">
          <a:xfrm>
            <a:off x="1934766" y="1746649"/>
            <a:ext cx="5310188" cy="631031"/>
            <a:chOff x="2915" y="2969"/>
            <a:chExt cx="4400" cy="1218"/>
          </a:xfrm>
        </p:grpSpPr>
        <p:graphicFrame>
          <p:nvGraphicFramePr>
            <p:cNvPr id="12299" name="对象 12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2915" y="2969"/>
            <a:ext cx="340" cy="1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7" r:id="rId3" imgW="215900" imgH="774065" progId="Equation.KSEE3">
                    <p:embed/>
                  </p:oleObj>
                </mc:Choice>
                <mc:Fallback>
                  <p:oleObj r:id="rId3" imgW="215900" imgH="774065" progId="Equation.KSEE3">
                    <p:embed/>
                    <p:pic>
                      <p:nvPicPr>
                        <p:cNvPr id="0" name="对象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5" y="2969"/>
                          <a:ext cx="340" cy="1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0" name="对象 14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481" y="2969"/>
            <a:ext cx="360" cy="1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8" r:id="rId5" imgW="228600" imgH="774065" progId="Equation.KSEE3">
                    <p:embed/>
                  </p:oleObj>
                </mc:Choice>
                <mc:Fallback>
                  <p:oleObj r:id="rId5" imgW="228600" imgH="774065" progId="Equation.KSEE3">
                    <p:embed/>
                    <p:pic>
                      <p:nvPicPr>
                        <p:cNvPr id="0" name="对象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1" y="2969"/>
                          <a:ext cx="360" cy="1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1" name="对象 16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4108" y="2969"/>
            <a:ext cx="340" cy="1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9" r:id="rId7" imgW="215900" imgH="774065" progId="Equation.KSEE3">
                    <p:embed/>
                  </p:oleObj>
                </mc:Choice>
                <mc:Fallback>
                  <p:oleObj r:id="rId7" imgW="215900" imgH="774065" progId="Equation.KSEE3">
                    <p:embed/>
                    <p:pic>
                      <p:nvPicPr>
                        <p:cNvPr id="0" name="对象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8" y="2969"/>
                          <a:ext cx="340" cy="1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2" name="对象 18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5622" y="2969"/>
            <a:ext cx="360" cy="1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0" r:id="rId9" imgW="228600" imgH="774065" progId="Equation.KSEE3">
                    <p:embed/>
                  </p:oleObj>
                </mc:Choice>
                <mc:Fallback>
                  <p:oleObj r:id="rId9" imgW="228600" imgH="774065" progId="Equation.KSEE3">
                    <p:embed/>
                    <p:pic>
                      <p:nvPicPr>
                        <p:cNvPr id="0" name="对象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22" y="2969"/>
                          <a:ext cx="360" cy="1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3" name="对象 20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6315" y="2969"/>
            <a:ext cx="320" cy="1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1" r:id="rId11" imgW="203200" imgH="774065" progId="Equation.KSEE3">
                    <p:embed/>
                  </p:oleObj>
                </mc:Choice>
                <mc:Fallback>
                  <p:oleObj r:id="rId11" imgW="203200" imgH="774065" progId="Equation.KSEE3">
                    <p:embed/>
                    <p:pic>
                      <p:nvPicPr>
                        <p:cNvPr id="0" name="对象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5" y="2969"/>
                          <a:ext cx="320" cy="1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4" name="对象 22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6955" y="2969"/>
            <a:ext cx="360" cy="1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2" r:id="rId13" imgW="228600" imgH="774065" progId="Equation.KSEE3">
                    <p:embed/>
                  </p:oleObj>
                </mc:Choice>
                <mc:Fallback>
                  <p:oleObj r:id="rId13" imgW="228600" imgH="774065" progId="Equation.KSEE3">
                    <p:embed/>
                    <p:pic>
                      <p:nvPicPr>
                        <p:cNvPr id="0" name="对象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5" y="2969"/>
                          <a:ext cx="360" cy="1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713312" y="2800351"/>
          <a:ext cx="215503" cy="579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r:id="rId15" imgW="215900" imgH="774065" progId="Equation.KSEE3">
                  <p:embed/>
                </p:oleObj>
              </mc:Choice>
              <mc:Fallback>
                <p:oleObj r:id="rId15" imgW="215900" imgH="774065" progId="Equation.KSEE3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3312" y="2800351"/>
                        <a:ext cx="215503" cy="579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308623" y="2800351"/>
          <a:ext cx="202406" cy="579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" r:id="rId17" imgW="203200" imgH="774065" progId="Equation.KSEE3">
                  <p:embed/>
                </p:oleObj>
              </mc:Choice>
              <mc:Fallback>
                <p:oleObj r:id="rId17" imgW="203200" imgH="774065" progId="Equation.KSEE3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623" y="2800351"/>
                        <a:ext cx="202406" cy="579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90838" y="2800351"/>
          <a:ext cx="228600" cy="579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5" r:id="rId18" imgW="228600" imgH="774065" progId="Equation.KSEE3">
                  <p:embed/>
                </p:oleObj>
              </mc:Choice>
              <mc:Fallback>
                <p:oleObj r:id="rId18" imgW="228600" imgH="774065" progId="Equation.KSEE3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2800351"/>
                        <a:ext cx="228600" cy="579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557838" y="2739629"/>
          <a:ext cx="2286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r:id="rId19" imgW="228600" imgH="774065" progId="Equation.KSEE3">
                  <p:embed/>
                </p:oleObj>
              </mc:Choice>
              <mc:Fallback>
                <p:oleObj r:id="rId19" imgW="228600" imgH="774065" progId="Equation.KSEE3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2739629"/>
                        <a:ext cx="2286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291263" y="2739629"/>
          <a:ext cx="216694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r:id="rId20" imgW="215900" imgH="774065" progId="Equation.KSEE3">
                  <p:embed/>
                </p:oleObj>
              </mc:Choice>
              <mc:Fallback>
                <p:oleObj r:id="rId20" imgW="215900" imgH="774065" progId="Equation.KSEE3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1263" y="2739629"/>
                        <a:ext cx="216694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011591" y="2739629"/>
          <a:ext cx="2286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" r:id="rId21" imgW="228600" imgH="774065" progId="Equation.KSEE3">
                  <p:embed/>
                </p:oleObj>
              </mc:Choice>
              <mc:Fallback>
                <p:oleObj r:id="rId21" imgW="228600" imgH="774065" progId="Equation.KSEE3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1591" y="2739629"/>
                        <a:ext cx="2286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179785" y="519113"/>
            <a:ext cx="3455195" cy="486966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285752" y="542926"/>
            <a:ext cx="1985159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四、课堂小结</a:t>
            </a:r>
          </a:p>
          <a:p>
            <a:pPr eaLnBrk="1" hangingPunct="1"/>
            <a:endParaRPr lang="zh-CN" altLang="en-US" sz="24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859633" y="969169"/>
            <a:ext cx="7887891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这节课我们学习了哪些内容？你对分数有了完整的认识吗？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668193" y="2114550"/>
            <a:ext cx="447436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分数单位的意义。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668191" y="2649142"/>
            <a:ext cx="382547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分数单位的大小。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668191" y="3183732"/>
            <a:ext cx="477797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分数单位之间的关系。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504951" y="3676650"/>
            <a:ext cx="647461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一个分数是由几个分数单位组成。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0" grpId="0"/>
      <p:bldP spid="2" grpId="0"/>
      <p:bldP spid="4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179785" y="519113"/>
            <a:ext cx="3455195" cy="486966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285752" y="542926"/>
            <a:ext cx="198515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一、复习导入</a:t>
            </a:r>
          </a:p>
        </p:txBody>
      </p:sp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859632" y="1089424"/>
            <a:ext cx="507920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．说一说分数的意义。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073946" y="1552575"/>
            <a:ext cx="7586663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一个物体，一个图形，一个计量单位，都可看作单位“1”。把单位“1”平均分成几份，表示这样一份或几份的数叫做分数。在分数里，表示把单位“1”平均分成多少份的叫做分母，表示有这样多少份的叫做分子；其中的一份叫做分数单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10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 bwMode="auto">
          <a:xfrm>
            <a:off x="1500188" y="835100"/>
            <a:ext cx="6503194" cy="604379"/>
            <a:chOff x="809" y="4528"/>
            <a:chExt cx="8000" cy="1268"/>
          </a:xfrm>
        </p:grpSpPr>
        <p:sp>
          <p:nvSpPr>
            <p:cNvPr id="4100" name="文本框 1"/>
            <p:cNvSpPr txBox="1">
              <a:spLocks noChangeArrowheads="1"/>
            </p:cNvSpPr>
            <p:nvPr/>
          </p:nvSpPr>
          <p:spPr bwMode="auto">
            <a:xfrm>
              <a:off x="809" y="4731"/>
              <a:ext cx="8000" cy="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</a:rPr>
                <a:t>．说一说  所表示的意义。</a:t>
              </a:r>
            </a:p>
          </p:txBody>
        </p:sp>
        <p:graphicFrame>
          <p:nvGraphicFramePr>
            <p:cNvPr id="4101" name="对象 3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2881" y="4528"/>
            <a:ext cx="360" cy="1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7" r:id="rId3" imgW="228600" imgH="774065" progId="Equation.KSEE3">
                    <p:embed/>
                  </p:oleObj>
                </mc:Choice>
                <mc:Fallback>
                  <p:oleObj r:id="rId3" imgW="228600" imgH="774065" progId="Equation.KSEE3">
                    <p:embed/>
                    <p:pic>
                      <p:nvPicPr>
                        <p:cNvPr id="0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1" y="4528"/>
                          <a:ext cx="360" cy="1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文本框 2"/>
          <p:cNvSpPr txBox="1"/>
          <p:nvPr/>
        </p:nvSpPr>
        <p:spPr>
          <a:xfrm>
            <a:off x="1500188" y="1895476"/>
            <a:ext cx="6584156" cy="131574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表示把单位“1”平均分成</a:t>
            </a:r>
            <a:r>
              <a:rPr lang="en-US" altLang="zh-CN" sz="2700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9</a:t>
            </a:r>
            <a:r>
              <a:rPr lang="zh-CN" altLang="zh-CN" sz="2700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份，取其中的</a:t>
            </a:r>
            <a:r>
              <a:rPr lang="en-US" altLang="zh-CN" sz="2700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7</a:t>
            </a:r>
            <a:r>
              <a:rPr lang="zh-CN" altLang="zh-CN" sz="2700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份。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179785" y="519113"/>
            <a:ext cx="3455195" cy="486966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285752" y="542926"/>
            <a:ext cx="1985159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二、探究新知</a:t>
            </a:r>
            <a:endParaRPr lang="zh-CN" altLang="en-US" sz="24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zh-CN" altLang="en-US" sz="24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84598" y="1150144"/>
            <a:ext cx="79748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用附页</a:t>
            </a: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中图</a:t>
            </a: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的纸条，量一量数学书的长和宽。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84599" y="1843088"/>
            <a:ext cx="8201025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用纸条量数学书的宽正好3次量完，用纸条量数学书的长，量了4次，剩下的怎么办？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944167" y="2951560"/>
            <a:ext cx="7689056" cy="1235392"/>
            <a:chOff x="1486" y="6198"/>
            <a:chExt cx="12109" cy="2594"/>
          </a:xfrm>
        </p:grpSpPr>
        <p:sp>
          <p:nvSpPr>
            <p:cNvPr id="5127" name="文本框 3"/>
            <p:cNvSpPr txBox="1">
              <a:spLocks noChangeArrowheads="1"/>
            </p:cNvSpPr>
            <p:nvPr/>
          </p:nvSpPr>
          <p:spPr bwMode="auto">
            <a:xfrm>
              <a:off x="1486" y="6198"/>
              <a:ext cx="12109" cy="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1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答：纸条对折去量，还是不能正好量完。再对折，这部分的长度与纸条的长度的差不多   。</a:t>
              </a:r>
            </a:p>
          </p:txBody>
        </p:sp>
        <p:grpSp>
          <p:nvGrpSpPr>
            <p:cNvPr id="5128" name="组合 23"/>
            <p:cNvGrpSpPr/>
            <p:nvPr/>
          </p:nvGrpSpPr>
          <p:grpSpPr bwMode="auto">
            <a:xfrm>
              <a:off x="10627" y="6777"/>
              <a:ext cx="605" cy="2015"/>
              <a:chOff x="536" y="6383"/>
              <a:chExt cx="605" cy="2015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577" y="7526"/>
                <a:ext cx="564" cy="3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30" name="文本框 25"/>
              <p:cNvSpPr txBox="1">
                <a:spLocks noChangeArrowheads="1"/>
              </p:cNvSpPr>
              <p:nvPr/>
            </p:nvSpPr>
            <p:spPr bwMode="auto">
              <a:xfrm>
                <a:off x="555" y="7186"/>
                <a:ext cx="503" cy="1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210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4</a:t>
                </a:r>
              </a:p>
            </p:txBody>
          </p:sp>
          <p:sp>
            <p:nvSpPr>
              <p:cNvPr id="5131" name="文本框 26"/>
              <p:cNvSpPr txBox="1">
                <a:spLocks noChangeArrowheads="1"/>
              </p:cNvSpPr>
              <p:nvPr/>
            </p:nvSpPr>
            <p:spPr bwMode="auto">
              <a:xfrm>
                <a:off x="536" y="6383"/>
                <a:ext cx="503" cy="1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210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1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512094" y="919165"/>
            <a:ext cx="6792516" cy="17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小结：刚才我们用纸条量出了数学书的长和宽，同学们发现数学书的长和宽不够用整长度量时，可以把纸条对折再对折来量。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488157" y="566738"/>
            <a:ext cx="50792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．认识</a:t>
            </a:r>
            <a:r>
              <a:rPr 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分数墙</a:t>
            </a:r>
            <a:r>
              <a:rPr 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37" y="1321595"/>
            <a:ext cx="6498431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551262" y="425054"/>
            <a:ext cx="7986713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在横格纸上画</a:t>
            </a:r>
            <a:r>
              <a:rPr 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分数墙</a:t>
            </a:r>
            <a:r>
              <a:rPr 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，边画边填</a:t>
            </a:r>
            <a:r>
              <a:rPr 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分数</a:t>
            </a:r>
            <a:r>
              <a:rPr 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，填完后，进行观察发现。</a:t>
            </a:r>
            <a:endParaRPr lang="zh-CN" altLang="en-US" dirty="0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370662" y="3807619"/>
            <a:ext cx="407074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这些分数的分子都是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1843088" y="1463279"/>
            <a:ext cx="7047310" cy="589359"/>
            <a:chOff x="969" y="3020"/>
            <a:chExt cx="11099" cy="1238"/>
          </a:xfrm>
        </p:grpSpPr>
        <p:sp>
          <p:nvSpPr>
            <p:cNvPr id="8206" name="文本框 5"/>
            <p:cNvSpPr txBox="1">
              <a:spLocks noChangeArrowheads="1"/>
            </p:cNvSpPr>
            <p:nvPr/>
          </p:nvSpPr>
          <p:spPr bwMode="auto">
            <a:xfrm>
              <a:off x="969" y="3228"/>
              <a:ext cx="11099" cy="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1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1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  是</a:t>
              </a:r>
              <a:r>
                <a:rPr lang="en-US" altLang="zh-CN" sz="21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1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en-US" altLang="zh-CN" sz="21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1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   是</a:t>
              </a:r>
              <a:r>
                <a:rPr lang="en-US" altLang="zh-CN" sz="21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1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en-US" altLang="zh-CN" sz="21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……9</a:t>
              </a:r>
              <a:r>
                <a:rPr lang="zh-CN" altLang="en-US" sz="21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   是</a:t>
              </a:r>
              <a:r>
                <a:rPr lang="en-US" altLang="zh-CN" sz="21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1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r>
                <a:rPr lang="zh-CN" altLang="en-US" sz="210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</a:p>
          </p:txBody>
        </p:sp>
        <p:graphicFrame>
          <p:nvGraphicFramePr>
            <p:cNvPr id="8207" name="对象 6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995" y="3039"/>
            <a:ext cx="360" cy="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6" r:id="rId3" imgW="228600" imgH="762000" progId="Equation.KSEE3">
                    <p:embed/>
                  </p:oleObj>
                </mc:Choice>
                <mc:Fallback>
                  <p:oleObj r:id="rId3" imgW="228600" imgH="762000" progId="Equation.KSEE3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5" y="3039"/>
                          <a:ext cx="360" cy="1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8" name="对象 7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4994" y="3020"/>
            <a:ext cx="320" cy="1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7" r:id="rId5" imgW="203200" imgH="774065" progId="Equation.KSEE3">
                    <p:embed/>
                  </p:oleObj>
                </mc:Choice>
                <mc:Fallback>
                  <p:oleObj r:id="rId5" imgW="203200" imgH="774065" progId="Equation.KSEE3">
                    <p:embed/>
                    <p:pic>
                      <p:nvPicPr>
                        <p:cNvPr id="0" name="对象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4" y="3020"/>
                          <a:ext cx="320" cy="1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9" name="对象 8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9131" y="3039"/>
            <a:ext cx="340" cy="1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8" r:id="rId7" imgW="215900" imgH="774065" progId="Equation.KSEE3">
                    <p:embed/>
                  </p:oleObj>
                </mc:Choice>
                <mc:Fallback>
                  <p:oleObj r:id="rId7" imgW="215900" imgH="774065" progId="Equation.KSEE3">
                    <p:embed/>
                    <p:pic>
                      <p:nvPicPr>
                        <p:cNvPr id="0" name="对象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31" y="3039"/>
                          <a:ext cx="340" cy="1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组合 13"/>
          <p:cNvGrpSpPr/>
          <p:nvPr/>
        </p:nvGrpSpPr>
        <p:grpSpPr bwMode="auto">
          <a:xfrm>
            <a:off x="1770462" y="2024062"/>
            <a:ext cx="6881813" cy="585788"/>
            <a:chOff x="788" y="4239"/>
            <a:chExt cx="10836" cy="1228"/>
          </a:xfrm>
        </p:grpSpPr>
        <p:sp>
          <p:nvSpPr>
            <p:cNvPr id="8202" name="文本框 4"/>
            <p:cNvSpPr txBox="1">
              <a:spLocks noChangeArrowheads="1"/>
            </p:cNvSpPr>
            <p:nvPr/>
          </p:nvSpPr>
          <p:spPr bwMode="auto">
            <a:xfrm>
              <a:off x="788" y="4428"/>
              <a:ext cx="10836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1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&gt;   &gt;   </a:t>
              </a:r>
              <a:r>
                <a:rPr lang="zh-CN" altLang="en-US" sz="210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zh-CN" altLang="en-US" sz="21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分的份数越多，每份越小</a:t>
              </a:r>
              <a:r>
                <a:rPr lang="zh-CN" altLang="en-US" sz="210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  <p:graphicFrame>
          <p:nvGraphicFramePr>
            <p:cNvPr id="8203" name="对象 10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969" y="4239"/>
            <a:ext cx="360" cy="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9" r:id="rId9" imgW="228600" imgH="762000" progId="Equation.KSEE3">
                    <p:embed/>
                  </p:oleObj>
                </mc:Choice>
                <mc:Fallback>
                  <p:oleObj r:id="rId9" imgW="228600" imgH="762000" progId="Equation.KSEE3">
                    <p:embed/>
                    <p:pic>
                      <p:nvPicPr>
                        <p:cNvPr id="0" name="对象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9" y="4239"/>
                          <a:ext cx="360" cy="1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4" name="对象 11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2015" y="4248"/>
            <a:ext cx="320" cy="1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0" r:id="rId11" imgW="203200" imgH="774065" progId="Equation.KSEE3">
                    <p:embed/>
                  </p:oleObj>
                </mc:Choice>
                <mc:Fallback>
                  <p:oleObj r:id="rId11" imgW="203200" imgH="774065" progId="Equation.KSEE3">
                    <p:embed/>
                    <p:pic>
                      <p:nvPicPr>
                        <p:cNvPr id="0" name="对象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5" y="4248"/>
                          <a:ext cx="320" cy="1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5" name="对象 12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048" y="4267"/>
            <a:ext cx="360" cy="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1" r:id="rId12" imgW="228600" imgH="762000" progId="Equation.KSEE3">
                    <p:embed/>
                  </p:oleObj>
                </mc:Choice>
                <mc:Fallback>
                  <p:oleObj r:id="rId12" imgW="228600" imgH="762000" progId="Equation.KSEE3">
                    <p:embed/>
                    <p:pic>
                      <p:nvPicPr>
                        <p:cNvPr id="0" name="对象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" y="4267"/>
                          <a:ext cx="360" cy="1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组合 17"/>
          <p:cNvGrpSpPr/>
          <p:nvPr/>
        </p:nvGrpSpPr>
        <p:grpSpPr bwMode="auto">
          <a:xfrm>
            <a:off x="551262" y="2697958"/>
            <a:ext cx="7175897" cy="1062039"/>
            <a:chOff x="969" y="5402"/>
            <a:chExt cx="11301" cy="2230"/>
          </a:xfrm>
        </p:grpSpPr>
        <p:sp>
          <p:nvSpPr>
            <p:cNvPr id="8199" name="文本框 2"/>
            <p:cNvSpPr txBox="1">
              <a:spLocks noChangeArrowheads="1"/>
            </p:cNvSpPr>
            <p:nvPr/>
          </p:nvSpPr>
          <p:spPr bwMode="auto">
            <a:xfrm>
              <a:off x="969" y="5402"/>
              <a:ext cx="11301" cy="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100" dirty="0">
                  <a:latin typeface="楷体" panose="02010609060101010101" pitchFamily="49" charset="-122"/>
                  <a:ea typeface="楷体" panose="02010609060101010101" pitchFamily="49" charset="-122"/>
                </a:rPr>
                <a:t>第四行平均分成了</a:t>
              </a:r>
              <a:r>
                <a:rPr lang="en-US" altLang="zh-CN" sz="2100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100" dirty="0">
                  <a:latin typeface="楷体" panose="02010609060101010101" pitchFamily="49" charset="-122"/>
                  <a:ea typeface="楷体" panose="02010609060101010101" pitchFamily="49" charset="-122"/>
                </a:rPr>
                <a:t>份，每份是    ，第五行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2100" dirty="0">
                  <a:latin typeface="楷体" panose="02010609060101010101" pitchFamily="49" charset="-122"/>
                  <a:ea typeface="楷体" panose="02010609060101010101" pitchFamily="49" charset="-122"/>
                </a:rPr>
                <a:t>平均分成了</a:t>
              </a:r>
              <a:r>
                <a:rPr lang="en-US" altLang="zh-CN" sz="2100" dirty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sz="2100" dirty="0">
                  <a:latin typeface="楷体" panose="02010609060101010101" pitchFamily="49" charset="-122"/>
                  <a:ea typeface="楷体" panose="02010609060101010101" pitchFamily="49" charset="-122"/>
                </a:rPr>
                <a:t>份，每份是    。</a:t>
              </a:r>
            </a:p>
          </p:txBody>
        </p:sp>
        <p:graphicFrame>
          <p:nvGraphicFramePr>
            <p:cNvPr id="8200" name="对象 14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8969" y="5619"/>
            <a:ext cx="502" cy="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2" r:id="rId14" imgW="228600" imgH="762000" progId="Equation.KSEE3">
                    <p:embed/>
                  </p:oleObj>
                </mc:Choice>
                <mc:Fallback>
                  <p:oleObj r:id="rId14" imgW="228600" imgH="762000" progId="Equation.KSEE3">
                    <p:embed/>
                    <p:pic>
                      <p:nvPicPr>
                        <p:cNvPr id="0" name="对象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69" y="5619"/>
                          <a:ext cx="502" cy="1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1" name="对象 16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7354" y="6287"/>
            <a:ext cx="340" cy="1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3" r:id="rId15" imgW="215900" imgH="774065" progId="Equation.KSEE3">
                    <p:embed/>
                  </p:oleObj>
                </mc:Choice>
                <mc:Fallback>
                  <p:oleObj r:id="rId15" imgW="215900" imgH="774065" progId="Equation.KSEE3">
                    <p:embed/>
                    <p:pic>
                      <p:nvPicPr>
                        <p:cNvPr id="0" name="对象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4" y="6287"/>
                          <a:ext cx="340" cy="1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 bwMode="auto">
          <a:xfrm>
            <a:off x="846537" y="447676"/>
            <a:ext cx="7973615" cy="579835"/>
            <a:chOff x="768" y="1064"/>
            <a:chExt cx="10756" cy="1219"/>
          </a:xfrm>
        </p:grpSpPr>
        <p:sp>
          <p:nvSpPr>
            <p:cNvPr id="9233" name="文本框 99"/>
            <p:cNvSpPr txBox="1">
              <a:spLocks noChangeArrowheads="1"/>
            </p:cNvSpPr>
            <p:nvPr/>
          </p:nvSpPr>
          <p:spPr bwMode="auto">
            <a:xfrm>
              <a:off x="768" y="1263"/>
              <a:ext cx="10756" cy="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</a:rPr>
                <a:t>4.</a:t>
              </a: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观察</a:t>
              </a:r>
              <a:r>
                <a:rPr 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分数墙</a:t>
              </a:r>
              <a:r>
                <a:rPr 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说一说，  是几个  ？</a:t>
              </a:r>
            </a:p>
          </p:txBody>
        </p:sp>
        <p:graphicFrame>
          <p:nvGraphicFramePr>
            <p:cNvPr id="9234" name="对象 1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7565" y="1064"/>
            <a:ext cx="340" cy="1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5" r:id="rId3" imgW="215900" imgH="774065" progId="Equation.KSEE3">
                    <p:embed/>
                  </p:oleObj>
                </mc:Choice>
                <mc:Fallback>
                  <p:oleObj r:id="rId3" imgW="215900" imgH="774065" progId="Equation.KSEE3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5" y="1064"/>
                          <a:ext cx="340" cy="1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5" name="对象 3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9817" y="1064"/>
            <a:ext cx="340" cy="1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6" r:id="rId5" imgW="215900" imgH="774065" progId="Equation.KSEE3">
                    <p:embed/>
                  </p:oleObj>
                </mc:Choice>
                <mc:Fallback>
                  <p:oleObj r:id="rId5" imgW="215900" imgH="774065" progId="Equation.KSEE3">
                    <p:embed/>
                    <p:pic>
                      <p:nvPicPr>
                        <p:cNvPr id="0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17" y="1064"/>
                          <a:ext cx="340" cy="1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387204" y="1095375"/>
            <a:ext cx="571619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答：五分之三是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个五分之一。</a:t>
            </a: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846537" y="1463279"/>
            <a:ext cx="3765947" cy="571500"/>
            <a:chOff x="1070" y="4186"/>
            <a:chExt cx="4089" cy="1200"/>
          </a:xfrm>
        </p:grpSpPr>
        <p:sp>
          <p:nvSpPr>
            <p:cNvPr id="9230" name="文本框 5"/>
            <p:cNvSpPr txBox="1">
              <a:spLocks noChangeArrowheads="1"/>
            </p:cNvSpPr>
            <p:nvPr/>
          </p:nvSpPr>
          <p:spPr bwMode="auto">
            <a:xfrm>
              <a:off x="1070" y="4375"/>
              <a:ext cx="4089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</a:rPr>
                <a:t>5.  </a:t>
              </a: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是几个  ？</a:t>
              </a:r>
            </a:p>
          </p:txBody>
        </p:sp>
        <p:graphicFrame>
          <p:nvGraphicFramePr>
            <p:cNvPr id="9231" name="对象 8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741" y="4186"/>
            <a:ext cx="360" cy="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7" r:id="rId7" imgW="228600" imgH="762000" progId="Equation.KSEE3">
                    <p:embed/>
                  </p:oleObj>
                </mc:Choice>
                <mc:Fallback>
                  <p:oleObj r:id="rId7" imgW="228600" imgH="762000" progId="Equation.KSEE3">
                    <p:embed/>
                    <p:pic>
                      <p:nvPicPr>
                        <p:cNvPr id="0" name="对象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1" y="4186"/>
                          <a:ext cx="360" cy="1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2" name="对象 10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444" y="4186"/>
            <a:ext cx="360" cy="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8" r:id="rId9" imgW="228600" imgH="762000" progId="Equation.KSEE3">
                    <p:embed/>
                  </p:oleObj>
                </mc:Choice>
                <mc:Fallback>
                  <p:oleObj r:id="rId9" imgW="228600" imgH="762000" progId="Equation.KSEE3">
                    <p:embed/>
                    <p:pic>
                      <p:nvPicPr>
                        <p:cNvPr id="0" name="对象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4" y="4186"/>
                          <a:ext cx="360" cy="1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387204" y="2102644"/>
            <a:ext cx="54673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答：二分之一是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个四分之一。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85788" y="2622947"/>
            <a:ext cx="35242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认识分数单位。</a:t>
            </a: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1132287" y="3099198"/>
            <a:ext cx="7317581" cy="703175"/>
            <a:chOff x="1172" y="2188"/>
            <a:chExt cx="10315" cy="1477"/>
          </a:xfrm>
        </p:grpSpPr>
        <p:sp>
          <p:nvSpPr>
            <p:cNvPr id="9224" name="文本框 6"/>
            <p:cNvSpPr txBox="1">
              <a:spLocks noChangeArrowheads="1"/>
            </p:cNvSpPr>
            <p:nvPr/>
          </p:nvSpPr>
          <p:spPr bwMode="auto">
            <a:xfrm>
              <a:off x="1172" y="2307"/>
              <a:ext cx="10315" cy="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1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zh-CN" altLang="en-US" sz="2100">
                  <a:latin typeface="楷体" panose="02010609060101010101" pitchFamily="49" charset="-122"/>
                  <a:ea typeface="楷体" panose="02010609060101010101" pitchFamily="49" charset="-122"/>
                </a:rPr>
                <a:t>，  ，  ，  ，</a:t>
              </a:r>
              <a:r>
                <a:rPr lang="zh-CN" altLang="en-US" sz="21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</a:rPr>
                <a:t>……</a:t>
              </a: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这样的分数叫作</a:t>
              </a:r>
              <a:r>
                <a:rPr lang="zh-CN" altLang="en-US" sz="24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分数单位。</a:t>
              </a:r>
            </a:p>
          </p:txBody>
        </p:sp>
        <p:graphicFrame>
          <p:nvGraphicFramePr>
            <p:cNvPr id="9225" name="对象 9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245" y="2207"/>
            <a:ext cx="360" cy="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9" r:id="rId11" imgW="228600" imgH="762000" progId="Equation.KSEE3">
                    <p:embed/>
                  </p:oleObj>
                </mc:Choice>
                <mc:Fallback>
                  <p:oleObj r:id="rId11" imgW="228600" imgH="762000" progId="Equation.KSEE3">
                    <p:embed/>
                    <p:pic>
                      <p:nvPicPr>
                        <p:cNvPr id="0" name="对象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5" y="2207"/>
                          <a:ext cx="360" cy="1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6" name="对象 14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4518" y="2207"/>
            <a:ext cx="340" cy="1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0" r:id="rId13" imgW="215900" imgH="774065" progId="Equation.KSEE3">
                    <p:embed/>
                  </p:oleObj>
                </mc:Choice>
                <mc:Fallback>
                  <p:oleObj r:id="rId13" imgW="215900" imgH="774065" progId="Equation.KSEE3">
                    <p:embed/>
                    <p:pic>
                      <p:nvPicPr>
                        <p:cNvPr id="0" name="对象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8" y="2207"/>
                          <a:ext cx="340" cy="1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7" name="对象 1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2258" y="2188"/>
            <a:ext cx="320" cy="1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1" r:id="rId15" imgW="203200" imgH="774065" progId="Equation.KSEE3">
                    <p:embed/>
                  </p:oleObj>
                </mc:Choice>
                <mc:Fallback>
                  <p:oleObj r:id="rId15" imgW="203200" imgH="774065" progId="Equation.KSEE3">
                    <p:embed/>
                    <p:pic>
                      <p:nvPicPr>
                        <p:cNvPr id="0" name="对象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8" y="2188"/>
                          <a:ext cx="320" cy="1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8" name="对象 16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373" y="2207"/>
            <a:ext cx="360" cy="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2" r:id="rId17" imgW="228600" imgH="762000" progId="Equation.KSEE3">
                    <p:embed/>
                  </p:oleObj>
                </mc:Choice>
                <mc:Fallback>
                  <p:oleObj r:id="rId17" imgW="228600" imgH="762000" progId="Equation.KSEE3">
                    <p:embed/>
                    <p:pic>
                      <p:nvPicPr>
                        <p:cNvPr id="0" name="对象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3" y="2207"/>
                          <a:ext cx="360" cy="1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9" name="对象 17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5652" y="2188"/>
            <a:ext cx="340" cy="1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3" r:id="rId19" imgW="215900" imgH="774065" progId="Equation.KSEE3">
                    <p:embed/>
                  </p:oleObj>
                </mc:Choice>
                <mc:Fallback>
                  <p:oleObj r:id="rId19" imgW="215900" imgH="774065" progId="Equation.KSEE3">
                    <p:embed/>
                    <p:pic>
                      <p:nvPicPr>
                        <p:cNvPr id="0" name="对象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2" y="2188"/>
                          <a:ext cx="340" cy="1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179785" y="519113"/>
            <a:ext cx="3455195" cy="486966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285752" y="542926"/>
            <a:ext cx="1985159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三、课堂练习</a:t>
            </a:r>
          </a:p>
          <a:p>
            <a:pPr eaLnBrk="1" hangingPunct="1"/>
            <a:endParaRPr lang="zh-CN" altLang="en-US" sz="24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66713" y="973932"/>
            <a:ext cx="8304610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制作一张纸条，以它为单位测量教室中某些物品的长度，测量前先估计，再记录实际测量结果并与同伴交流。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66713" y="2794530"/>
            <a:ext cx="8061722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物品             估计长度     实际长度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作业本            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WWW.2PPT.COM&#10;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601</Words>
  <Application>Microsoft Office PowerPoint</Application>
  <PresentationFormat>全屏显示(16:9)</PresentationFormat>
  <Paragraphs>54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黑体</vt:lpstr>
      <vt:lpstr>华文细黑</vt:lpstr>
      <vt:lpstr>经典粗圆简</vt:lpstr>
      <vt:lpstr>楷体</vt:lpstr>
      <vt:lpstr>思源宋体 CN Heavy</vt:lpstr>
      <vt:lpstr>宋体</vt:lpstr>
      <vt:lpstr>微软雅黑</vt:lpstr>
      <vt:lpstr>Arial</vt:lpstr>
      <vt:lpstr>Calibri</vt:lpstr>
      <vt:lpstr>WWW.2PPT.COM
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2018-03-01T02:03:00Z</dcterms:created>
  <dcterms:modified xsi:type="dcterms:W3CDTF">2023-01-17T02:06:06Z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1E5CF2494536447E83CD134D6D86D2F6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