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303" r:id="rId3"/>
    <p:sldId id="276" r:id="rId4"/>
    <p:sldId id="261" r:id="rId5"/>
    <p:sldId id="264" r:id="rId6"/>
    <p:sldId id="265" r:id="rId7"/>
    <p:sldId id="292" r:id="rId8"/>
    <p:sldId id="297" r:id="rId9"/>
    <p:sldId id="296" r:id="rId10"/>
    <p:sldId id="267" r:id="rId11"/>
    <p:sldId id="269" r:id="rId12"/>
    <p:sldId id="270" r:id="rId13"/>
    <p:sldId id="284" r:id="rId14"/>
    <p:sldId id="305" r:id="rId15"/>
    <p:sldId id="304" r:id="rId16"/>
    <p:sldId id="288" r:id="rId17"/>
    <p:sldId id="287" r:id="rId18"/>
    <p:sldId id="29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28">
          <p15:clr>
            <a:srgbClr val="A4A3A4"/>
          </p15:clr>
        </p15:guide>
        <p15:guide id="2" pos="5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469" autoAdjust="0"/>
  </p:normalViewPr>
  <p:slideViewPr>
    <p:cSldViewPr snapToGrid="0">
      <p:cViewPr varScale="1">
        <p:scale>
          <a:sx n="109" d="100"/>
          <a:sy n="109" d="100"/>
        </p:scale>
        <p:origin x="-402" y="-84"/>
      </p:cViewPr>
      <p:guideLst>
        <p:guide orient="horz" pos="2628"/>
        <p:guide pos="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15EE-3B03-4D2D-B87F-C1C933DDB61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6DF3B-9234-45E1-9B81-8D140CFA6B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56DF3B-9234-45E1-9B81-8D140CFA6B0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9B0E6-0EFA-4C62-8D08-A725668DEB9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A470-C0EE-4826-B0F8-88AD41015D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边形 7"/>
          <p:cNvSpPr>
            <a:spLocks noChangeArrowheads="1"/>
          </p:cNvSpPr>
          <p:nvPr/>
        </p:nvSpPr>
        <p:spPr bwMode="auto">
          <a:xfrm>
            <a:off x="-10095" y="489775"/>
            <a:ext cx="6382320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第一单元  两、三位数乘一位数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0095" y="1924083"/>
            <a:ext cx="12192000" cy="1412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乘数末位有</a:t>
            </a:r>
            <a:r>
              <a:rPr lang="en-US" altLang="zh-CN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6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的乘法</a:t>
            </a:r>
            <a:endParaRPr lang="zh-CN" altLang="en-US" sz="6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2" name="Picture 4" descr="http://pic2.ooopic.com/13/49/23/84b1OOOPIC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509" y="3317966"/>
            <a:ext cx="3415204" cy="30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-10095" y="5704271"/>
            <a:ext cx="12202095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03579" y="4966663"/>
            <a:ext cx="2486026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7579087" y="5476201"/>
            <a:ext cx="1364776" cy="193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00124" y="2130080"/>
            <a:ext cx="1019888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小练习：一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把椅子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元，一张书桌的价钱是一把椅子的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买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这样的一套桌椅要多少元钱？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3217" y="4443443"/>
            <a:ext cx="5563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150×5+150=750+150=900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（元）。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9"/>
          <p:cNvSpPr txBox="1"/>
          <p:nvPr/>
        </p:nvSpPr>
        <p:spPr>
          <a:xfrm>
            <a:off x="797718" y="1775845"/>
            <a:ext cx="346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口算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0" y="4432109"/>
            <a:ext cx="2447923" cy="242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9"/>
          <p:cNvSpPr txBox="1"/>
          <p:nvPr/>
        </p:nvSpPr>
        <p:spPr>
          <a:xfrm>
            <a:off x="1107199" y="2595965"/>
            <a:ext cx="84581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18×4=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300×8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70×11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12×7 =  	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60×10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100×24=             40×30=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750×3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	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25×20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	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2×310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70×13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21×60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90789" y="286054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11405" y="373194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30758" y="2844095"/>
            <a:ext cx="1023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745412" y="2874837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770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01891" y="4563573"/>
            <a:ext cx="116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64804" y="3713221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6228" y="4577861"/>
            <a:ext cx="989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2250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88293" y="3731942"/>
            <a:ext cx="1041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2400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23169" y="4548341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73331" y="5440217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620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0516" y="5440217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910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23195" y="5425929"/>
            <a:ext cx="963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72689" y="3447453"/>
            <a:ext cx="2119312" cy="337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42936" y="1408927"/>
            <a:ext cx="11101413" cy="1308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我是高明的医生。（先判断对错，在括号中打“√”或“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×”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不对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的改正过来）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489" y="5222521"/>
            <a:ext cx="138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8368" y="5260617"/>
            <a:ext cx="1749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16800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07764" y="3254834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1 0 2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4 0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4 0 8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89247" y="3235781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5 6 0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3 0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1 6 8 0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20680" y="5260617"/>
            <a:ext cx="138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(        )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5256898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4080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6590" y="1120861"/>
            <a:ext cx="39167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选择题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974" y="1602856"/>
            <a:ext cx="89280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两位数与三位数相乘，最小的积是（　  ）。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A.100000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B.10000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C.1000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(2)5600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，积的末尾有（  　）个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A.3  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    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C.5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(3)508×40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，它们的积是（　  ）。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A.2320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B.20320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 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C.2032</a:t>
            </a:r>
          </a:p>
        </p:txBody>
      </p:sp>
      <p:pic>
        <p:nvPicPr>
          <p:cNvPr id="7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400337" y="2986088"/>
            <a:ext cx="2791663" cy="336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09624" y="1802373"/>
            <a:ext cx="900919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1812" y="3491411"/>
            <a:ext cx="900919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8520" y="5196868"/>
            <a:ext cx="900919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9938" y="1163638"/>
            <a:ext cx="10744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算一算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13068" y="4925199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I~1\AppData\Local\Temp\ksohtml\wps9915.tmp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2507" y="1361520"/>
            <a:ext cx="5940000" cy="16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~1\AppData\Local\Temp\ksohtml\wps1A85.tm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42507" y="5082366"/>
            <a:ext cx="5940000" cy="16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课堂练习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2284801" y="3078514"/>
            <a:ext cx="8908963" cy="1821221"/>
            <a:chOff x="6140586" y="4554389"/>
            <a:chExt cx="5281465" cy="151331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76962" y="4590372"/>
              <a:ext cx="5245089" cy="138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根据整数乘法的计算方法进行计算：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270×7=1890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550×7=3850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160×7=1120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340×7=2380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290×7=2030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380×7=2660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；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770×7=5390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695" y="1780415"/>
            <a:ext cx="107442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090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看谁对又快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67106" y="3048357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2 7 0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3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8 1 0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36597" y="3048357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5 6 0 0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4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2 2 4 0 0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65513" y="3041247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3 5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2 0 0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7 0 0 0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655445" y="3041247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8 0      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×   1 2</a:t>
            </a: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9 6 0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13068" y="4925199"/>
            <a:ext cx="1950355" cy="193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enwen.soso.com/p/20110920/20110920210742-6026806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58425" y="3743518"/>
            <a:ext cx="1933575" cy="308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725" y="2111498"/>
            <a:ext cx="10644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一列火车挂了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节车厢，其中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节各有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个座位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，另外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节各有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个座位，这列火车一共有多少个座位？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3889" y="4157664"/>
            <a:ext cx="854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120×8+130×8=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120+130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×8=250×8=2000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（个）。</a:t>
            </a:r>
          </a:p>
        </p:txBody>
      </p:sp>
      <p:sp>
        <p:nvSpPr>
          <p:cNvPr id="8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861703" y="1214997"/>
            <a:ext cx="111193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一个奶奶卖桃子，第一次卖出篮内桃子的一半多一个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，第二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次卖出余下的一半多一个，篮子内还有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个桃子。原来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篮子里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有多少个桃子？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课后作业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601111" y="2894035"/>
            <a:ext cx="10400026" cy="3871367"/>
            <a:chOff x="6140586" y="4554389"/>
            <a:chExt cx="5281465" cy="1513313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176962" y="4590373"/>
              <a:ext cx="5245089" cy="12951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从后向前推算，由“第二次卖出余下的一半多一个，篮子内还有一个桃子”可知（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1+1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）个是第二次没卖出之前的一半，因此第二次没卖出之前有（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1+1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×2=4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（个）；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由“第一次卖出篮内桃子的一半多一个，是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个”，那么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4+1=5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个是篮内原有桃子的一半，那么原来篮子里有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5×2=10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列式为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：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[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1+1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×2+1]×2=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2×2+1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×2=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4+1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）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×2=5×2=10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（个）。</a:t>
              </a:r>
              <a:endParaRPr lang="en-US" altLang="zh-CN" sz="24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93917" y="4136301"/>
            <a:ext cx="2168852" cy="261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90404" y="1807456"/>
            <a:ext cx="4238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发散思维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：我会填。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53269" y="2698310"/>
            <a:ext cx="1029648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先填写结果，后观察两个因数和积的变化，再说说你的发现。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7×2=        7×20=         7×200=         7×2000=</a:t>
            </a:r>
          </a:p>
          <a:p>
            <a:pPr>
              <a:lnSpc>
                <a:spcPct val="150000"/>
              </a:lnSpc>
            </a:pP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：略（思考）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322" y="3430185"/>
            <a:ext cx="108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9497" y="3442883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38297" y="3444473"/>
            <a:ext cx="105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08015" y="3444473"/>
            <a:ext cx="107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知识拓展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339261" y="3482599"/>
            <a:ext cx="2752726" cy="3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535638" y="1482864"/>
            <a:ext cx="93871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1.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复习旧知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）计算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0×2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3×20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     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7×200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         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21×4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    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95×0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    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4×300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     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     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6×30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              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0×45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94018" y="2994922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24228" y="3562018"/>
            <a:ext cx="1162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51667" y="289490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08803" y="3618509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84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7061" y="426555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 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109" y="4251033"/>
            <a:ext cx="1092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780" y="5000556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180 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1949" y="5000324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53792" y="3371851"/>
            <a:ext cx="2752726" cy="331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914359" y="2062967"/>
            <a:ext cx="10972841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运动会上要举行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个方队表演团体操，每个方队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一共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有多少人？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0053" y="4336696"/>
            <a:ext cx="658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解答：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4×12=48  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一共有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48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>
                <a:solidFill>
                  <a:srgbClr val="FFFFFF"/>
                </a:solidFill>
                <a:latin typeface="微软雅黑" panose="020B0503020204020204" pitchFamily="34" charset="-122"/>
              </a:rPr>
              <a:t>课题引入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818354" y="1581783"/>
            <a:ext cx="94210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思考一：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举行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个方队表演团体操，每个方队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一共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有多少人？</a:t>
            </a:r>
          </a:p>
        </p:txBody>
      </p:sp>
      <p:pic>
        <p:nvPicPr>
          <p:cNvPr id="7" name="Picture 1" descr="C:\Users\Administrator\AppData\Roaming\Tencent\Users\810731822\QQ\WinTemp\RichOle\_2K)OK7FT2U@]}WH)F4WAL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58411" y="4359402"/>
            <a:ext cx="2033589" cy="244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2048577" y="5424321"/>
            <a:ext cx="84070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【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结论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】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位数的个位和一位数相乘得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数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末尾有</a:t>
            </a: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800" dirty="0">
                <a:solidFill>
                  <a:schemeClr val="accent1">
                    <a:lumMod val="5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的三位数乘一位数简便计算方法。</a:t>
            </a:r>
            <a:endParaRPr lang="en-US" altLang="zh-CN" sz="2800" dirty="0">
              <a:solidFill>
                <a:schemeClr val="accent1">
                  <a:lumMod val="5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2243843" y="2966778"/>
            <a:ext cx="3684740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解答：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4×120=480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05100" y="3566817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1 2 0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  4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4 8 0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15024" y="3705442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1 2 0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4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4 8 0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我的文档\Tencent Files\810731822\FileRecv\2f6ca0e3559e3856e48b93d1e21e42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97" y="2026031"/>
            <a:ext cx="7129442" cy="343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9"/>
          <p:cNvSpPr txBox="1"/>
          <p:nvPr/>
        </p:nvSpPr>
        <p:spPr>
          <a:xfrm>
            <a:off x="4586331" y="2775975"/>
            <a:ext cx="62150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由以上思考可以得出以下结论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位数的个位和一位数相乘得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末尾有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的三位数乘一位数简便计算方法</a:t>
            </a:r>
            <a:endParaRPr lang="zh-CN" altLang="en-US" sz="28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380" y="2541663"/>
            <a:ext cx="289378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教学新知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895350" y="1457337"/>
            <a:ext cx="102106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：乘数末尾有零的三位数乘一位数的普通计算法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906462" y="2421192"/>
            <a:ext cx="8315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：竖式计算：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140×3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44025" y="4572000"/>
            <a:ext cx="2847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1771650" y="3264009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1 4 0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  3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4 2 0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1074" y="3159856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1 4 0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3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4 2 0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743628" y="5100637"/>
            <a:ext cx="6777864" cy="1513313"/>
            <a:chOff x="6075322" y="4554389"/>
            <a:chExt cx="5336529" cy="151331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75322" y="4590374"/>
              <a:ext cx="5245089" cy="111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这道题选择自己喜欢的对齐方式计算，为了计算简便我们尽量选择简便的对齐方式。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418675" y="4803951"/>
            <a:ext cx="2486026" cy="1710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31047" y="1367643"/>
            <a:ext cx="9158287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150×4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170×3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94037" y="2096155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82510" y="2096155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510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895350" y="3226641"/>
            <a:ext cx="367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12×40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22131" y="3057364"/>
            <a:ext cx="21526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1 2      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×   4 0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—————</a:t>
            </a:r>
            <a:endParaRPr lang="en-US" altLang="zh-CN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4 8 0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8997" y="4803951"/>
            <a:ext cx="9158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式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13×20=     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23×20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91672" y="551767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7265" y="551767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460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9"/>
          <p:cNvSpPr txBox="1"/>
          <p:nvPr/>
        </p:nvSpPr>
        <p:spPr>
          <a:xfrm>
            <a:off x="920777" y="1532970"/>
            <a:ext cx="9907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350×</a:t>
            </a:r>
            <a:r>
              <a:rPr lang="en-US" altLang="zh-CN" sz="2800" kern="100" dirty="0" smtClean="0">
                <a:latin typeface="Wingdings" panose="05000000000000000000"/>
              </a:rPr>
              <a:t>o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的积得末尾有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，里可以填的数有（       ）。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85362" y="4741097"/>
            <a:ext cx="2286000" cy="183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4853" y="4288426"/>
            <a:ext cx="8396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小练习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：填空。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215×4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的积的末尾有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 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）个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pPr algn="just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340×5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的积的末尾有（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）个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</a:p>
          <a:p>
            <a:pPr algn="just"/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205×6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的积的末尾有（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871" y="4917395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871" y="5396945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871" y="5809593"/>
            <a:ext cx="74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936610" y="2200276"/>
            <a:ext cx="8908963" cy="2717118"/>
            <a:chOff x="6140586" y="4554389"/>
            <a:chExt cx="5281465" cy="225774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176962" y="4590373"/>
              <a:ext cx="5245089" cy="2221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这道题先观察乘数的末尾已经有一个零了，再有一个零那这个零就应该在积的十位上，那就应该思考（   ）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×5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末尾有零，答案应是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8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/>
          <p:nvPr/>
        </p:nvSpPr>
        <p:spPr>
          <a:xfrm>
            <a:off x="895350" y="1469060"/>
            <a:ext cx="1055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知识点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乘数末尾有零的三位数乘一位数的简便算法</a:t>
            </a:r>
            <a:r>
              <a:rPr lang="zh-CN" altLang="en-US" sz="2800" dirty="0"/>
              <a:t>。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851850" y="2150338"/>
            <a:ext cx="10478138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：梅花鹿的身高是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厘米，长颈鹿的身高是梅花鹿的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倍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长颈鹿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的身高是多少厘米？　　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948862" y="5314721"/>
            <a:ext cx="2243138" cy="154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五边形 7"/>
          <p:cNvSpPr>
            <a:spLocks noChangeArrowheads="1"/>
          </p:cNvSpPr>
          <p:nvPr/>
        </p:nvSpPr>
        <p:spPr bwMode="auto">
          <a:xfrm>
            <a:off x="-1" y="501650"/>
            <a:ext cx="2686051" cy="661988"/>
          </a:xfrm>
          <a:prstGeom prst="homePlate">
            <a:avLst>
              <a:gd name="adj" fmla="val 45226"/>
            </a:avLst>
          </a:prstGeom>
          <a:solidFill>
            <a:srgbClr val="306A9B"/>
          </a:solidFill>
          <a:ln w="12700" cmpd="sng">
            <a:solidFill>
              <a:srgbClr val="41719C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indent="363855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微软雅黑" panose="020B0503020204020204" pitchFamily="34" charset="-122"/>
              </a:rPr>
              <a:t>知识梳理</a:t>
            </a:r>
            <a:endParaRPr lang="zh-CN" altLang="en-US" sz="3200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720019" y="3829796"/>
            <a:ext cx="8908963" cy="1821221"/>
            <a:chOff x="6140586" y="4554389"/>
            <a:chExt cx="5281465" cy="151331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0586" y="4554389"/>
              <a:ext cx="5271265" cy="151331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176962" y="4590372"/>
              <a:ext cx="5245089" cy="1385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【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解析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】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根据题意，梅花鹿的身高是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厘米，长颈鹿的身高是梅花鹿的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倍，也就是长颈鹿的身高是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厘米的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倍，即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130×4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</a:t>
              </a:r>
              <a:r>
                <a:rPr lang="en-US" altLang="zh-CN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130×4=520</a:t>
              </a:r>
              <a:r>
                <a:rPr lang="zh-CN" altLang="en-US" sz="24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（厘米）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1038</Words>
  <Application>Microsoft Office PowerPoint</Application>
  <PresentationFormat>宽屏</PresentationFormat>
  <Paragraphs>179</Paragraphs>
  <Slides>18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楷体</vt:lpstr>
      <vt:lpstr>宋体</vt:lpstr>
      <vt:lpstr>微软雅黑</vt:lpstr>
      <vt:lpstr>Arial</vt:lpstr>
      <vt:lpstr>Calibri</vt:lpstr>
      <vt:lpstr>Calibri Light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2016-05-27T03:58:00Z</dcterms:created>
  <dcterms:modified xsi:type="dcterms:W3CDTF">2023-01-17T02:06:12Z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5FD6536AEA184101B8E609A386F02EC5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