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95" r:id="rId4"/>
    <p:sldId id="296" r:id="rId5"/>
    <p:sldId id="309" r:id="rId6"/>
    <p:sldId id="310" r:id="rId7"/>
    <p:sldId id="311" r:id="rId8"/>
    <p:sldId id="259" r:id="rId9"/>
    <p:sldId id="312" r:id="rId10"/>
    <p:sldId id="313" r:id="rId11"/>
    <p:sldId id="314" r:id="rId12"/>
    <p:sldId id="264" r:id="rId13"/>
    <p:sldId id="263" r:id="rId14"/>
    <p:sldId id="316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0099"/>
    <a:srgbClr val="00FF00"/>
    <a:srgbClr val="CC0099"/>
    <a:srgbClr val="0000CC"/>
    <a:srgbClr val="CCFFFF"/>
    <a:srgbClr val="FF9999"/>
    <a:srgbClr val="AEA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94" y="-492"/>
      </p:cViewPr>
      <p:guideLst>
        <p:guide orient="horz" pos="211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9630F-ED4A-4475-9735-96CAFCE86E0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8B5FB-C54C-4AA9-ACAC-3B8FD07CD4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8B5FB-C54C-4AA9-ACAC-3B8FD07CD4B7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9" name="Group 25"/>
          <p:cNvGrpSpPr/>
          <p:nvPr/>
        </p:nvGrpSpPr>
        <p:grpSpPr bwMode="auto">
          <a:xfrm>
            <a:off x="20638" y="6161088"/>
            <a:ext cx="9169400" cy="138112"/>
            <a:chOff x="0" y="0"/>
            <a:chExt cx="5776" cy="87"/>
          </a:xfrm>
        </p:grpSpPr>
        <p:sp>
          <p:nvSpPr>
            <p:cNvPr id="6170" name="未知"/>
            <p:cNvSpPr/>
            <p:nvPr userDrawn="1"/>
          </p:nvSpPr>
          <p:spPr bwMode="auto">
            <a:xfrm>
              <a:off x="4041" y="15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71" name="未知"/>
            <p:cNvSpPr/>
            <p:nvPr userDrawn="1"/>
          </p:nvSpPr>
          <p:spPr bwMode="auto">
            <a:xfrm>
              <a:off x="1727" y="6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72" name="未知"/>
            <p:cNvSpPr/>
            <p:nvPr userDrawn="1"/>
          </p:nvSpPr>
          <p:spPr bwMode="auto">
            <a:xfrm>
              <a:off x="0" y="0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73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174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77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96A138-6278-4210-A047-79CBB53B4D92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67D5E-CF91-4841-AA9C-6E2B4D34F1D8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1989F-AF90-465A-87B1-446BF2BAA3C6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68937B8-5FA4-43DE-9157-E6D059F1E221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A9886-1FFC-4352-A930-991EDC3D5496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ED310-9623-454C-AB56-6884F0CA2A03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D5303-7859-4DB4-8E83-1D81F4460423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DA34F-01E6-4D11-81D3-E1D0EC4FD9BF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7D24F-15B8-49F3-85C1-2A872DC5315E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C2AC3-C304-4540-8E27-B8CD0A50642B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54D50-FB72-48F4-850B-E6596EDDDF33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/>
          <p:nvPr/>
        </p:nvGrpSpPr>
        <p:grpSpPr bwMode="auto">
          <a:xfrm>
            <a:off x="-12700" y="-19843"/>
            <a:ext cx="9156700" cy="757238"/>
            <a:chOff x="0" y="0"/>
            <a:chExt cx="5768" cy="477"/>
          </a:xfrm>
        </p:grpSpPr>
        <p:sp>
          <p:nvSpPr>
            <p:cNvPr id="5123" name="未知"/>
            <p:cNvSpPr/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4" name="未知"/>
            <p:cNvSpPr/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5" name="未知"/>
            <p:cNvSpPr/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6" name="未知"/>
            <p:cNvSpPr/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7" name="未知"/>
            <p:cNvSpPr/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8" name="未知"/>
            <p:cNvSpPr/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9" name="未知"/>
            <p:cNvSpPr/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0" name="未知"/>
            <p:cNvSpPr/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1" name="未知"/>
            <p:cNvSpPr/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2" name="未知"/>
            <p:cNvSpPr/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3" name="未知"/>
            <p:cNvSpPr/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4" name="未知"/>
            <p:cNvSpPr/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5" name="未知"/>
            <p:cNvSpPr/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6" name="未知"/>
            <p:cNvSpPr/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7" name="未知"/>
            <p:cNvSpPr/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8" name="未知"/>
            <p:cNvSpPr/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9" name="未知"/>
            <p:cNvSpPr/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0" name="未知"/>
            <p:cNvSpPr/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1" name="未知"/>
            <p:cNvSpPr/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2" name="未知"/>
            <p:cNvSpPr/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3" name="未知"/>
            <p:cNvSpPr/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4" name="未知"/>
            <p:cNvSpPr/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145" name="Group 25"/>
          <p:cNvGrpSpPr/>
          <p:nvPr/>
        </p:nvGrpSpPr>
        <p:grpSpPr bwMode="auto">
          <a:xfrm>
            <a:off x="0" y="6180138"/>
            <a:ext cx="9169400" cy="138112"/>
            <a:chOff x="0" y="0"/>
            <a:chExt cx="5776" cy="87"/>
          </a:xfrm>
        </p:grpSpPr>
        <p:sp>
          <p:nvSpPr>
            <p:cNvPr id="5146" name="未知"/>
            <p:cNvSpPr/>
            <p:nvPr userDrawn="1"/>
          </p:nvSpPr>
          <p:spPr bwMode="auto">
            <a:xfrm>
              <a:off x="4041" y="15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7" name="未知"/>
            <p:cNvSpPr/>
            <p:nvPr userDrawn="1"/>
          </p:nvSpPr>
          <p:spPr bwMode="auto">
            <a:xfrm>
              <a:off x="1727" y="6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48" name="未知"/>
            <p:cNvSpPr/>
            <p:nvPr userDrawn="1"/>
          </p:nvSpPr>
          <p:spPr bwMode="auto">
            <a:xfrm>
              <a:off x="0" y="0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149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50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51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400" u="none"/>
            </a:lvl1pPr>
          </a:lstStyle>
          <a:p>
            <a:endParaRPr lang="en-US"/>
          </a:p>
        </p:txBody>
      </p:sp>
      <p:sp>
        <p:nvSpPr>
          <p:cNvPr id="5152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 u="none"/>
            </a:lvl1pPr>
          </a:lstStyle>
          <a:p>
            <a:endParaRPr lang="en-US"/>
          </a:p>
        </p:txBody>
      </p:sp>
      <p:sp>
        <p:nvSpPr>
          <p:cNvPr id="5153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 u="none"/>
            </a:lvl1pPr>
          </a:lstStyle>
          <a:p>
            <a:fld id="{A615F03E-9D14-4BF5-91A6-32ACBF7751BB}" type="slidenum">
              <a:rPr lang="zh-CN" alt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9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9968;&#20803;&#19968;&#27425;&#26041;&#31243;_&#30334;&#24230;&#30334;&#31185;.mh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18350" y="1844824"/>
            <a:ext cx="72009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zh-CN" altLang="en-US" sz="6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.2 一元一次方程</a:t>
            </a:r>
          </a:p>
        </p:txBody>
      </p:sp>
      <p:sp>
        <p:nvSpPr>
          <p:cNvPr id="6" name="矩形 5"/>
          <p:cNvSpPr/>
          <p:nvPr/>
        </p:nvSpPr>
        <p:spPr>
          <a:xfrm>
            <a:off x="2712669" y="4818540"/>
            <a:ext cx="3812262" cy="1040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</a:p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800" b="1" u="none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/>
          </p:cNvSpPr>
          <p:nvPr/>
        </p:nvSpPr>
        <p:spPr bwMode="auto">
          <a:xfrm>
            <a:off x="1835150" y="620713"/>
            <a:ext cx="12239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练习</a:t>
            </a:r>
          </a:p>
        </p:txBody>
      </p:sp>
      <p:sp>
        <p:nvSpPr>
          <p:cNvPr id="20483" name="WordArt 3"/>
          <p:cNvSpPr>
            <a:spLocks noChangeArrowheads="1" noChangeShapeType="1"/>
          </p:cNvSpPr>
          <p:nvPr/>
        </p:nvSpPr>
        <p:spPr bwMode="auto">
          <a:xfrm>
            <a:off x="755650" y="692150"/>
            <a:ext cx="5746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272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u="none" dirty="0">
                <a:latin typeface="Tahoma" panose="020B0604030504040204" pitchFamily="34" charset="0"/>
              </a:rPr>
              <a:t>1  </a:t>
            </a:r>
            <a:r>
              <a:rPr lang="zh-CN" altLang="en-US" sz="2800" b="1" u="none" dirty="0">
                <a:latin typeface="Tahoma" panose="020B0604030504040204" pitchFamily="34" charset="0"/>
              </a:rPr>
              <a:t>下列方程哪些是一元一次方程，哪些不是？为什么？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331913" y="2997200"/>
            <a:ext cx="39608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u="none">
                <a:latin typeface="Tahoma" panose="020B0604030504040204" pitchFamily="34" charset="0"/>
              </a:rPr>
              <a:t>（</a:t>
            </a:r>
            <a:r>
              <a:rPr lang="en-US" altLang="zh-CN" sz="2800" u="none">
                <a:latin typeface="Tahoma" panose="020B0604030504040204" pitchFamily="34" charset="0"/>
              </a:rPr>
              <a:t>1</a:t>
            </a:r>
            <a:r>
              <a:rPr lang="zh-CN" altLang="en-US" sz="2800" u="none">
                <a:latin typeface="Tahoma" panose="020B0604030504040204" pitchFamily="34" charset="0"/>
              </a:rPr>
              <a:t>）  </a:t>
            </a:r>
            <a:r>
              <a:rPr lang="en-US" altLang="zh-CN" sz="2800" u="none">
                <a:latin typeface="Tahoma" panose="020B0604030504040204" pitchFamily="34" charset="0"/>
              </a:rPr>
              <a:t>2x-1=0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331913" y="3716338"/>
            <a:ext cx="3960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u="none" dirty="0">
                <a:latin typeface="Tahoma" panose="020B0604030504040204" pitchFamily="34" charset="0"/>
              </a:rPr>
              <a:t>（</a:t>
            </a:r>
            <a:r>
              <a:rPr lang="en-US" altLang="zh-CN" sz="2800" u="none" dirty="0">
                <a:latin typeface="Tahoma" panose="020B0604030504040204" pitchFamily="34" charset="0"/>
              </a:rPr>
              <a:t>2</a:t>
            </a:r>
            <a:r>
              <a:rPr lang="zh-CN" altLang="en-US" sz="2800" u="none" dirty="0">
                <a:latin typeface="Tahoma" panose="020B0604030504040204" pitchFamily="34" charset="0"/>
              </a:rPr>
              <a:t>）  </a:t>
            </a:r>
            <a:r>
              <a:rPr lang="en-US" altLang="zh-CN" sz="2800" u="none" dirty="0">
                <a:latin typeface="Tahoma" panose="020B0604030504040204" pitchFamily="34" charset="0"/>
              </a:rPr>
              <a:t>2x-y=3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331913" y="4437063"/>
            <a:ext cx="4319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u="none">
                <a:latin typeface="Tahoma" panose="020B0604030504040204" pitchFamily="34" charset="0"/>
              </a:rPr>
              <a:t>（</a:t>
            </a:r>
            <a:r>
              <a:rPr lang="en-US" altLang="zh-CN" sz="2800" u="none">
                <a:latin typeface="Tahoma" panose="020B0604030504040204" pitchFamily="34" charset="0"/>
              </a:rPr>
              <a:t>3</a:t>
            </a:r>
            <a:r>
              <a:rPr lang="zh-CN" altLang="en-US" sz="2800" u="none">
                <a:latin typeface="Tahoma" panose="020B0604030504040204" pitchFamily="34" charset="0"/>
              </a:rPr>
              <a:t>）  </a:t>
            </a:r>
            <a:r>
              <a:rPr lang="en-US" altLang="zh-CN" sz="2800" u="none">
                <a:latin typeface="Tahoma" panose="020B0604030504040204" pitchFamily="34" charset="0"/>
              </a:rPr>
              <a:t>x</a:t>
            </a:r>
            <a:r>
              <a:rPr lang="en-US" altLang="zh-CN" sz="2800" b="1" u="none" baseline="30000">
                <a:latin typeface="Tahoma" panose="020B0604030504040204" pitchFamily="34" charset="0"/>
              </a:rPr>
              <a:t>2</a:t>
            </a:r>
            <a:r>
              <a:rPr lang="en-US" altLang="zh-CN" sz="2800" u="none">
                <a:latin typeface="Tahoma" panose="020B0604030504040204" pitchFamily="34" charset="0"/>
              </a:rPr>
              <a:t>-16=0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87450" y="5157788"/>
            <a:ext cx="5040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u="none" dirty="0">
                <a:latin typeface="Tahoma" panose="020B0604030504040204" pitchFamily="34" charset="0"/>
              </a:rPr>
              <a:t>（</a:t>
            </a:r>
            <a:r>
              <a:rPr lang="en-US" altLang="zh-CN" sz="2800" u="none" dirty="0">
                <a:latin typeface="Tahoma" panose="020B0604030504040204" pitchFamily="34" charset="0"/>
              </a:rPr>
              <a:t>4</a:t>
            </a:r>
            <a:r>
              <a:rPr lang="zh-CN" altLang="en-US" sz="2800" u="none" dirty="0">
                <a:latin typeface="Tahoma" panose="020B0604030504040204" pitchFamily="34" charset="0"/>
              </a:rPr>
              <a:t>）</a:t>
            </a:r>
            <a:r>
              <a:rPr lang="en-US" altLang="zh-CN" sz="2800" u="none" dirty="0">
                <a:latin typeface="Tahoma" panose="020B0604030504040204" pitchFamily="34" charset="0"/>
              </a:rPr>
              <a:t>4</a:t>
            </a:r>
            <a:r>
              <a:rPr lang="zh-CN" altLang="en-US" sz="2800" u="none" dirty="0">
                <a:latin typeface="Tahoma" panose="020B0604030504040204" pitchFamily="34" charset="0"/>
              </a:rPr>
              <a:t>（</a:t>
            </a:r>
            <a:r>
              <a:rPr lang="en-US" altLang="zh-CN" sz="2800" u="none" dirty="0">
                <a:latin typeface="Tahoma" panose="020B0604030504040204" pitchFamily="34" charset="0"/>
              </a:rPr>
              <a:t>t-1</a:t>
            </a:r>
            <a:r>
              <a:rPr lang="zh-CN" altLang="en-US" sz="2800" u="none" dirty="0">
                <a:latin typeface="Tahoma" panose="020B0604030504040204" pitchFamily="34" charset="0"/>
              </a:rPr>
              <a:t>）</a:t>
            </a:r>
            <a:r>
              <a:rPr lang="en-US" altLang="zh-CN" sz="2800" u="none" dirty="0">
                <a:latin typeface="Tahoma" panose="020B0604030504040204" pitchFamily="34" charset="0"/>
              </a:rPr>
              <a:t>=2</a:t>
            </a:r>
            <a:r>
              <a:rPr lang="zh-CN" altLang="en-US" sz="2800" u="none" dirty="0">
                <a:latin typeface="Tahoma" panose="020B0604030504040204" pitchFamily="34" charset="0"/>
              </a:rPr>
              <a:t>（</a:t>
            </a:r>
            <a:r>
              <a:rPr lang="en-US" altLang="zh-CN" sz="2800" u="none" dirty="0">
                <a:latin typeface="Tahoma" panose="020B0604030504040204" pitchFamily="34" charset="0"/>
              </a:rPr>
              <a:t>3t+1</a:t>
            </a:r>
            <a:r>
              <a:rPr lang="zh-CN" altLang="en-US" sz="2800" u="none" dirty="0">
                <a:latin typeface="Tahoma" panose="020B0604030504040204" pitchFamily="34" charset="0"/>
              </a:rPr>
              <a:t>）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795963" y="5229225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u="none">
                <a:solidFill>
                  <a:schemeClr val="hlink"/>
                </a:solidFill>
                <a:latin typeface="Tahoma" panose="020B0604030504040204" pitchFamily="34" charset="0"/>
              </a:rPr>
              <a:t>是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859338" y="29972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u="none">
                <a:solidFill>
                  <a:schemeClr val="hlink"/>
                </a:solidFill>
                <a:latin typeface="Tahoma" panose="020B0604030504040204" pitchFamily="34" charset="0"/>
              </a:rPr>
              <a:t>是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716463" y="4508500"/>
            <a:ext cx="935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u="none">
                <a:solidFill>
                  <a:schemeClr val="hlink"/>
                </a:solidFill>
                <a:latin typeface="Tahoma" panose="020B0604030504040204" pitchFamily="34" charset="0"/>
              </a:rPr>
              <a:t>不是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716463" y="378936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u="none">
                <a:solidFill>
                  <a:schemeClr val="hlink"/>
                </a:solidFill>
                <a:latin typeface="Tahoma" panose="020B0604030504040204" pitchFamily="34" charset="0"/>
              </a:rPr>
              <a:t>不是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84213" y="5734050"/>
            <a:ext cx="575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u="none">
                <a:latin typeface="Tahoma" panose="020B0604030504040204" pitchFamily="34" charset="0"/>
              </a:rPr>
              <a:t> </a:t>
            </a:r>
          </a:p>
        </p:txBody>
      </p:sp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r:id="rId3" imgW="114300" imgH="215900" progId="Equation.3">
                  <p:embed/>
                </p:oleObj>
              </mc:Choice>
              <mc:Fallback>
                <p:oleObj r:id="rId3" imgW="114300" imgH="215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utoUpdateAnimBg="0"/>
      <p:bldP spid="20490" grpId="0" autoUpdateAnimBg="0"/>
      <p:bldP spid="20491" grpId="0" autoUpdateAnimBg="0"/>
      <p:bldP spid="204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476375" y="1125538"/>
            <a:ext cx="669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>
                <a:latin typeface="Tahoma" panose="020B0604030504040204" pitchFamily="34" charset="0"/>
              </a:rPr>
              <a:t>怎样求方程   </a:t>
            </a:r>
            <a:r>
              <a:rPr lang="en-US" altLang="zh-CN" sz="2800" b="1" u="none" dirty="0">
                <a:latin typeface="Tahoma" panose="020B0604030504040204" pitchFamily="34" charset="0"/>
              </a:rPr>
              <a:t>4+3</a:t>
            </a:r>
            <a:r>
              <a:rPr lang="zh-CN" altLang="en-US" sz="2800" b="1" u="none" dirty="0">
                <a:latin typeface="Tahoma" panose="020B0604030504040204" pitchFamily="34" charset="0"/>
              </a:rPr>
              <a:t>（</a:t>
            </a:r>
            <a:r>
              <a:rPr lang="en-US" altLang="zh-CN" sz="2800" b="1" u="none" dirty="0">
                <a:latin typeface="Tahoma" panose="020B0604030504040204" pitchFamily="34" charset="0"/>
              </a:rPr>
              <a:t>x-1)=64   </a:t>
            </a:r>
            <a:r>
              <a:rPr lang="zh-CN" altLang="en-US" sz="2800" b="1" u="none" dirty="0">
                <a:latin typeface="Tahoma" panose="020B0604030504040204" pitchFamily="34" charset="0"/>
              </a:rPr>
              <a:t>的解呢？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42988" y="2060575"/>
            <a:ext cx="741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latin typeface="Tahoma" panose="020B0604030504040204" pitchFamily="34" charset="0"/>
              </a:rPr>
              <a:t>请你按照下面表格中的步骤，估算这个方程的解，并进行检验。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1116013" y="3213100"/>
          <a:ext cx="6456362" cy="2373186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4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（次）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纸片数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与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64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比较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第一次估算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第二次估算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第三次估算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539750" y="5661025"/>
            <a:ext cx="75612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latin typeface="Tahoma" panose="020B0604030504040204" pitchFamily="34" charset="0"/>
              </a:rPr>
              <a:t>你得到方程的解了吗？你对上面解方程的方法有什么建议？与同学交流。</a:t>
            </a:r>
          </a:p>
        </p:txBody>
      </p:sp>
      <p:sp>
        <p:nvSpPr>
          <p:cNvPr id="21546" name="WordArt 42"/>
          <p:cNvSpPr>
            <a:spLocks noChangeArrowheads="1" noChangeShapeType="1"/>
          </p:cNvSpPr>
          <p:nvPr/>
        </p:nvSpPr>
        <p:spPr bwMode="auto">
          <a:xfrm>
            <a:off x="1116013" y="406400"/>
            <a:ext cx="251936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合作交流</a:t>
            </a:r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7596188" y="3860800"/>
            <a:ext cx="1728787" cy="1584325"/>
          </a:xfrm>
          <a:prstGeom prst="cloudCallout">
            <a:avLst>
              <a:gd name="adj1" fmla="val -84565"/>
              <a:gd name="adj2" fmla="val 6481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000" u="none">
                <a:latin typeface="隶书" panose="02010509060101010101" pitchFamily="49" charset="-122"/>
                <a:ea typeface="隶书" panose="02010509060101010101" pitchFamily="49" charset="-122"/>
              </a:rPr>
              <a:t>回味一下</a:t>
            </a:r>
            <a:r>
              <a:rPr lang="en-US" altLang="zh-CN" sz="2000" u="none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2000" u="none">
                <a:latin typeface="隶书" panose="02010509060101010101" pitchFamily="49" charset="-122"/>
                <a:ea typeface="隶书" panose="02010509060101010101" pitchFamily="49" charset="-122"/>
              </a:rPr>
              <a:t>你懂了吗</a:t>
            </a:r>
            <a:r>
              <a:rPr lang="en-US" altLang="zh-CN" sz="2000" u="none">
                <a:latin typeface="隶书" panose="02010509060101010101" pitchFamily="49" charset="-122"/>
                <a:ea typeface="隶书" panose="02010509060101010101" pitchFamily="49" charset="-122"/>
              </a:rPr>
              <a:t>?</a:t>
            </a:r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6300788" y="3573463"/>
            <a:ext cx="893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u="none"/>
              <a:t>少了</a:t>
            </a:r>
            <a:endParaRPr lang="zh-CN" altLang="en-US" sz="2800" b="1"/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6156325" y="4005263"/>
            <a:ext cx="8937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u="none"/>
              <a:t>多了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7" grpId="0" bldLvl="0" animBg="1" autoUpdateAnimBg="0"/>
      <p:bldP spid="21549" grpId="0" bldLvl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16013" y="549275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1800" u="none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31913" y="1989138"/>
            <a:ext cx="48244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3200" b="1" u="none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rot="21366595">
            <a:off x="3404554" y="334168"/>
            <a:ext cx="2808288" cy="3889375"/>
          </a:xfrm>
          <a:prstGeom prst="cloudCallout">
            <a:avLst>
              <a:gd name="adj1" fmla="val -81380"/>
              <a:gd name="adj2" fmla="val 7737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/>
          <a:p>
            <a:pPr algn="ctr"/>
            <a:r>
              <a:rPr lang="zh-CN" altLang="en-US" sz="4800" b="1" u="none" dirty="0">
                <a:solidFill>
                  <a:srgbClr val="0000CC"/>
                </a:solidFill>
                <a:ea typeface="华文隶书" panose="02010800040101010101" pitchFamily="2" charset="-122"/>
              </a:rPr>
              <a:t>谈一谈你的收获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68313" y="908050"/>
            <a:ext cx="6985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 u="none">
                <a:solidFill>
                  <a:srgbClr val="FF0000"/>
                </a:solidFill>
                <a:ea typeface="隶书" panose="02010509060101010101" pitchFamily="49" charset="-122"/>
              </a:rPr>
              <a:t>当堂训练---小测验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27025" y="909638"/>
            <a:ext cx="8494713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en-US" sz="1000" b="1" u="none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endParaRPr lang="zh-CN" altLang="en-US" sz="2800" b="1" u="none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403350" y="3284538"/>
            <a:ext cx="64309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u="none"/>
              <a:t>完成学案的当堂测试1、2、3题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9" grpId="0" bldLvl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/>
          </p:cNvSpPr>
          <p:nvPr/>
        </p:nvSpPr>
        <p:spPr bwMode="auto">
          <a:xfrm>
            <a:off x="2771775" y="620713"/>
            <a:ext cx="2354263" cy="88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作业</a:t>
            </a:r>
          </a:p>
        </p:txBody>
      </p:sp>
      <p:pic>
        <p:nvPicPr>
          <p:cNvPr id="24579" name="Picture 3" descr="12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636838"/>
            <a:ext cx="7488237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339975" y="3141663"/>
            <a:ext cx="57610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u="none" dirty="0">
                <a:solidFill>
                  <a:schemeClr val="tx2"/>
                </a:solidFill>
                <a:latin typeface="Comic Sans MS" panose="030F0702030302020204" pitchFamily="66" charset="0"/>
              </a:rPr>
              <a:t>课</a:t>
            </a:r>
            <a:r>
              <a:rPr lang="zh-CN" altLang="en-US" sz="4400" b="1" u="none" dirty="0">
                <a:solidFill>
                  <a:schemeClr val="tx2"/>
                </a:solidFill>
                <a:latin typeface="Comic Sans MS" panose="030F0702030302020204" pitchFamily="66" charset="0"/>
              </a:rPr>
              <a:t>本</a:t>
            </a:r>
            <a:r>
              <a:rPr lang="zh-CN" altLang="en-US" sz="2800" u="none" dirty="0">
                <a:solidFill>
                  <a:schemeClr val="tx2"/>
                </a:solidFill>
                <a:latin typeface="Comic Sans MS" panose="030F0702030302020204" pitchFamily="66" charset="0"/>
              </a:rPr>
              <a:t>    </a:t>
            </a:r>
            <a:r>
              <a:rPr lang="en-US" altLang="zh-CN" sz="5400" u="none" dirty="0">
                <a:solidFill>
                  <a:schemeClr val="tx2"/>
                </a:solidFill>
                <a:latin typeface="Comic Sans MS" panose="030F0702030302020204" pitchFamily="66" charset="0"/>
              </a:rPr>
              <a:t>p</a:t>
            </a:r>
            <a:r>
              <a:rPr lang="en-US" altLang="zh-CN" sz="2800" u="none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CN" sz="3200" u="none" dirty="0">
                <a:solidFill>
                  <a:schemeClr val="tx2"/>
                </a:solidFill>
                <a:latin typeface="Comic Sans MS" panose="030F0702030302020204" pitchFamily="66" charset="0"/>
              </a:rPr>
              <a:t>163</a:t>
            </a:r>
            <a:r>
              <a:rPr lang="en-US" altLang="zh-CN" sz="2800" u="none" dirty="0">
                <a:solidFill>
                  <a:schemeClr val="tx2"/>
                </a:solidFill>
                <a:latin typeface="Comic Sans MS" panose="030F0702030302020204" pitchFamily="66" charset="0"/>
              </a:rPr>
              <a:t>   </a:t>
            </a:r>
            <a:r>
              <a:rPr lang="zh-CN" altLang="en-US" sz="2800" u="none" dirty="0">
                <a:solidFill>
                  <a:schemeClr val="tx2"/>
                </a:solidFill>
                <a:latin typeface="Comic Sans MS" panose="030F0702030302020204" pitchFamily="66" charset="0"/>
              </a:rPr>
              <a:t>习题</a:t>
            </a:r>
            <a:r>
              <a:rPr lang="en-US" altLang="zh-CN" sz="2800" u="none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1,2 </a:t>
            </a:r>
            <a:endParaRPr lang="en-US" altLang="zh-CN" sz="3600" u="none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484438" y="47625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solidFill>
                  <a:srgbClr val="FF0000"/>
                </a:solidFill>
              </a:rPr>
              <a:t>方程</a:t>
            </a:r>
            <a:r>
              <a:rPr lang="en-US" altLang="zh-CN" sz="3200" b="1" u="none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00113" y="1484313"/>
            <a:ext cx="65532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/>
              <a:t>你能判断下列各式中</a:t>
            </a:r>
            <a:r>
              <a:rPr lang="en-US" altLang="zh-CN" sz="2800" b="1" u="none" dirty="0"/>
              <a:t>,</a:t>
            </a:r>
            <a:r>
              <a:rPr lang="zh-CN" altLang="en-US" sz="2800" b="1" u="none" dirty="0"/>
              <a:t>哪些是方程吗</a:t>
            </a:r>
            <a:r>
              <a:rPr lang="en-US" altLang="zh-CN" sz="2800" b="1" u="none" dirty="0"/>
              <a:t>?</a:t>
            </a:r>
          </a:p>
          <a:p>
            <a:pPr>
              <a:spcBef>
                <a:spcPct val="50000"/>
              </a:spcBef>
            </a:pPr>
            <a:r>
              <a:rPr lang="en-US" altLang="zh-CN" sz="2800" b="1" u="none" dirty="0"/>
              <a:t>(1)  3x-2                       (2)  3-5=-2 </a:t>
            </a:r>
          </a:p>
          <a:p>
            <a:pPr>
              <a:spcBef>
                <a:spcPct val="50000"/>
              </a:spcBef>
            </a:pPr>
            <a:r>
              <a:rPr lang="en-US" altLang="zh-CN" sz="2800" b="1" u="none" dirty="0"/>
              <a:t>(3)  3x+4=2x                (4)  x+2y=3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42988" y="3716338"/>
            <a:ext cx="5976937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/>
              <a:t>答</a:t>
            </a:r>
            <a:r>
              <a:rPr lang="zh-CN" altLang="en-US" sz="2800" b="1" u="none" dirty="0">
                <a:sym typeface="Wingdings" panose="05000000000000000000" pitchFamily="2" charset="2"/>
              </a:rPr>
              <a:t>:(1)不是方程,不是等式;</a:t>
            </a:r>
          </a:p>
          <a:p>
            <a:pPr>
              <a:spcBef>
                <a:spcPct val="50000"/>
              </a:spcBef>
            </a:pPr>
            <a:r>
              <a:rPr lang="zh-CN" altLang="en-US" sz="2800" b="1" u="none" dirty="0">
                <a:sym typeface="Wingdings" panose="05000000000000000000" pitchFamily="2" charset="2"/>
              </a:rPr>
              <a:t>     (2)不是方程,不含未知数;</a:t>
            </a:r>
          </a:p>
          <a:p>
            <a:pPr>
              <a:spcBef>
                <a:spcPct val="50000"/>
              </a:spcBef>
            </a:pPr>
            <a:r>
              <a:rPr lang="zh-CN" altLang="en-US" sz="2800" b="1" u="none" dirty="0">
                <a:sym typeface="Wingdings" panose="05000000000000000000" pitchFamily="2" charset="2"/>
              </a:rPr>
              <a:t>     (3) 、(4)是方程.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18684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6000" b="1" u="none" dirty="0">
                <a:solidFill>
                  <a:srgbClr val="990099"/>
                </a:solidFill>
                <a:ea typeface="隶书" panose="02010509060101010101" pitchFamily="49" charset="-122"/>
              </a:rPr>
              <a:t>回顾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708400" y="549275"/>
            <a:ext cx="354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solidFill>
                  <a:srgbClr val="0000CC"/>
                </a:solidFill>
              </a:rPr>
              <a:t>含有未知数的等式</a:t>
            </a:r>
            <a:r>
              <a:rPr lang="en-US" altLang="zh-CN" sz="3200" b="1" u="none" dirty="0">
                <a:solidFill>
                  <a:srgbClr val="0000CC"/>
                </a:solidFill>
              </a:rPr>
              <a:t>.</a:t>
            </a:r>
            <a:endParaRPr lang="en-US" altLang="zh-CN" sz="3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22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1" autoUpdateAnimBg="0"/>
      <p:bldP spid="12291" grpId="0" autoUpdateAnimBg="0"/>
      <p:bldP spid="1229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121920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4000" u="none" dirty="0">
                <a:latin typeface="黑体" panose="02010609060101010101" pitchFamily="49" charset="-122"/>
                <a:ea typeface="黑体" panose="02010609060101010101" pitchFamily="49" charset="-122"/>
              </a:rPr>
              <a:t>什么叫做方程的解？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" y="2438400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4000" u="none" dirty="0">
                <a:ea typeface="黑体" panose="02010609060101010101" pitchFamily="49" charset="-122"/>
              </a:rPr>
              <a:t>使方程左、右两边值相等的未知数的值，叫做方程的解。</a:t>
            </a:r>
          </a:p>
          <a:p>
            <a:pPr eaLnBrk="0" hangingPunct="0"/>
            <a:endParaRPr lang="zh-CN" altLang="en-US" sz="4000" u="none" dirty="0">
              <a:ea typeface="黑体" panose="02010609060101010101" pitchFamily="49" charset="-122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068513" y="4005263"/>
            <a:ext cx="5888037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u="none" dirty="0"/>
              <a:t>判断：</a:t>
            </a:r>
          </a:p>
          <a:p>
            <a:r>
              <a:rPr lang="zh-CN" altLang="en-US" sz="3600" u="none" dirty="0"/>
              <a:t>X=5是方程2x-1=9的解吗？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42988" y="476250"/>
            <a:ext cx="7200900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学习目标：</a:t>
            </a:r>
          </a:p>
          <a:p>
            <a:pPr>
              <a:spcBef>
                <a:spcPct val="50000"/>
              </a:spcBef>
            </a:pP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1、了解一元一次方程的概念，会判断方程是不是一元一次方程。</a:t>
            </a:r>
          </a:p>
          <a:p>
            <a:pPr>
              <a:spcBef>
                <a:spcPct val="50000"/>
              </a:spcBef>
            </a:pP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2、经历一元一次方程的概念归纳形成的过程。</a:t>
            </a:r>
          </a:p>
          <a:p>
            <a:pPr>
              <a:spcBef>
                <a:spcPct val="50000"/>
              </a:spcBef>
            </a:pP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3、会用</a:t>
            </a: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ea typeface="隶书" panose="02010509060101010101" pitchFamily="49" charset="-122"/>
              </a:rPr>
              <a:t>“</a:t>
            </a: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估算-检验</a:t>
            </a: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ea typeface="隶书" panose="02010509060101010101" pitchFamily="49" charset="-122"/>
              </a:rPr>
              <a:t>”</a:t>
            </a:r>
            <a:r>
              <a:rPr lang="zh-CN" altLang="en-US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的方法估算方程的大致范围或求解。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/>
          </p:cNvSpPr>
          <p:nvPr/>
        </p:nvSpPr>
        <p:spPr bwMode="auto">
          <a:xfrm>
            <a:off x="568864" y="801687"/>
            <a:ext cx="35274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自主学习 实验探究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39750" y="1916113"/>
            <a:ext cx="56165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>
                <a:latin typeface="Tahoma" panose="020B0604030504040204" pitchFamily="34" charset="0"/>
              </a:rPr>
              <a:t>取一张纸，第一次将它剪成</a:t>
            </a:r>
            <a:r>
              <a:rPr lang="en-US" altLang="zh-CN" sz="2800" b="1" u="none" dirty="0">
                <a:latin typeface="Tahoma" panose="020B0604030504040204" pitchFamily="34" charset="0"/>
              </a:rPr>
              <a:t>4</a:t>
            </a:r>
            <a:r>
              <a:rPr lang="zh-CN" altLang="en-US" sz="2800" b="1" u="none" dirty="0">
                <a:latin typeface="Tahoma" panose="020B0604030504040204" pitchFamily="34" charset="0"/>
              </a:rPr>
              <a:t>片，第二次再将其中的一片剪成更小的</a:t>
            </a:r>
            <a:r>
              <a:rPr lang="en-US" altLang="zh-CN" sz="2800" b="1" u="none" dirty="0">
                <a:latin typeface="Tahoma" panose="020B0604030504040204" pitchFamily="34" charset="0"/>
              </a:rPr>
              <a:t>4</a:t>
            </a:r>
            <a:r>
              <a:rPr lang="zh-CN" altLang="en-US" sz="2800" b="1" u="none" dirty="0">
                <a:latin typeface="Tahoma" panose="020B0604030504040204" pitchFamily="34" charset="0"/>
              </a:rPr>
              <a:t>片，继续这样剪下去，如图。</a:t>
            </a:r>
          </a:p>
        </p:txBody>
      </p:sp>
      <p:grpSp>
        <p:nvGrpSpPr>
          <p:cNvPr id="15364" name="Group 4"/>
          <p:cNvGrpSpPr/>
          <p:nvPr/>
        </p:nvGrpSpPr>
        <p:grpSpPr bwMode="auto">
          <a:xfrm>
            <a:off x="6156325" y="1196975"/>
            <a:ext cx="1944688" cy="1944688"/>
            <a:chOff x="0" y="0"/>
            <a:chExt cx="1225" cy="1225"/>
          </a:xfrm>
        </p:grpSpPr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0" y="0"/>
              <a:ext cx="1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0" y="1225"/>
              <a:ext cx="1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 rot="16200000">
              <a:off x="-613" y="613"/>
              <a:ext cx="1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rot="16200000">
              <a:off x="599" y="613"/>
              <a:ext cx="1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6156325" y="2133600"/>
            <a:ext cx="1944688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7092950" y="1196975"/>
            <a:ext cx="0" cy="1944688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7092950" y="1628775"/>
            <a:ext cx="1008063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7596188" y="1196975"/>
            <a:ext cx="0" cy="93662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7596188" y="1412875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7885113" y="1196975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23850" y="3500438"/>
            <a:ext cx="806450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u="none" dirty="0">
                <a:latin typeface="Tahoma" panose="020B0604030504040204" pitchFamily="34" charset="0"/>
              </a:rPr>
              <a:t>(1)</a:t>
            </a:r>
            <a:r>
              <a:rPr lang="zh-CN" altLang="en-US" sz="2800" b="1" u="none" dirty="0">
                <a:latin typeface="Tahoma" panose="020B0604030504040204" pitchFamily="34" charset="0"/>
              </a:rPr>
              <a:t>第三次，第四次，第五次，</a:t>
            </a:r>
            <a:r>
              <a:rPr lang="en-US" altLang="zh-CN" sz="2800" b="1" u="none" dirty="0">
                <a:latin typeface="宋体" panose="02010600030101010101" pitchFamily="2" charset="-122"/>
              </a:rPr>
              <a:t>……</a:t>
            </a:r>
            <a:r>
              <a:rPr lang="zh-CN" altLang="en-US" sz="2800" b="1" u="none" dirty="0">
                <a:latin typeface="宋体" panose="02010600030101010101" pitchFamily="2" charset="-122"/>
              </a:rPr>
              <a:t>分别</a:t>
            </a:r>
          </a:p>
          <a:p>
            <a:pPr>
              <a:spcBef>
                <a:spcPct val="50000"/>
              </a:spcBef>
            </a:pPr>
            <a:r>
              <a:rPr lang="zh-CN" altLang="en-US" sz="2800" b="1" u="none" dirty="0">
                <a:latin typeface="宋体" panose="02010600030101010101" pitchFamily="2" charset="-122"/>
              </a:rPr>
              <a:t>共剪得多少张纸片？填下表：</a:t>
            </a:r>
          </a:p>
        </p:txBody>
      </p:sp>
      <p:graphicFrame>
        <p:nvGraphicFramePr>
          <p:cNvPr id="15376" name="Group 16"/>
          <p:cNvGraphicFramePr>
            <a:graphicFrameLocks noGrp="1"/>
          </p:cNvGraphicFramePr>
          <p:nvPr/>
        </p:nvGraphicFramePr>
        <p:xfrm>
          <a:off x="755650" y="4797425"/>
          <a:ext cx="7129463" cy="1246188"/>
        </p:xfrm>
        <a:graphic>
          <a:graphicData uri="http://schemas.openxmlformats.org/drawingml/2006/table">
            <a:tbl>
              <a:tblPr/>
              <a:tblGrid>
                <a:gridCol w="129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次数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纸片数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4067175" y="5373688"/>
            <a:ext cx="6492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u="none">
                <a:solidFill>
                  <a:srgbClr val="A50021"/>
                </a:solidFill>
                <a:latin typeface="Tahoma" panose="020B0604030504040204" pitchFamily="34" charset="0"/>
              </a:rPr>
              <a:t>10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5148263" y="5373688"/>
            <a:ext cx="647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u="none">
                <a:solidFill>
                  <a:srgbClr val="A50021"/>
                </a:solidFill>
                <a:latin typeface="Tahoma" panose="020B0604030504040204" pitchFamily="34" charset="0"/>
              </a:rPr>
              <a:t>13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6011863" y="5373688"/>
            <a:ext cx="6492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u="none">
                <a:solidFill>
                  <a:srgbClr val="A50021"/>
                </a:solidFill>
                <a:latin typeface="Tahoma" panose="020B0604030504040204" pitchFamily="34" charset="0"/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nimBg="1"/>
      <p:bldP spid="15370" grpId="0" animBg="1"/>
      <p:bldP spid="15371" grpId="0" animBg="1"/>
      <p:bldP spid="15372" grpId="0" animBg="1"/>
      <p:bldP spid="15373" grpId="0" animBg="1"/>
      <p:bldP spid="15374" grpId="0" animBg="1"/>
      <p:bldP spid="15402" grpId="0" autoUpdateAnimBg="0"/>
      <p:bldP spid="15403" grpId="0" autoUpdateAnimBg="0"/>
      <p:bldP spid="1540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/>
          </p:cNvSpPr>
          <p:nvPr/>
        </p:nvSpPr>
        <p:spPr bwMode="auto">
          <a:xfrm>
            <a:off x="1403350" y="549275"/>
            <a:ext cx="25209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实验与探究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42988" y="1989138"/>
            <a:ext cx="76327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>
                <a:latin typeface="Tahoma" panose="020B0604030504040204" pitchFamily="34" charset="0"/>
              </a:rPr>
              <a:t>（</a:t>
            </a:r>
            <a:r>
              <a:rPr lang="en-US" altLang="zh-CN" sz="2800" b="1" u="none" dirty="0">
                <a:latin typeface="Tahoma" panose="020B0604030504040204" pitchFamily="34" charset="0"/>
              </a:rPr>
              <a:t>2</a:t>
            </a:r>
            <a:r>
              <a:rPr lang="zh-CN" altLang="en-US" sz="2800" b="1" u="none" dirty="0">
                <a:latin typeface="Tahoma" panose="020B0604030504040204" pitchFamily="34" charset="0"/>
              </a:rPr>
              <a:t>）如果剪了</a:t>
            </a:r>
            <a:r>
              <a:rPr lang="en-US" altLang="zh-CN" sz="2800" b="1" u="none" dirty="0">
                <a:latin typeface="Tahoma" panose="020B0604030504040204" pitchFamily="34" charset="0"/>
              </a:rPr>
              <a:t>x</a:t>
            </a:r>
            <a:r>
              <a:rPr lang="zh-CN" altLang="en-US" sz="2800" b="1" u="none" dirty="0">
                <a:latin typeface="Tahoma" panose="020B0604030504040204" pitchFamily="34" charset="0"/>
              </a:rPr>
              <a:t>次（</a:t>
            </a:r>
            <a:r>
              <a:rPr lang="en-US" altLang="zh-CN" sz="2800" b="1" u="none" dirty="0">
                <a:latin typeface="Tahoma" panose="020B0604030504040204" pitchFamily="34" charset="0"/>
              </a:rPr>
              <a:t>x</a:t>
            </a:r>
            <a:r>
              <a:rPr lang="zh-CN" altLang="en-US" sz="2800" b="1" u="none" dirty="0">
                <a:latin typeface="Tahoma" panose="020B0604030504040204" pitchFamily="34" charset="0"/>
              </a:rPr>
              <a:t>是正整数），那么共剪得多少张纸片？你是怎样得到的？与同学交流。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971550" y="4076700"/>
            <a:ext cx="2374900" cy="1368425"/>
          </a:xfrm>
          <a:prstGeom prst="cloudCallout">
            <a:avLst>
              <a:gd name="adj1" fmla="val 17917"/>
              <a:gd name="adj2" fmla="val -1189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剪</a:t>
            </a:r>
            <a:r>
              <a:rPr lang="en-US" altLang="zh-CN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x</a:t>
            </a:r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次共能剪得（</a:t>
            </a:r>
            <a:r>
              <a:rPr lang="en-US" altLang="zh-CN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3x+1</a:t>
            </a:r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）片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4932363" y="3573463"/>
            <a:ext cx="3097212" cy="2303462"/>
          </a:xfrm>
          <a:prstGeom prst="cloudCallout">
            <a:avLst>
              <a:gd name="adj1" fmla="val -73528"/>
              <a:gd name="adj2" fmla="val -526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第一次是</a:t>
            </a:r>
            <a:r>
              <a:rPr lang="en-US" altLang="zh-CN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4</a:t>
            </a:r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片，以后每一次都比前一次多三片，第</a:t>
            </a:r>
            <a:r>
              <a:rPr lang="en-US" altLang="zh-CN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x</a:t>
            </a:r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次应为</a:t>
            </a:r>
            <a:r>
              <a:rPr lang="en-US" altLang="zh-CN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[4+3(x-1 )]</a:t>
            </a:r>
            <a:r>
              <a:rPr lang="zh-CN" altLang="en-US" sz="2000" b="1" u="none">
                <a:solidFill>
                  <a:schemeClr val="hlink"/>
                </a:solidFill>
                <a:latin typeface="Tahoma" panose="020B0604030504040204" pitchFamily="34" charset="0"/>
              </a:rPr>
              <a:t>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/>
          </p:cNvSpPr>
          <p:nvPr/>
        </p:nvSpPr>
        <p:spPr bwMode="auto">
          <a:xfrm>
            <a:off x="1619250" y="692150"/>
            <a:ext cx="252095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实验与探究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00113" y="1989138"/>
            <a:ext cx="7993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u="none" dirty="0">
                <a:latin typeface="Tahoma" panose="020B0604030504040204" pitchFamily="34" charset="0"/>
              </a:rPr>
              <a:t>(3)</a:t>
            </a:r>
            <a:r>
              <a:rPr lang="zh-CN" altLang="en-US" sz="2800" b="1" u="none" dirty="0">
                <a:latin typeface="Tahoma" panose="020B0604030504040204" pitchFamily="34" charset="0"/>
              </a:rPr>
              <a:t>如果剪得的纸片共</a:t>
            </a:r>
            <a:r>
              <a:rPr lang="en-US" altLang="zh-CN" sz="2800" b="1" u="none" dirty="0">
                <a:latin typeface="Tahoma" panose="020B0604030504040204" pitchFamily="34" charset="0"/>
              </a:rPr>
              <a:t>64</a:t>
            </a:r>
            <a:r>
              <a:rPr lang="zh-CN" altLang="en-US" sz="2800" b="1" u="none" dirty="0">
                <a:latin typeface="Tahoma" panose="020B0604030504040204" pitchFamily="34" charset="0"/>
              </a:rPr>
              <a:t>片，一共剪了多少次？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95288" y="2781300"/>
            <a:ext cx="87487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>
                <a:latin typeface="Tahoma" panose="020B0604030504040204" pitchFamily="34" charset="0"/>
              </a:rPr>
              <a:t>这时剪纸的次数</a:t>
            </a:r>
            <a:r>
              <a:rPr lang="en-US" altLang="zh-CN" sz="2800" b="1" u="none" dirty="0">
                <a:latin typeface="Tahoma" panose="020B0604030504040204" pitchFamily="34" charset="0"/>
              </a:rPr>
              <a:t>x</a:t>
            </a:r>
            <a:r>
              <a:rPr lang="zh-CN" altLang="en-US" sz="2800" b="1" u="none" dirty="0">
                <a:latin typeface="Tahoma" panose="020B0604030504040204" pitchFamily="34" charset="0"/>
              </a:rPr>
              <a:t>是未知数，问题中给出的等量关系是：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71550" y="3284538"/>
            <a:ext cx="5329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剪</a:t>
            </a:r>
            <a:r>
              <a:rPr lang="en-US" altLang="zh-CN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x</a:t>
            </a:r>
            <a:r>
              <a:rPr lang="zh-CN" altLang="en-US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次共剪得的纸片数</a:t>
            </a:r>
            <a:r>
              <a:rPr lang="en-US" altLang="zh-CN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=64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116013" y="3933825"/>
            <a:ext cx="6769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u="none" dirty="0">
                <a:latin typeface="Tahoma" panose="020B0604030504040204" pitchFamily="34" charset="0"/>
              </a:rPr>
              <a:t>根据这个等量关系，可以列出什么方程？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1187450" y="5157788"/>
            <a:ext cx="2664470" cy="1008062"/>
          </a:xfrm>
          <a:prstGeom prst="cloudCallout">
            <a:avLst>
              <a:gd name="adj1" fmla="val 84907"/>
              <a:gd name="adj2" fmla="val -1044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sz="2800" u="none" dirty="0">
                <a:solidFill>
                  <a:schemeClr val="hlink"/>
                </a:solidFill>
                <a:latin typeface="Tahoma" panose="020B0604030504040204" pitchFamily="34" charset="0"/>
              </a:rPr>
              <a:t>3x+1=64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148263" y="5229225"/>
            <a:ext cx="3240087" cy="1081088"/>
          </a:xfrm>
          <a:prstGeom prst="cloudCallout">
            <a:avLst>
              <a:gd name="adj1" fmla="val -42653"/>
              <a:gd name="adj2" fmla="val -1085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CN" u="none">
                <a:solidFill>
                  <a:schemeClr val="hlink"/>
                </a:solidFill>
                <a:latin typeface="Tahoma" panose="020B0604030504040204" pitchFamily="34" charset="0"/>
              </a:rPr>
              <a:t>4+3(x-1)=64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17413" grpId="0" autoUpdateAnimBg="0"/>
      <p:bldP spid="17414" grpId="0" autoUpdateAnimBg="0"/>
      <p:bldP spid="17415" grpId="0" animBg="1" autoUpdateAnimBg="0"/>
      <p:bldP spid="1741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01700" y="1343025"/>
            <a:ext cx="71993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solidFill>
                  <a:srgbClr val="A50021"/>
                </a:solidFill>
                <a:ea typeface="华文新魏" panose="02010800040101010101" pitchFamily="2" charset="-122"/>
              </a:rPr>
              <a:t>观察</a:t>
            </a:r>
            <a:r>
              <a:rPr lang="en-US" altLang="zh-CN" sz="3200" b="1" u="none" dirty="0">
                <a:solidFill>
                  <a:srgbClr val="A50021"/>
                </a:solidFill>
              </a:rPr>
              <a:t>3x+1=64</a:t>
            </a:r>
            <a:r>
              <a:rPr lang="zh-CN" altLang="en-US" sz="3200" b="1" u="none" dirty="0">
                <a:solidFill>
                  <a:srgbClr val="A50021"/>
                </a:solidFill>
              </a:rPr>
              <a:t>，</a:t>
            </a:r>
            <a:r>
              <a:rPr lang="en-US" altLang="zh-CN" sz="3200" b="1" u="none" dirty="0">
                <a:solidFill>
                  <a:srgbClr val="A50021"/>
                </a:solidFill>
              </a:rPr>
              <a:t>4+3(x-1)=64</a:t>
            </a:r>
            <a:r>
              <a:rPr lang="zh-CN" altLang="en-US" sz="3200" b="1" u="none" dirty="0">
                <a:solidFill>
                  <a:srgbClr val="A50021"/>
                </a:solidFill>
              </a:rPr>
              <a:t>，以及上节中的方程</a:t>
            </a:r>
            <a:r>
              <a:rPr lang="en-US" altLang="zh-CN" sz="3200" b="1" u="none" dirty="0">
                <a:solidFill>
                  <a:srgbClr val="A50021"/>
                </a:solidFill>
              </a:rPr>
              <a:t>9x-0.75=393</a:t>
            </a:r>
            <a:r>
              <a:rPr lang="zh-CN" altLang="en-US" sz="3200" b="1" u="none" dirty="0">
                <a:solidFill>
                  <a:srgbClr val="A50021"/>
                </a:solidFill>
              </a:rPr>
              <a:t>，</a:t>
            </a:r>
            <a:r>
              <a:rPr lang="en-US" altLang="zh-CN" sz="3200" b="1" u="none" dirty="0">
                <a:solidFill>
                  <a:srgbClr val="A50021"/>
                </a:solidFill>
              </a:rPr>
              <a:t>32+x-8=29</a:t>
            </a:r>
            <a:r>
              <a:rPr lang="zh-CN" altLang="en-US" sz="3200" b="1" u="none" dirty="0">
                <a:solidFill>
                  <a:srgbClr val="A50021"/>
                </a:solidFill>
              </a:rPr>
              <a:t>等，它们有什么共同特点</a:t>
            </a:r>
            <a:r>
              <a:rPr lang="en-US" altLang="zh-CN" sz="3200" b="1" u="none" dirty="0" smtClean="0">
                <a:solidFill>
                  <a:srgbClr val="A50021"/>
                </a:solidFill>
              </a:rPr>
              <a:t>?</a:t>
            </a:r>
            <a:endParaRPr lang="en-US" altLang="zh-CN" sz="3200" b="1" u="none" dirty="0">
              <a:solidFill>
                <a:srgbClr val="A50021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9750" y="3140075"/>
            <a:ext cx="216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 u="none" dirty="0">
                <a:solidFill>
                  <a:srgbClr val="660066"/>
                </a:solidFill>
                <a:ea typeface="华文新魏" panose="02010800040101010101" pitchFamily="2" charset="-122"/>
              </a:rPr>
              <a:t>共同特点</a:t>
            </a:r>
            <a:r>
              <a:rPr lang="en-US" altLang="zh-CN" sz="3600" b="1" u="none" dirty="0">
                <a:solidFill>
                  <a:srgbClr val="660066"/>
                </a:solidFill>
                <a:ea typeface="华文新魏" panose="02010800040101010101" pitchFamily="2" charset="-122"/>
              </a:rPr>
              <a:t>: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16238" y="3140075"/>
            <a:ext cx="40338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u="none" dirty="0">
                <a:solidFill>
                  <a:srgbClr val="A50021"/>
                </a:solidFill>
                <a:ea typeface="华文行楷" panose="02010800040101010101" pitchFamily="2" charset="-122"/>
              </a:rPr>
              <a:t>(1) </a:t>
            </a:r>
            <a:r>
              <a:rPr lang="zh-CN" altLang="en-US" sz="2800" b="1" u="none" dirty="0">
                <a:solidFill>
                  <a:srgbClr val="A50021"/>
                </a:solidFill>
                <a:ea typeface="华文行楷" panose="02010800040101010101" pitchFamily="2" charset="-122"/>
              </a:rPr>
              <a:t>方程两边都是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987675" y="3716338"/>
            <a:ext cx="3816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u="none" dirty="0">
                <a:solidFill>
                  <a:schemeClr val="bg2"/>
                </a:solidFill>
                <a:ea typeface="华文行楷" panose="02010800040101010101" pitchFamily="2" charset="-122"/>
              </a:rPr>
              <a:t>(2)</a:t>
            </a:r>
            <a:r>
              <a:rPr lang="zh-CN" altLang="en-US" sz="2800" b="1" u="none" dirty="0">
                <a:solidFill>
                  <a:schemeClr val="bg2"/>
                </a:solidFill>
                <a:ea typeface="华文行楷" panose="02010800040101010101" pitchFamily="2" charset="-122"/>
              </a:rPr>
              <a:t>只含一个未知数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987675" y="4292600"/>
            <a:ext cx="482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u="none" dirty="0">
                <a:solidFill>
                  <a:srgbClr val="0000CC"/>
                </a:solidFill>
                <a:ea typeface="华文行楷" panose="02010800040101010101" pitchFamily="2" charset="-122"/>
              </a:rPr>
              <a:t>(3)</a:t>
            </a:r>
            <a:r>
              <a:rPr lang="zh-CN" altLang="en-US" sz="2800" b="1" u="none" dirty="0">
                <a:solidFill>
                  <a:srgbClr val="0000CC"/>
                </a:solidFill>
                <a:ea typeface="华文行楷" panose="02010800040101010101" pitchFamily="2" charset="-122"/>
              </a:rPr>
              <a:t>未知数的次数是一次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39750" y="4941888"/>
            <a:ext cx="813593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 b="1" u="none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anose="02010800040101010101" pitchFamily="2" charset="-122"/>
              </a:rPr>
              <a:t>定义</a:t>
            </a:r>
            <a:r>
              <a:rPr lang="en-US" altLang="zh-CN" sz="4000" b="1" u="none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anose="02010800040101010101" pitchFamily="2" charset="-122"/>
              </a:rPr>
              <a:t>:</a:t>
            </a:r>
            <a:r>
              <a:rPr lang="en-US" altLang="zh-CN" sz="3200" b="1" u="none" dirty="0"/>
              <a:t>  </a:t>
            </a:r>
            <a:r>
              <a:rPr lang="zh-CN" altLang="en-US" sz="3200" b="1" u="none" dirty="0">
                <a:solidFill>
                  <a:srgbClr val="A50021"/>
                </a:solidFill>
                <a:ea typeface="华文新魏" panose="02010800040101010101" pitchFamily="2" charset="-122"/>
              </a:rPr>
              <a:t>方程两边都是整式</a:t>
            </a:r>
            <a:r>
              <a:rPr lang="en-US" altLang="zh-CN" sz="3200" b="1" u="none" dirty="0">
                <a:ea typeface="华文新魏" panose="02010800040101010101" pitchFamily="2" charset="-122"/>
              </a:rPr>
              <a:t>,</a:t>
            </a:r>
            <a:r>
              <a:rPr lang="zh-CN" altLang="en-US" sz="3200" b="1" u="none" dirty="0">
                <a:solidFill>
                  <a:schemeClr val="bg2"/>
                </a:solidFill>
                <a:ea typeface="华文新魏" panose="02010800040101010101" pitchFamily="2" charset="-122"/>
              </a:rPr>
              <a:t>只含有一个未知数</a:t>
            </a:r>
            <a:r>
              <a:rPr lang="en-US" altLang="zh-CN" sz="3200" b="1" u="none" dirty="0">
                <a:solidFill>
                  <a:srgbClr val="990099"/>
                </a:solidFill>
                <a:ea typeface="华文新魏" panose="02010800040101010101" pitchFamily="2" charset="-122"/>
              </a:rPr>
              <a:t>,  </a:t>
            </a:r>
            <a:r>
              <a:rPr lang="zh-CN" altLang="en-US" sz="3200" b="1" u="none" dirty="0">
                <a:ea typeface="华文新魏" panose="02010800040101010101" pitchFamily="2" charset="-122"/>
              </a:rPr>
              <a:t>且</a:t>
            </a:r>
            <a:r>
              <a:rPr lang="zh-CN" altLang="en-US" sz="3200" b="1" u="none" dirty="0">
                <a:solidFill>
                  <a:srgbClr val="0000CC"/>
                </a:solidFill>
                <a:ea typeface="华文新魏" panose="02010800040101010101" pitchFamily="2" charset="-122"/>
              </a:rPr>
              <a:t>未知数的次数是一次</a:t>
            </a:r>
            <a:r>
              <a:rPr lang="zh-CN" altLang="en-US" sz="3200" b="1" u="none" dirty="0">
                <a:ea typeface="华文新魏" panose="02010800040101010101" pitchFamily="2" charset="-122"/>
              </a:rPr>
              <a:t>的方程</a:t>
            </a:r>
            <a:r>
              <a:rPr lang="en-US" altLang="zh-CN" sz="3200" b="1" u="none" dirty="0">
                <a:ea typeface="华文新魏" panose="02010800040101010101" pitchFamily="2" charset="-122"/>
              </a:rPr>
              <a:t>,</a:t>
            </a:r>
            <a:r>
              <a:rPr lang="zh-CN" altLang="en-US" sz="3200" b="1" u="none" dirty="0">
                <a:ea typeface="华文新魏" panose="02010800040101010101" pitchFamily="2" charset="-122"/>
              </a:rPr>
              <a:t>叫做</a:t>
            </a:r>
            <a:r>
              <a:rPr lang="zh-CN" altLang="en-US" sz="3200" b="1" u="none" dirty="0">
                <a:solidFill>
                  <a:srgbClr val="FF0000"/>
                </a:solidFill>
                <a:ea typeface="华文新魏" panose="02010800040101010101" pitchFamily="2" charset="-122"/>
              </a:rPr>
              <a:t>一元一次方程</a:t>
            </a:r>
            <a:r>
              <a:rPr lang="en-US" altLang="zh-CN" sz="3200" b="1" u="none" dirty="0">
                <a:solidFill>
                  <a:srgbClr val="FF0000"/>
                </a:solidFill>
                <a:ea typeface="华文新魏" panose="02010800040101010101" pitchFamily="2" charset="-122"/>
              </a:rPr>
              <a:t>.</a:t>
            </a:r>
          </a:p>
        </p:txBody>
      </p:sp>
      <p:sp>
        <p:nvSpPr>
          <p:cNvPr id="18440" name="WordArt 8"/>
          <p:cNvSpPr>
            <a:spLocks noChangeArrowheads="1" noChangeShapeType="1"/>
          </p:cNvSpPr>
          <p:nvPr/>
        </p:nvSpPr>
        <p:spPr bwMode="auto">
          <a:xfrm>
            <a:off x="323850" y="260350"/>
            <a:ext cx="2016125" cy="9366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zh-CN" altLang="en-US" sz="3600" dirty="0">
                <a:ln w="9525">
                  <a:solidFill>
                    <a:srgbClr val="CC0099"/>
                  </a:solidFill>
                  <a:round/>
                </a:ln>
                <a:solidFill>
                  <a:srgbClr val="0000CC"/>
                </a:solidFill>
                <a:effectLst>
                  <a:outerShdw dist="53882" dir="2700000" algn="ctr" rotWithShape="0">
                    <a:srgbClr val="C0C0C0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收获规律</a:t>
            </a:r>
          </a:p>
        </p:txBody>
      </p:sp>
      <p:pic>
        <p:nvPicPr>
          <p:cNvPr id="18441" name="Picture 9" descr="donghua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620713"/>
            <a:ext cx="8636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724525" y="3141663"/>
            <a:ext cx="893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u="none" dirty="0">
                <a:solidFill>
                  <a:srgbClr val="A50021"/>
                </a:solidFill>
              </a:rPr>
              <a:t>整式</a:t>
            </a:r>
            <a:endParaRPr lang="zh-CN" altLang="en-US" sz="28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autoUpdateAnimBg="0"/>
      <p:bldP spid="18436" grpId="0" autoUpdateAnimBg="0"/>
      <p:bldP spid="18437" grpId="0" autoUpdateAnimBg="0"/>
      <p:bldP spid="18438" grpId="0" autoUpdateAnimBg="0"/>
      <p:bldP spid="18439" grpId="0" autoUpdateAnimBg="0"/>
      <p:bldP spid="18442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28675" y="765175"/>
            <a:ext cx="74168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>
                <a:latin typeface="Tahoma" panose="020B0604030504040204" pitchFamily="34" charset="0"/>
              </a:rPr>
              <a:t>对照课本：这些方程都只含有</a:t>
            </a:r>
            <a:r>
              <a:rPr lang="zh-CN" altLang="en-US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一个</a:t>
            </a:r>
            <a:r>
              <a:rPr lang="zh-CN" altLang="en-US" sz="3200" b="1" u="none" dirty="0">
                <a:latin typeface="Tahoma" panose="020B0604030504040204" pitchFamily="34" charset="0"/>
              </a:rPr>
              <a:t>未知数，并且未知数的</a:t>
            </a:r>
            <a:r>
              <a:rPr lang="zh-CN" altLang="en-US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次数</a:t>
            </a:r>
            <a:r>
              <a:rPr lang="zh-CN" altLang="en-US" sz="3200" b="1" u="none" dirty="0">
                <a:latin typeface="Tahoma" panose="020B0604030504040204" pitchFamily="34" charset="0"/>
              </a:rPr>
              <a:t>都是</a:t>
            </a:r>
            <a:r>
              <a:rPr lang="zh-CN" altLang="en-US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3200" b="1" u="none" dirty="0">
                <a:latin typeface="Tahoma" panose="020B0604030504040204" pitchFamily="34" charset="0"/>
              </a:rPr>
              <a:t>，像这样的方程叫做</a:t>
            </a:r>
            <a:r>
              <a:rPr lang="zh-CN" altLang="en-US" sz="3200" b="1" u="none" dirty="0">
                <a:solidFill>
                  <a:schemeClr val="hlink"/>
                </a:solidFill>
                <a:latin typeface="Tahoma" panose="020B0604030504040204" pitchFamily="34" charset="0"/>
              </a:rPr>
              <a:t>一元一次方程</a:t>
            </a:r>
            <a:r>
              <a:rPr lang="zh-CN" altLang="en-US" sz="3200" b="1" u="none" dirty="0">
                <a:latin typeface="Tahoma" panose="020B0604030504040204" pitchFamily="34" charset="0"/>
              </a:rPr>
              <a:t>。</a:t>
            </a:r>
            <a:r>
              <a:rPr lang="zh-CN" altLang="en-US" sz="3200" b="1" u="none" dirty="0">
                <a:latin typeface="Tahoma" panose="020B0604030504040204" pitchFamily="34" charset="0"/>
                <a:hlinkClick r:id="rId2" action="ppaction://hlinkfile"/>
              </a:rPr>
              <a:t>一元一次方程_百度百科.mht</a:t>
            </a:r>
            <a:endParaRPr lang="zh-CN" altLang="en-US" sz="3200" b="1" u="none" dirty="0">
              <a:latin typeface="Tahoma" panose="020B0604030504040204" pitchFamily="34" charset="0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1116013" y="2709863"/>
            <a:ext cx="4321175" cy="2233612"/>
          </a:xfrm>
          <a:prstGeom prst="cloudCallout">
            <a:avLst>
              <a:gd name="adj1" fmla="val 75347"/>
              <a:gd name="adj2" fmla="val -699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b="1" u="none">
                <a:latin typeface="Arial" panose="020B0604020202020204"/>
              </a:rPr>
              <a:t>“</a:t>
            </a:r>
            <a:r>
              <a:rPr lang="zh-CN" altLang="en-US" b="1" u="none">
                <a:solidFill>
                  <a:schemeClr val="hlink"/>
                </a:solidFill>
                <a:latin typeface="Tahoma" panose="020B0604030504040204" pitchFamily="34" charset="0"/>
              </a:rPr>
              <a:t>元</a:t>
            </a:r>
            <a:r>
              <a:rPr lang="zh-CN" altLang="en-US" b="1" u="none">
                <a:latin typeface="Arial" panose="020B0604020202020204"/>
              </a:rPr>
              <a:t>”</a:t>
            </a:r>
            <a:r>
              <a:rPr lang="zh-CN" altLang="en-US" b="1" u="none">
                <a:latin typeface="Tahoma" panose="020B0604030504040204" pitchFamily="34" charset="0"/>
              </a:rPr>
              <a:t>就是</a:t>
            </a:r>
            <a:r>
              <a:rPr lang="zh-CN" altLang="en-US" b="1" u="none">
                <a:latin typeface="Arial" panose="020B0604020202020204"/>
              </a:rPr>
              <a:t>“</a:t>
            </a:r>
            <a:r>
              <a:rPr lang="zh-CN" altLang="en-US" b="1" u="none">
                <a:solidFill>
                  <a:schemeClr val="hlink"/>
                </a:solidFill>
                <a:latin typeface="Tahoma" panose="020B0604030504040204" pitchFamily="34" charset="0"/>
              </a:rPr>
              <a:t>未知数</a:t>
            </a:r>
            <a:r>
              <a:rPr lang="zh-CN" altLang="en-US" b="1" u="none">
                <a:latin typeface="Arial" panose="020B0604020202020204"/>
              </a:rPr>
              <a:t>”</a:t>
            </a:r>
            <a:r>
              <a:rPr lang="zh-CN" altLang="en-US" b="1" u="none">
                <a:latin typeface="Tahoma" panose="020B0604030504040204" pitchFamily="34" charset="0"/>
              </a:rPr>
              <a:t>。除了用</a:t>
            </a:r>
            <a:r>
              <a:rPr lang="en-US" altLang="zh-CN" b="1" u="none">
                <a:latin typeface="Tahoma" panose="020B0604030504040204" pitchFamily="34" charset="0"/>
              </a:rPr>
              <a:t>x</a:t>
            </a:r>
            <a:r>
              <a:rPr lang="zh-CN" altLang="en-US" b="1" u="none">
                <a:latin typeface="Tahoma" panose="020B0604030504040204" pitchFamily="34" charset="0"/>
              </a:rPr>
              <a:t>以外，也可以用</a:t>
            </a:r>
            <a:r>
              <a:rPr lang="en-US" altLang="zh-CN" b="1" u="none">
                <a:latin typeface="Tahoma" panose="020B0604030504040204" pitchFamily="34" charset="0"/>
              </a:rPr>
              <a:t>y</a:t>
            </a:r>
            <a:r>
              <a:rPr lang="zh-CN" altLang="en-US" b="1" u="none">
                <a:latin typeface="Tahoma" panose="020B0604030504040204" pitchFamily="34" charset="0"/>
              </a:rPr>
              <a:t>，</a:t>
            </a:r>
            <a:r>
              <a:rPr lang="en-US" altLang="zh-CN" b="1" u="none">
                <a:latin typeface="Tahoma" panose="020B0604030504040204" pitchFamily="34" charset="0"/>
              </a:rPr>
              <a:t>z</a:t>
            </a:r>
            <a:r>
              <a:rPr lang="zh-CN" altLang="en-US" b="1" u="none">
                <a:latin typeface="Tahoma" panose="020B0604030504040204" pitchFamily="34" charset="0"/>
              </a:rPr>
              <a:t>等字母表示未知数。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27088" y="5589588"/>
            <a:ext cx="8843962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2"/>
                </a:solidFill>
              </a:rPr>
              <a:t>你会编一个一元一次方程吗</a:t>
            </a:r>
            <a:r>
              <a:rPr lang="en-US" altLang="zh-CN" sz="2800" b="1">
                <a:solidFill>
                  <a:schemeClr val="tx2"/>
                </a:solidFill>
              </a:rPr>
              <a:t>?</a:t>
            </a:r>
          </a:p>
          <a:p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ldLvl="0" animBg="1" autoUpdateAnimBg="0"/>
      <p:bldP spid="19460" grpId="0" bldLvl="0" autoUpdateAnimBg="0"/>
    </p:bldLst>
  </p:timing>
</p:sld>
</file>

<file path=ppt/theme/theme1.xml><?xml version="1.0" encoding="utf-8"?>
<a:theme xmlns:a="http://schemas.openxmlformats.org/drawingml/2006/main" name="WWW.2PPT.COM&#10;">
  <a:themeElements>
    <a:clrScheme name="">
      <a:dk1>
        <a:srgbClr val="0E0E14"/>
      </a:dk1>
      <a:lt1>
        <a:srgbClr val="FFFFFF"/>
      </a:lt1>
      <a:dk2>
        <a:srgbClr val="1A1614"/>
      </a:dk2>
      <a:lt2>
        <a:srgbClr val="CDA71B"/>
      </a:lt2>
      <a:accent1>
        <a:srgbClr val="EEEE8E"/>
      </a:accent1>
      <a:accent2>
        <a:srgbClr val="FAAD7E"/>
      </a:accent2>
      <a:accent3>
        <a:srgbClr val="FFFFFF"/>
      </a:accent3>
      <a:accent4>
        <a:srgbClr val="0A0A0F"/>
      </a:accent4>
      <a:accent5>
        <a:srgbClr val="F5F5C6"/>
      </a:accent5>
      <a:accent6>
        <a:srgbClr val="E39C72"/>
      </a:accent6>
      <a:hlink>
        <a:srgbClr val="7C6148"/>
      </a:hlink>
      <a:folHlink>
        <a:srgbClr val="8E8562"/>
      </a:folHlink>
    </a:clrScheme>
    <a:fontScheme name="Sumi Painting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Sumi Painting 1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全屏显示(4:3)</PresentationFormat>
  <Paragraphs>94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黑体</vt:lpstr>
      <vt:lpstr>华文行楷</vt:lpstr>
      <vt:lpstr>华文隶书</vt:lpstr>
      <vt:lpstr>华文新魏</vt:lpstr>
      <vt:lpstr>隶书</vt:lpstr>
      <vt:lpstr>宋体</vt:lpstr>
      <vt:lpstr>微软雅黑</vt:lpstr>
      <vt:lpstr>Arial</vt:lpstr>
      <vt:lpstr>Calibri</vt:lpstr>
      <vt:lpstr>Comic Sans MS</vt:lpstr>
      <vt:lpstr>Tahoma</vt:lpstr>
      <vt:lpstr>Wingdings</vt:lpstr>
      <vt:lpstr>WWW.2PPT.COM
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2411-12-30T00:00:00Z</cp:lastPrinted>
  <dcterms:created xsi:type="dcterms:W3CDTF">2021-12-31T06:26:44Z</dcterms:created>
  <dcterms:modified xsi:type="dcterms:W3CDTF">2023-01-17T02:06:17Z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C34AA6427252457E9728335CA938B5BC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