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90" r:id="rId2"/>
    <p:sldId id="691" r:id="rId3"/>
    <p:sldId id="692" r:id="rId4"/>
    <p:sldId id="693" r:id="rId5"/>
    <p:sldId id="694" r:id="rId6"/>
    <p:sldId id="696" r:id="rId7"/>
    <p:sldId id="697" r:id="rId8"/>
    <p:sldId id="695" r:id="rId9"/>
    <p:sldId id="698" r:id="rId10"/>
    <p:sldId id="699" r:id="rId11"/>
    <p:sldId id="700" r:id="rId12"/>
    <p:sldId id="702" r:id="rId13"/>
    <p:sldId id="703" r:id="rId14"/>
    <p:sldId id="705" r:id="rId15"/>
    <p:sldId id="704" r:id="rId16"/>
    <p:sldId id="706" r:id="rId17"/>
    <p:sldId id="707" r:id="rId18"/>
    <p:sldId id="708" r:id="rId19"/>
    <p:sldId id="70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2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3399"/>
    <a:srgbClr val="00CC00"/>
    <a:srgbClr val="33CC33"/>
    <a:srgbClr val="FFFF66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03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B814-B908-4422-94A8-EC660B086F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FB78C-1930-4229-847B-AA1388DC7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94D3F2-7F18-4D72-90DD-8AA3BA906A93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DEA6BF-0188-4767-B94A-9BBF5A9450C4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4F8BA2-B28E-4848-A54A-733EC7BDC94B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E930B6-1435-4A58-BF6A-233AAE4F7BC3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9BC23A-6797-497B-8B31-929E0F777D94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74A0F5-9F08-47E0-9161-315D36A0C314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103C24E-551F-4548-967D-5008E36653DD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CE9D362-661A-4DB4-BF89-8A3EBAC0C8C5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03F25D-1571-4D7F-BA30-0A1A30F7FF9E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B1EAE2-DF92-4B1C-8FE1-E7566825CB15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D72A6C-467F-4CF5-81F5-FEC6FAFFC546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DDFB85-3C7E-4816-A4D2-E259A27D55F7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C95E991-2A30-4288-AF25-98BF98FBA54C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468C2C1-A710-4D95-9D82-1D0F609458F9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C22D23C-3E63-4CC8-BE76-E29760E8AB6B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4DB2A6-238A-4051-9181-C19F061A5D80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BE4ECE-71C2-4BF4-99C5-3AECA607472E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7D5C540-D2DB-46EB-9D9F-ADA423005C81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45346B8-E767-494C-B24F-3A7F4C3235C3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D5A1E63-0502-4689-8E95-09F853C5DF78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buFontTx/>
              <a:buNone/>
              <a:defRPr>
                <a:latin typeface="Times New Roman" panose="02020603050405020304" pitchFamily="18" charset="0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8618FE2A-8394-43FB-A511-8BCEECCA88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buFontTx/>
              <a:buNone/>
              <a:defRPr>
                <a:latin typeface="Times New Roman" panose="02020603050405020304" pitchFamily="18" charset="0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buFontTx/>
              <a:buNone/>
              <a:defRPr>
                <a:latin typeface="Times New Roman" panose="02020603050405020304" pitchFamily="18" charset="0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036D12AE-D7DD-4E72-9392-7C13193C12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68683-912E-4A80-AF58-0178FE29EE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6B248-33DB-4AEF-995B-E2F049829F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6568683-912E-4A80-AF58-0178FE29EE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546B248-33DB-4AEF-995B-E2F049829F0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5.png"/><Relationship Id="rId2" Type="http://schemas.openxmlformats.org/officeDocument/2006/relationships/audio" Target="file:///F:\6b\6&#19979;U7%20&#21016;&#23803;&#26539;\&#38451;&#20809;&#33310;&#29980;&#27225;.mp3" TargetMode="External"/><Relationship Id="rId1" Type="http://schemas.microsoft.com/office/2007/relationships/media" Target="file:///F:\6b\6&#19979;U7%20&#21016;&#23803;&#26539;\&#38451;&#20809;&#33310;&#29980;&#27225;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image" Target="../media/image34.jpe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39" y="2492896"/>
            <a:ext cx="6657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922338"/>
            <a:ext cx="954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449262" y="576036"/>
            <a:ext cx="8245475" cy="308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6000" b="1" dirty="0">
                <a:solidFill>
                  <a:srgbClr val="3D3F4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Unit 7</a:t>
            </a:r>
            <a:endParaRPr lang="en-US" altLang="zh-CN" sz="4400" b="1" dirty="0">
              <a:solidFill>
                <a:srgbClr val="3D3F4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Summer holiday plans 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58924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9"/>
          <p:cNvGrpSpPr/>
          <p:nvPr/>
        </p:nvGrpSpPr>
        <p:grpSpPr bwMode="auto">
          <a:xfrm>
            <a:off x="2887663" y="1031875"/>
            <a:ext cx="5700712" cy="1460500"/>
            <a:chOff x="2925140" y="692696"/>
            <a:chExt cx="6009055" cy="2088232"/>
          </a:xfrm>
        </p:grpSpPr>
        <p:pic>
          <p:nvPicPr>
            <p:cNvPr id="18446" name="图片 34" descr="bubbles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925140" y="692696"/>
              <a:ext cx="5786812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4"/>
            <p:cNvSpPr txBox="1">
              <a:spLocks noChangeArrowheads="1"/>
            </p:cNvSpPr>
            <p:nvPr/>
          </p:nvSpPr>
          <p:spPr bwMode="auto">
            <a:xfrm rot="-213169">
              <a:off x="3581572" y="779018"/>
              <a:ext cx="5352623" cy="95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Where will you go for the summer holiday, Su Hai?</a:t>
              </a:r>
            </a:p>
          </p:txBody>
        </p:sp>
      </p:grpSp>
      <p:grpSp>
        <p:nvGrpSpPr>
          <p:cNvPr id="3" name="组合 40"/>
          <p:cNvGrpSpPr/>
          <p:nvPr/>
        </p:nvGrpSpPr>
        <p:grpSpPr bwMode="auto">
          <a:xfrm>
            <a:off x="3419475" y="2852738"/>
            <a:ext cx="5183188" cy="1223962"/>
            <a:chOff x="3275856" y="2780928"/>
            <a:chExt cx="5464224" cy="1368152"/>
          </a:xfrm>
        </p:grpSpPr>
        <p:pic>
          <p:nvPicPr>
            <p:cNvPr id="18444" name="图片 35" descr="bubbles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5856" y="2780928"/>
              <a:ext cx="546422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矩形 36"/>
            <p:cNvSpPr>
              <a:spLocks noChangeArrowheads="1"/>
            </p:cNvSpPr>
            <p:nvPr/>
          </p:nvSpPr>
          <p:spPr bwMode="auto">
            <a:xfrm>
              <a:off x="4056459" y="2780928"/>
              <a:ext cx="3959328" cy="9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Comic Sans MS" panose="030F0702030302020204" pitchFamily="66" charset="0"/>
                </a:rPr>
                <a:t>I’ll go to Hong Kong </a:t>
              </a:r>
            </a:p>
            <a:p>
              <a:r>
                <a:rPr lang="en-US" altLang="zh-CN" sz="2800" b="1">
                  <a:latin typeface="Comic Sans MS" panose="030F0702030302020204" pitchFamily="66" charset="0"/>
                </a:rPr>
                <a:t>with my family.</a:t>
              </a:r>
              <a:endParaRPr lang="en-US" altLang="zh-CN" sz="28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组合 41"/>
          <p:cNvGrpSpPr/>
          <p:nvPr/>
        </p:nvGrpSpPr>
        <p:grpSpPr bwMode="auto">
          <a:xfrm>
            <a:off x="539750" y="3716338"/>
            <a:ext cx="6364288" cy="1152525"/>
            <a:chOff x="0" y="3645024"/>
            <a:chExt cx="6948264" cy="1216215"/>
          </a:xfrm>
        </p:grpSpPr>
        <p:pic>
          <p:nvPicPr>
            <p:cNvPr id="18442" name="图片 37" descr="bubbles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 flipV="1">
              <a:off x="0" y="3645024"/>
              <a:ext cx="6948264" cy="121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 Box 10"/>
            <p:cNvSpPr txBox="1">
              <a:spLocks noChangeArrowheads="1"/>
            </p:cNvSpPr>
            <p:nvPr/>
          </p:nvSpPr>
          <p:spPr bwMode="auto">
            <a:xfrm>
              <a:off x="751924" y="4110220"/>
              <a:ext cx="5852365" cy="52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Will you go to </a:t>
              </a:r>
              <a:r>
                <a:rPr lang="en-US" altLang="zh-CN" sz="2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Disneyland</a:t>
              </a: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? </a:t>
              </a:r>
            </a:p>
          </p:txBody>
        </p:sp>
      </p:grpSp>
      <p:grpSp>
        <p:nvGrpSpPr>
          <p:cNvPr id="5" name="组合 42"/>
          <p:cNvGrpSpPr/>
          <p:nvPr/>
        </p:nvGrpSpPr>
        <p:grpSpPr bwMode="auto">
          <a:xfrm>
            <a:off x="346075" y="4792663"/>
            <a:ext cx="10475913" cy="1411287"/>
            <a:chOff x="-204957" y="5138461"/>
            <a:chExt cx="8659528" cy="1411080"/>
          </a:xfrm>
        </p:grpSpPr>
        <p:pic>
          <p:nvPicPr>
            <p:cNvPr id="18440" name="图片 38" descr="bubbles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34062" flipV="1">
              <a:off x="-204957" y="5138461"/>
              <a:ext cx="6126067" cy="141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12"/>
            <p:cNvSpPr txBox="1">
              <a:spLocks noChangeArrowheads="1"/>
            </p:cNvSpPr>
            <p:nvPr/>
          </p:nvSpPr>
          <p:spPr bwMode="auto">
            <a:xfrm rot="199234">
              <a:off x="224460" y="5714577"/>
              <a:ext cx="8230111" cy="79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600" b="1">
                  <a:latin typeface="Comic Sans MS" panose="030F0702030302020204" pitchFamily="66" charset="0"/>
                </a:rPr>
                <a:t>Yes, I will. We’ll go to </a:t>
              </a:r>
              <a:r>
                <a:rPr lang="en-US" altLang="zh-CN" sz="26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Ocean Park</a:t>
              </a:r>
              <a:r>
                <a:rPr lang="en-US" altLang="zh-CN" sz="2600" b="1">
                  <a:latin typeface="Comic Sans MS" panose="030F0702030302020204" pitchFamily="66" charset="0"/>
                </a:rPr>
                <a:t>, 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600" b="1">
                  <a:latin typeface="Comic Sans MS" panose="030F0702030302020204" pitchFamily="66" charset="0"/>
                </a:rPr>
                <a:t>too. What about you, Liu Tao?</a:t>
              </a:r>
              <a:r>
                <a:rPr lang="en-US" altLang="zh-CN" sz="2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4" name="椭圆 13"/>
          <p:cNvSpPr/>
          <p:nvPr/>
        </p:nvSpPr>
        <p:spPr bwMode="auto">
          <a:xfrm flipH="1">
            <a:off x="522288" y="1073150"/>
            <a:ext cx="1296987" cy="136842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15" name="椭圆 14"/>
          <p:cNvSpPr/>
          <p:nvPr/>
        </p:nvSpPr>
        <p:spPr bwMode="auto">
          <a:xfrm flipH="1">
            <a:off x="7451725" y="4292600"/>
            <a:ext cx="1296988" cy="136842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n w="57150">
                <a:solidFill>
                  <a:srgbClr val="FF3399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9"/>
          <p:cNvGrpSpPr/>
          <p:nvPr/>
        </p:nvGrpSpPr>
        <p:grpSpPr bwMode="auto">
          <a:xfrm>
            <a:off x="3276600" y="981075"/>
            <a:ext cx="5513388" cy="1492250"/>
            <a:chOff x="2687297" y="1076462"/>
            <a:chExt cx="5839361" cy="1682641"/>
          </a:xfrm>
        </p:grpSpPr>
        <p:pic>
          <p:nvPicPr>
            <p:cNvPr id="19472" name="图片 34" descr="bubbles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687297" y="1076462"/>
              <a:ext cx="5786812" cy="168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 Box 4"/>
            <p:cNvSpPr txBox="1">
              <a:spLocks noChangeArrowheads="1"/>
            </p:cNvSpPr>
            <p:nvPr/>
          </p:nvSpPr>
          <p:spPr bwMode="auto">
            <a:xfrm rot="-213169">
              <a:off x="3561034" y="1157192"/>
              <a:ext cx="4965624" cy="10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I’ll go to Taipei with my parents.   </a:t>
              </a:r>
            </a:p>
          </p:txBody>
        </p:sp>
      </p:grpSp>
      <p:grpSp>
        <p:nvGrpSpPr>
          <p:cNvPr id="3" name="组合 40"/>
          <p:cNvGrpSpPr/>
          <p:nvPr/>
        </p:nvGrpSpPr>
        <p:grpSpPr bwMode="auto">
          <a:xfrm>
            <a:off x="1763713" y="2492375"/>
            <a:ext cx="6907212" cy="1943100"/>
            <a:chOff x="3226376" y="2734378"/>
            <a:chExt cx="4898515" cy="1247522"/>
          </a:xfrm>
        </p:grpSpPr>
        <p:pic>
          <p:nvPicPr>
            <p:cNvPr id="19470" name="图片 35" descr="bubbles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26376" y="2734378"/>
              <a:ext cx="4898515" cy="1247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矩形 36"/>
            <p:cNvSpPr>
              <a:spLocks noChangeArrowheads="1"/>
            </p:cNvSpPr>
            <p:nvPr/>
          </p:nvSpPr>
          <p:spPr bwMode="auto">
            <a:xfrm>
              <a:off x="3588266" y="2919542"/>
              <a:ext cx="4489975" cy="6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Comic Sans MS" panose="030F0702030302020204" pitchFamily="66" charset="0"/>
                </a:rPr>
                <a:t>That’s wonderful. I want to see the city too.     </a:t>
              </a:r>
            </a:p>
          </p:txBody>
        </p:sp>
      </p:grpSp>
      <p:grpSp>
        <p:nvGrpSpPr>
          <p:cNvPr id="4" name="组合 41"/>
          <p:cNvGrpSpPr/>
          <p:nvPr/>
        </p:nvGrpSpPr>
        <p:grpSpPr bwMode="auto">
          <a:xfrm>
            <a:off x="395288" y="4294188"/>
            <a:ext cx="5048250" cy="1871662"/>
            <a:chOff x="796628" y="3941750"/>
            <a:chExt cx="6206489" cy="1101942"/>
          </a:xfrm>
        </p:grpSpPr>
        <p:pic>
          <p:nvPicPr>
            <p:cNvPr id="19468" name="图片 37" descr="bubbles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 flipV="1">
              <a:off x="796628" y="3941750"/>
              <a:ext cx="6206489" cy="110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0"/>
            <p:cNvSpPr txBox="1">
              <a:spLocks noChangeArrowheads="1"/>
            </p:cNvSpPr>
            <p:nvPr/>
          </p:nvSpPr>
          <p:spPr bwMode="auto">
            <a:xfrm>
              <a:off x="1327811" y="4354859"/>
              <a:ext cx="5518267" cy="5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OK. I’ll show you some photos after the holiday.  </a:t>
              </a:r>
            </a:p>
          </p:txBody>
        </p:sp>
      </p:grpSp>
      <p:sp>
        <p:nvSpPr>
          <p:cNvPr id="11" name="椭圆 10"/>
          <p:cNvSpPr/>
          <p:nvPr/>
        </p:nvSpPr>
        <p:spPr bwMode="auto">
          <a:xfrm flipH="1">
            <a:off x="503238" y="981075"/>
            <a:ext cx="1331912" cy="1484313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12" name="椭圆 11"/>
          <p:cNvSpPr/>
          <p:nvPr/>
        </p:nvSpPr>
        <p:spPr bwMode="auto">
          <a:xfrm flipH="1">
            <a:off x="7308850" y="4752975"/>
            <a:ext cx="1331913" cy="148431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n w="57150">
                <a:solidFill>
                  <a:srgbClr val="FF3399"/>
                </a:solidFill>
              </a:ln>
            </a:endParaRPr>
          </a:p>
        </p:txBody>
      </p:sp>
      <p:grpSp>
        <p:nvGrpSpPr>
          <p:cNvPr id="5" name="组合 22"/>
          <p:cNvGrpSpPr/>
          <p:nvPr/>
        </p:nvGrpSpPr>
        <p:grpSpPr bwMode="auto">
          <a:xfrm>
            <a:off x="5076825" y="4437063"/>
            <a:ext cx="2303463" cy="958850"/>
            <a:chOff x="5292080" y="4581128"/>
            <a:chExt cx="2808313" cy="1368152"/>
          </a:xfrm>
        </p:grpSpPr>
        <p:grpSp>
          <p:nvGrpSpPr>
            <p:cNvPr id="19464" name="组合 39"/>
            <p:cNvGrpSpPr/>
            <p:nvPr/>
          </p:nvGrpSpPr>
          <p:grpSpPr bwMode="auto">
            <a:xfrm flipH="1">
              <a:off x="5292080" y="4581128"/>
              <a:ext cx="2808313" cy="1368152"/>
              <a:chOff x="2925140" y="692696"/>
              <a:chExt cx="5801189" cy="2088232"/>
            </a:xfrm>
          </p:grpSpPr>
          <p:pic>
            <p:nvPicPr>
              <p:cNvPr id="19466" name="图片 19" descr="bubbles9.png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flipH="1">
                <a:off x="2925140" y="692696"/>
                <a:ext cx="5786812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7" name="Text Box 4"/>
              <p:cNvSpPr txBox="1">
                <a:spLocks noChangeArrowheads="1"/>
              </p:cNvSpPr>
              <p:nvPr/>
            </p:nvSpPr>
            <p:spPr bwMode="auto">
              <a:xfrm rot="-213169">
                <a:off x="3760704" y="1503777"/>
                <a:ext cx="4965625" cy="798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</a:t>
                </a:r>
              </a:p>
            </p:txBody>
          </p:sp>
        </p:grpSp>
        <p:sp>
          <p:nvSpPr>
            <p:cNvPr id="19465" name="矩形 21"/>
            <p:cNvSpPr>
              <a:spLocks noChangeArrowheads="1"/>
            </p:cNvSpPr>
            <p:nvPr/>
          </p:nvSpPr>
          <p:spPr bwMode="auto">
            <a:xfrm>
              <a:off x="5652120" y="4797152"/>
              <a:ext cx="1637002" cy="52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Thanks !</a:t>
              </a:r>
              <a:endPara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468313" y="981075"/>
            <a:ext cx="7991475" cy="957263"/>
            <a:chOff x="4355976" y="0"/>
            <a:chExt cx="4788024" cy="1196752"/>
          </a:xfrm>
        </p:grpSpPr>
        <p:sp>
          <p:nvSpPr>
            <p:cNvPr id="20494" name="圆角矩形 3"/>
            <p:cNvSpPr>
              <a:spLocks noChangeArrowheads="1"/>
            </p:cNvSpPr>
            <p:nvPr/>
          </p:nvSpPr>
          <p:spPr bwMode="auto">
            <a:xfrm>
              <a:off x="4355976" y="0"/>
              <a:ext cx="4788024" cy="1196752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 w="57150" algn="ctr">
              <a:solidFill>
                <a:schemeClr val="bg1"/>
              </a:solidFill>
              <a:prstDash val="sysDash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0495" name="矩形 2"/>
            <p:cNvSpPr>
              <a:spLocks noChangeArrowheads="1"/>
            </p:cNvSpPr>
            <p:nvPr/>
          </p:nvSpPr>
          <p:spPr bwMode="auto">
            <a:xfrm>
              <a:off x="4419468" y="270062"/>
              <a:ext cx="4690998" cy="654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以四</a:t>
              </a: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人为一组，选择一种喜欢的方式读一读课文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09663" y="1989138"/>
            <a:ext cx="6551612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Happy reading</a:t>
            </a: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307975" y="3143250"/>
            <a:ext cx="2484438" cy="2771775"/>
            <a:chOff x="0" y="4077072"/>
            <a:chExt cx="3131840" cy="3131840"/>
          </a:xfrm>
        </p:grpSpPr>
        <p:pic>
          <p:nvPicPr>
            <p:cNvPr id="20492" name="图片 8" descr="2007691550105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4077072"/>
              <a:ext cx="3131840" cy="313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矩形 11"/>
            <p:cNvSpPr>
              <a:spLocks noChangeArrowheads="1"/>
            </p:cNvSpPr>
            <p:nvPr/>
          </p:nvSpPr>
          <p:spPr bwMode="auto">
            <a:xfrm rot="-1011157">
              <a:off x="180233" y="5149945"/>
              <a:ext cx="2779216" cy="79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latin typeface="Arial Black" panose="020B0A04020102020204" pitchFamily="34" charset="0"/>
                </a:rPr>
                <a:t>Read it together.</a:t>
              </a:r>
            </a:p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latin typeface="黑体" panose="02010609060101010101" pitchFamily="49" charset="-122"/>
                  <a:ea typeface="黑体" panose="02010609060101010101" pitchFamily="49" charset="-122"/>
                </a:rPr>
                <a:t>     小组一起读。</a:t>
              </a:r>
            </a:p>
          </p:txBody>
        </p:sp>
      </p:grpSp>
      <p:grpSp>
        <p:nvGrpSpPr>
          <p:cNvPr id="4" name="组合 15"/>
          <p:cNvGrpSpPr/>
          <p:nvPr/>
        </p:nvGrpSpPr>
        <p:grpSpPr bwMode="auto">
          <a:xfrm>
            <a:off x="3567113" y="3230563"/>
            <a:ext cx="2970212" cy="2874962"/>
            <a:chOff x="3131840" y="4149080"/>
            <a:chExt cx="3744773" cy="3250794"/>
          </a:xfrm>
        </p:grpSpPr>
        <p:pic>
          <p:nvPicPr>
            <p:cNvPr id="20490" name="图片 9" descr="20076915519119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31840" y="4149080"/>
              <a:ext cx="3250794" cy="325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矩形 12"/>
            <p:cNvSpPr>
              <a:spLocks noChangeArrowheads="1"/>
            </p:cNvSpPr>
            <p:nvPr/>
          </p:nvSpPr>
          <p:spPr bwMode="auto">
            <a:xfrm rot="-1287685">
              <a:off x="3564245" y="5209955"/>
              <a:ext cx="3312368" cy="93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000000"/>
                  </a:solidFill>
                  <a:latin typeface="Arial Black" panose="020B0A04020102020204" pitchFamily="34" charset="0"/>
                </a:rPr>
                <a:t>Read after one.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00000"/>
                  </a:solidFill>
                  <a:latin typeface="宋体" panose="02010600030101010101" pitchFamily="2" charset="-122"/>
                </a:rPr>
                <a:t>    一人领读，</a:t>
              </a:r>
              <a:endParaRPr lang="en-US" altLang="zh-CN" sz="16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00000"/>
                  </a:solidFill>
                  <a:latin typeface="宋体" panose="02010600030101010101" pitchFamily="2" charset="-122"/>
                </a:rPr>
                <a:t>    其余跟读。</a:t>
              </a:r>
              <a:endParaRPr lang="zh-CN" altLang="en-US" sz="1600"/>
            </a:p>
          </p:txBody>
        </p:sp>
      </p:grpSp>
      <p:grpSp>
        <p:nvGrpSpPr>
          <p:cNvPr id="5" name="组合 16"/>
          <p:cNvGrpSpPr/>
          <p:nvPr/>
        </p:nvGrpSpPr>
        <p:grpSpPr bwMode="auto">
          <a:xfrm>
            <a:off x="6392863" y="3287713"/>
            <a:ext cx="2644775" cy="2771775"/>
            <a:chOff x="6012160" y="4221088"/>
            <a:chExt cx="3334561" cy="3131840"/>
          </a:xfrm>
        </p:grpSpPr>
        <p:pic>
          <p:nvPicPr>
            <p:cNvPr id="20488" name="图片 10" descr="2007691550105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12160" y="4221088"/>
              <a:ext cx="3131840" cy="313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矩形 13"/>
            <p:cNvSpPr>
              <a:spLocks noChangeArrowheads="1"/>
            </p:cNvSpPr>
            <p:nvPr/>
          </p:nvSpPr>
          <p:spPr bwMode="auto">
            <a:xfrm rot="-1287685">
              <a:off x="6034353" y="5180214"/>
              <a:ext cx="3312368" cy="79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latin typeface="Arial Black" panose="020B0A04020102020204" pitchFamily="34" charset="0"/>
                </a:rPr>
                <a:t> Read in </a:t>
              </a:r>
              <a:r>
                <a:rPr lang="zh-CN" altLang="en-US" sz="1600">
                  <a:latin typeface="Arial Black" panose="020B0A04020102020204" pitchFamily="34" charset="0"/>
                </a:rPr>
                <a:t>role</a:t>
              </a:r>
              <a:r>
                <a:rPr lang="en-US" altLang="zh-CN" sz="1600">
                  <a:latin typeface="Arial Black" panose="020B0A04020102020204" pitchFamily="34" charset="0"/>
                </a:rPr>
                <a:t>s.</a:t>
              </a:r>
            </a:p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latin typeface="Calibri" panose="020F0502020204030204" pitchFamily="34" charset="0"/>
                  <a:ea typeface="黑体" panose="02010609060101010101" pitchFamily="49" charset="-122"/>
                </a:rPr>
                <a:t>          组内分角色读。</a:t>
              </a:r>
            </a:p>
          </p:txBody>
        </p:sp>
      </p:grpSp>
      <p:pic>
        <p:nvPicPr>
          <p:cNvPr id="16" name="阳光舞甜橙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35038"/>
            <a:ext cx="57467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70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4675" y="260508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/>
              <a:t>    </a:t>
            </a:r>
            <a:endParaRPr lang="en-US" altLang="zh-CN" sz="24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87563" y="2033588"/>
            <a:ext cx="4737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Our summer holiday</a:t>
            </a:r>
            <a:r>
              <a:rPr lang="en-US" altLang="zh-CN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30213" y="2820988"/>
            <a:ext cx="8261350" cy="34163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prstDash val="dash"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My friend and I will be busy in the summer holiday.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My family and I will visit Grandma and Grandpa in ________. We will stay there for __________.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Yang Ling</a:t>
            </a:r>
            <a:r>
              <a:rPr lang="en-US" altLang="zh-CN" sz="2400" dirty="0"/>
              <a:t>’</a:t>
            </a:r>
            <a:r>
              <a:rPr lang="zh-CN" altLang="en-US" sz="2400" dirty="0"/>
              <a:t>s _________________ live in Beijing. She will visit them this summer. She will go there by _______.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Su Hai and her family will visit _____________ and _____________ in Hong Kong.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/>
              <a:t>Liu Tao will go to ________ with his parents. He will take some ________ and show them after the holiday.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825" y="3500438"/>
            <a:ext cx="1800225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London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87900" y="3500438"/>
            <a:ext cx="1800225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 month</a:t>
            </a:r>
            <a:endParaRPr lang="zh-CN" altLang="en-US" dirty="0" smtClean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71700" y="3857625"/>
            <a:ext cx="268763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aunt and uncle</a:t>
            </a:r>
            <a:endParaRPr lang="zh-CN" altLang="en-US" dirty="0" smtClean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56363" y="4214813"/>
            <a:ext cx="1068387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train</a:t>
            </a:r>
            <a:endParaRPr lang="zh-CN" altLang="en-US" dirty="0" smtClean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59263" y="4529138"/>
            <a:ext cx="26892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Disney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land</a:t>
            </a:r>
            <a:endParaRPr lang="zh-CN" altLang="en-US" dirty="0" smtClean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0825" y="4940300"/>
            <a:ext cx="2684463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Ocean Park</a:t>
            </a:r>
            <a:endParaRPr lang="zh-CN" altLang="en-US" dirty="0" smtClean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00263" y="5268913"/>
            <a:ext cx="2687637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Taipei</a:t>
            </a:r>
            <a:endParaRPr lang="zh-CN" altLang="en-US" dirty="0" smtClean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8813" y="5600700"/>
            <a:ext cx="26892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photos</a:t>
            </a:r>
            <a:endParaRPr lang="zh-CN" altLang="en-US" dirty="0" smtClean="0"/>
          </a:p>
        </p:txBody>
      </p:sp>
      <p:sp>
        <p:nvSpPr>
          <p:cNvPr id="14" name="椭圆 13"/>
          <p:cNvSpPr/>
          <p:nvPr/>
        </p:nvSpPr>
        <p:spPr bwMode="auto">
          <a:xfrm>
            <a:off x="7429500" y="2303463"/>
            <a:ext cx="1319213" cy="1425575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571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  <p:grpSp>
        <p:nvGrpSpPr>
          <p:cNvPr id="21518" name="组合 20"/>
          <p:cNvGrpSpPr/>
          <p:nvPr/>
        </p:nvGrpSpPr>
        <p:grpSpPr bwMode="auto">
          <a:xfrm>
            <a:off x="504825" y="1008063"/>
            <a:ext cx="4572000" cy="1125537"/>
            <a:chOff x="632410" y="72008"/>
            <a:chExt cx="4610071" cy="1124744"/>
          </a:xfrm>
        </p:grpSpPr>
        <p:pic>
          <p:nvPicPr>
            <p:cNvPr id="21519" name="Picture 18" descr="C:\Users\Administrator\AppData\Roaming\Tencent\Users\892023996\QQ\WinTemp\RichOle\~`{4WT1H]APWXU`UO3(M%AP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2410" y="72008"/>
              <a:ext cx="4108286" cy="112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42"/>
            <p:cNvSpPr txBox="1">
              <a:spLocks noChangeArrowheads="1"/>
            </p:cNvSpPr>
            <p:nvPr/>
          </p:nvSpPr>
          <p:spPr bwMode="auto">
            <a:xfrm>
              <a:off x="994173" y="360729"/>
              <a:ext cx="4248308" cy="5837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Read and write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C:\Users\Administrator\AppData\Roaming\Tencent\Users\892023996\QQ\WinTemp\RichOle\NM'95RRQ~K0R)SV~MWHLR.png"/>
          <p:cNvSpPr>
            <a:spLocks noChangeAspect="1" noChangeArrowheads="1"/>
          </p:cNvSpPr>
          <p:nvPr/>
        </p:nvSpPr>
        <p:spPr bwMode="auto">
          <a:xfrm>
            <a:off x="-252413" y="-503238"/>
            <a:ext cx="3048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" name="AutoShape 3" descr="C:\Users\Administrator\AppData\Roaming\Tencent\Users\892023996\QQ\WinTemp\RichOle\NM'95RRQ~K0R)SV~MWHLR.png"/>
          <p:cNvSpPr>
            <a:spLocks noChangeAspect="1" noChangeArrowheads="1"/>
          </p:cNvSpPr>
          <p:nvPr/>
        </p:nvSpPr>
        <p:spPr bwMode="auto">
          <a:xfrm>
            <a:off x="-252413" y="-503238"/>
            <a:ext cx="3048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32" name="Picture 4" descr="C:\Users\Administrator\AppData\Roaming\Tencent\Users\892023996\QQ\WinTemp\RichOle\B}1XQV1}@OP_Z(KJZXTYTWP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5888" y="3924300"/>
            <a:ext cx="23050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8"/>
          <p:cNvGrpSpPr/>
          <p:nvPr/>
        </p:nvGrpSpPr>
        <p:grpSpPr bwMode="auto">
          <a:xfrm>
            <a:off x="323850" y="1871663"/>
            <a:ext cx="4429125" cy="1917700"/>
            <a:chOff x="347389" y="-79995"/>
            <a:chExt cx="3173525" cy="1646248"/>
          </a:xfrm>
        </p:grpSpPr>
        <p:sp>
          <p:nvSpPr>
            <p:cNvPr id="6" name="七角星 5"/>
            <p:cNvSpPr/>
            <p:nvPr/>
          </p:nvSpPr>
          <p:spPr bwMode="auto">
            <a:xfrm rot="21082927">
              <a:off x="347389" y="-79995"/>
              <a:ext cx="3173525" cy="1646248"/>
            </a:xfrm>
            <a:prstGeom prst="star7">
              <a:avLst/>
            </a:prstGeom>
            <a:solidFill>
              <a:srgbClr val="FFFF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390268" y="281225"/>
              <a:ext cx="2832763" cy="103042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</a:rPr>
                <a:t>Our summer holiday plans</a:t>
              </a:r>
              <a:endPara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2534" name="组合 10"/>
          <p:cNvGrpSpPr/>
          <p:nvPr/>
        </p:nvGrpSpPr>
        <p:grpSpPr bwMode="auto">
          <a:xfrm>
            <a:off x="420688" y="908050"/>
            <a:ext cx="2998787" cy="773113"/>
            <a:chOff x="323850" y="260350"/>
            <a:chExt cx="3455988" cy="1081088"/>
          </a:xfrm>
        </p:grpSpPr>
        <p:sp>
          <p:nvSpPr>
            <p:cNvPr id="22541" name="五边形 5"/>
            <p:cNvSpPr>
              <a:spLocks noChangeArrowheads="1"/>
            </p:cNvSpPr>
            <p:nvPr/>
          </p:nvSpPr>
          <p:spPr bwMode="auto">
            <a:xfrm>
              <a:off x="323850" y="260350"/>
              <a:ext cx="3168650" cy="1081088"/>
            </a:xfrm>
            <a:prstGeom prst="homePlate">
              <a:avLst>
                <a:gd name="adj" fmla="val 49962"/>
              </a:avLst>
            </a:prstGeom>
            <a:solidFill>
              <a:srgbClr val="FFFF00"/>
            </a:solidFill>
            <a:ln w="57150" algn="ctr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600"/>
            </a:p>
          </p:txBody>
        </p:sp>
        <p:sp>
          <p:nvSpPr>
            <p:cNvPr id="22542" name="TextBox 6"/>
            <p:cNvSpPr txBox="1">
              <a:spLocks noChangeArrowheads="1"/>
            </p:cNvSpPr>
            <p:nvPr/>
          </p:nvSpPr>
          <p:spPr bwMode="auto">
            <a:xfrm>
              <a:off x="323850" y="476250"/>
              <a:ext cx="34559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latin typeface="Comic Sans MS" panose="030F0702030302020204" pitchFamily="66" charset="0"/>
                </a:rPr>
                <a:t>Talk about</a:t>
              </a:r>
              <a:endParaRPr lang="zh-CN" altLang="en-US" sz="3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组合 20"/>
          <p:cNvGrpSpPr/>
          <p:nvPr/>
        </p:nvGrpSpPr>
        <p:grpSpPr bwMode="auto">
          <a:xfrm>
            <a:off x="5040313" y="1270000"/>
            <a:ext cx="3851275" cy="4895850"/>
            <a:chOff x="5292080" y="1772816"/>
            <a:chExt cx="3851920" cy="4896544"/>
          </a:xfrm>
        </p:grpSpPr>
        <p:sp>
          <p:nvSpPr>
            <p:cNvPr id="22539" name="圆角矩形 15"/>
            <p:cNvSpPr>
              <a:spLocks noChangeArrowheads="1"/>
            </p:cNvSpPr>
            <p:nvPr/>
          </p:nvSpPr>
          <p:spPr bwMode="auto">
            <a:xfrm>
              <a:off x="5292080" y="1772816"/>
              <a:ext cx="3600400" cy="48965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 algn="ctr">
              <a:solidFill>
                <a:srgbClr val="FF3399"/>
              </a:solidFill>
              <a:prstDash val="sysDash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40" name="TextBox 16"/>
            <p:cNvSpPr txBox="1">
              <a:spLocks noChangeArrowheads="1"/>
            </p:cNvSpPr>
            <p:nvPr/>
          </p:nvSpPr>
          <p:spPr bwMode="auto">
            <a:xfrm>
              <a:off x="5436096" y="1916832"/>
              <a:ext cx="3707904" cy="1816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      </a:t>
              </a:r>
              <a:r>
                <a:rPr lang="en-US" altLang="zh-CN" sz="2800" b="1">
                  <a:latin typeface="Comic Sans MS" panose="030F0702030302020204" pitchFamily="66" charset="0"/>
                  <a:cs typeface="Aharoni" panose="02010803020104030203" pitchFamily="2" charset="-79"/>
                </a:rPr>
                <a:t>Do you want </a:t>
              </a:r>
              <a:r>
                <a:rPr lang="en-US" altLang="zh-CN" sz="2800" b="1" u="sng">
                  <a:latin typeface="Comic Sans MS" panose="030F0702030302020204" pitchFamily="66" charset="0"/>
                  <a:cs typeface="Aharoni" panose="02010803020104030203" pitchFamily="2" charset="-79"/>
                </a:rPr>
                <a:t>a</a:t>
              </a:r>
              <a:r>
                <a:rPr lang="en-US" altLang="zh-CN" sz="2800" b="1">
                  <a:latin typeface="Comic Sans MS" panose="030F0702030302020204" pitchFamily="66" charset="0"/>
                  <a:cs typeface="Aharoni" panose="02010803020104030203" pitchFamily="2" charset="-79"/>
                </a:rPr>
                <a:t> </a:t>
              </a:r>
              <a:r>
                <a:rPr lang="en-US" altLang="zh-CN" sz="2800" b="1" u="sng">
                  <a:latin typeface="Comic Sans MS" panose="030F0702030302020204" pitchFamily="66" charset="0"/>
                  <a:cs typeface="Aharoni" panose="02010803020104030203" pitchFamily="2" charset="-79"/>
                </a:rPr>
                <a:t>wonderful holiday</a:t>
              </a:r>
              <a:r>
                <a:rPr lang="en-US" altLang="zh-CN" sz="2800" b="1">
                  <a:latin typeface="Comic Sans MS" panose="030F0702030302020204" pitchFamily="66" charset="0"/>
                  <a:cs typeface="Aharoni" panose="02010803020104030203" pitchFamily="2" charset="-79"/>
                </a:rPr>
                <a:t>?</a:t>
              </a:r>
            </a:p>
            <a:p>
              <a:pPr eaLnBrk="1" hangingPunct="1"/>
              <a:r>
                <a:rPr lang="en-US" altLang="zh-CN" sz="2800" b="1">
                  <a:latin typeface="Comic Sans MS" panose="030F0702030302020204" pitchFamily="66" charset="0"/>
                  <a:cs typeface="Aharoni" panose="02010803020104030203" pitchFamily="2" charset="-79"/>
                </a:rPr>
                <a:t>You need have </a:t>
              </a:r>
              <a:r>
                <a:rPr lang="en-US" altLang="zh-CN" sz="2800" b="1" u="sng">
                  <a:latin typeface="Comic Sans MS" panose="030F0702030302020204" pitchFamily="66" charset="0"/>
                  <a:cs typeface="Aharoni" panose="02010803020104030203" pitchFamily="2" charset="-79"/>
                </a:rPr>
                <a:t>a plan </a:t>
              </a:r>
              <a:r>
                <a:rPr lang="en-US" altLang="zh-CN" sz="2800" b="1">
                  <a:latin typeface="Comic Sans MS" panose="030F0702030302020204" pitchFamily="66" charset="0"/>
                  <a:cs typeface="Aharoni" panose="02010803020104030203" pitchFamily="2" charset="-79"/>
                </a:rPr>
                <a:t>.</a:t>
              </a:r>
              <a:endParaRPr lang="zh-CN" altLang="en-US" sz="2800" b="1">
                <a:latin typeface="Comic Sans MS" panose="030F0702030302020204" pitchFamily="66" charset="0"/>
                <a:cs typeface="Aharoni" panose="02010803020104030203" pitchFamily="2" charset="-79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11750" y="3357563"/>
            <a:ext cx="3419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1. Enjoy some photos of beautiful cities.</a:t>
            </a:r>
            <a:endParaRPr lang="zh-CN" altLang="en-US" sz="24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83188" y="4149725"/>
            <a:ext cx="3421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2. Talk with partners about your plans.</a:t>
            </a:r>
            <a:endParaRPr lang="zh-CN" altLang="en-US" sz="24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83188" y="5086350"/>
            <a:ext cx="3421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3. Have a report about  your plans. 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8" y="981075"/>
            <a:ext cx="74390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五边形 8"/>
          <p:cNvSpPr>
            <a:spLocks noChangeArrowheads="1"/>
          </p:cNvSpPr>
          <p:nvPr/>
        </p:nvSpPr>
        <p:spPr bwMode="auto">
          <a:xfrm>
            <a:off x="915988" y="1412875"/>
            <a:ext cx="7264400" cy="863600"/>
          </a:xfrm>
          <a:prstGeom prst="homePlate">
            <a:avLst>
              <a:gd name="adj" fmla="val 50003"/>
            </a:avLst>
          </a:prstGeom>
          <a:solidFill>
            <a:srgbClr val="CCFF33"/>
          </a:solidFill>
          <a:ln w="57150" algn="ctr">
            <a:solidFill>
              <a:srgbClr val="00B050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Where will you go for the summer holiday?  </a:t>
            </a:r>
          </a:p>
        </p:txBody>
      </p:sp>
      <p:sp>
        <p:nvSpPr>
          <p:cNvPr id="24579" name="五边形 11"/>
          <p:cNvSpPr>
            <a:spLocks noChangeArrowheads="1"/>
          </p:cNvSpPr>
          <p:nvPr/>
        </p:nvSpPr>
        <p:spPr bwMode="auto">
          <a:xfrm>
            <a:off x="827088" y="2565400"/>
            <a:ext cx="4537075" cy="792163"/>
          </a:xfrm>
          <a:prstGeom prst="homePlate">
            <a:avLst>
              <a:gd name="adj" fmla="val 50009"/>
            </a:avLst>
          </a:prstGeom>
          <a:solidFill>
            <a:srgbClr val="FFCCFF"/>
          </a:solidFill>
          <a:ln w="57150" algn="ctr">
            <a:solidFill>
              <a:srgbClr val="FF3399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How will you go there?   </a:t>
            </a:r>
          </a:p>
          <a:p>
            <a:pPr>
              <a:lnSpc>
                <a:spcPct val="130000"/>
              </a:lnSpc>
            </a:pP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五边形 13"/>
          <p:cNvSpPr>
            <a:spLocks noChangeArrowheads="1"/>
          </p:cNvSpPr>
          <p:nvPr/>
        </p:nvSpPr>
        <p:spPr bwMode="auto">
          <a:xfrm>
            <a:off x="768350" y="3573463"/>
            <a:ext cx="5603875" cy="719137"/>
          </a:xfrm>
          <a:prstGeom prst="homePlate">
            <a:avLst>
              <a:gd name="adj" fmla="val 50074"/>
            </a:avLst>
          </a:prstGeom>
          <a:solidFill>
            <a:srgbClr val="FFFF66"/>
          </a:solidFill>
          <a:ln w="57150" algn="ctr">
            <a:solidFill>
              <a:srgbClr val="FFC000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How long will you stay there?   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五边形 15"/>
          <p:cNvSpPr>
            <a:spLocks noChangeArrowheads="1"/>
          </p:cNvSpPr>
          <p:nvPr/>
        </p:nvSpPr>
        <p:spPr bwMode="auto">
          <a:xfrm>
            <a:off x="755650" y="4508500"/>
            <a:ext cx="4822825" cy="793750"/>
          </a:xfrm>
          <a:prstGeom prst="homePlate">
            <a:avLst>
              <a:gd name="adj" fmla="val 49930"/>
            </a:avLst>
          </a:prstGeom>
          <a:solidFill>
            <a:srgbClr val="99CCFF"/>
          </a:solidFill>
          <a:ln w="57150" algn="ctr">
            <a:solidFill>
              <a:srgbClr val="0066FF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What will you do there?</a:t>
            </a: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五边形 17"/>
          <p:cNvSpPr>
            <a:spLocks noChangeArrowheads="1"/>
          </p:cNvSpPr>
          <p:nvPr/>
        </p:nvSpPr>
        <p:spPr bwMode="auto">
          <a:xfrm flipH="1">
            <a:off x="1403350" y="5445125"/>
            <a:ext cx="3573463" cy="792163"/>
          </a:xfrm>
          <a:prstGeom prst="homePlate">
            <a:avLst>
              <a:gd name="adj" fmla="val 49955"/>
            </a:avLst>
          </a:prstGeom>
          <a:solidFill>
            <a:srgbClr val="FF9933"/>
          </a:solidFill>
          <a:ln w="57150" algn="ctr">
            <a:solidFill>
              <a:srgbClr val="FFFF66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That sounds great. </a:t>
            </a:r>
          </a:p>
          <a:p>
            <a:pPr>
              <a:lnSpc>
                <a:spcPct val="130000"/>
              </a:lnSpc>
            </a:pP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五边形 17"/>
          <p:cNvSpPr>
            <a:spLocks noChangeArrowheads="1"/>
          </p:cNvSpPr>
          <p:nvPr/>
        </p:nvSpPr>
        <p:spPr bwMode="auto">
          <a:xfrm flipH="1">
            <a:off x="5508625" y="2492375"/>
            <a:ext cx="2519363" cy="792163"/>
          </a:xfrm>
          <a:prstGeom prst="homePlate">
            <a:avLst>
              <a:gd name="adj" fmla="val 49973"/>
            </a:avLst>
          </a:prstGeom>
          <a:solidFill>
            <a:srgbClr val="FF9933"/>
          </a:solidFill>
          <a:ln w="57150" algn="ctr">
            <a:solidFill>
              <a:srgbClr val="FFFF66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I will go to... </a:t>
            </a:r>
          </a:p>
          <a:p>
            <a:pPr>
              <a:lnSpc>
                <a:spcPct val="130000"/>
              </a:lnSpc>
            </a:pP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五边形 17"/>
          <p:cNvSpPr>
            <a:spLocks noChangeArrowheads="1"/>
          </p:cNvSpPr>
          <p:nvPr/>
        </p:nvSpPr>
        <p:spPr bwMode="auto">
          <a:xfrm flipH="1">
            <a:off x="5335588" y="3500438"/>
            <a:ext cx="3413125" cy="792162"/>
          </a:xfrm>
          <a:prstGeom prst="homePlate">
            <a:avLst>
              <a:gd name="adj" fmla="val 50008"/>
            </a:avLst>
          </a:prstGeom>
          <a:solidFill>
            <a:srgbClr val="FF9933"/>
          </a:solidFill>
          <a:ln w="57150" algn="ctr">
            <a:solidFill>
              <a:srgbClr val="FFFF66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I will go …by… </a:t>
            </a:r>
          </a:p>
          <a:p>
            <a:pPr>
              <a:lnSpc>
                <a:spcPct val="130000"/>
              </a:lnSpc>
            </a:pP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五边形 17"/>
          <p:cNvSpPr>
            <a:spLocks noChangeArrowheads="1"/>
          </p:cNvSpPr>
          <p:nvPr/>
        </p:nvSpPr>
        <p:spPr bwMode="auto">
          <a:xfrm flipH="1">
            <a:off x="5076825" y="4365625"/>
            <a:ext cx="3635375" cy="792163"/>
          </a:xfrm>
          <a:prstGeom prst="homePlate">
            <a:avLst>
              <a:gd name="adj" fmla="val 50014"/>
            </a:avLst>
          </a:prstGeom>
          <a:solidFill>
            <a:srgbClr val="FF9933"/>
          </a:solidFill>
          <a:ln w="57150" algn="ctr">
            <a:solidFill>
              <a:srgbClr val="FFFF66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I will stay there for… </a:t>
            </a:r>
          </a:p>
          <a:p>
            <a:pPr>
              <a:lnSpc>
                <a:spcPct val="130000"/>
              </a:lnSpc>
            </a:pP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五边形 17"/>
          <p:cNvSpPr>
            <a:spLocks noChangeArrowheads="1"/>
          </p:cNvSpPr>
          <p:nvPr/>
        </p:nvSpPr>
        <p:spPr bwMode="auto">
          <a:xfrm flipH="1">
            <a:off x="5940425" y="5300663"/>
            <a:ext cx="2527300" cy="792162"/>
          </a:xfrm>
          <a:prstGeom prst="homePlate">
            <a:avLst>
              <a:gd name="adj" fmla="val 49997"/>
            </a:avLst>
          </a:prstGeom>
          <a:solidFill>
            <a:srgbClr val="FF9933"/>
          </a:solidFill>
          <a:ln w="57150" algn="ctr">
            <a:solidFill>
              <a:srgbClr val="FFFF66"/>
            </a:solidFill>
            <a:prstDash val="sysDot"/>
            <a:rou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I will … </a:t>
            </a:r>
          </a:p>
          <a:p>
            <a:pPr>
              <a:lnSpc>
                <a:spcPct val="130000"/>
              </a:lnSpc>
            </a:pPr>
            <a:endParaRPr lang="en-US" altLang="zh-CN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38"/>
          <p:cNvGrpSpPr/>
          <p:nvPr/>
        </p:nvGrpSpPr>
        <p:grpSpPr bwMode="auto">
          <a:xfrm>
            <a:off x="971550" y="765175"/>
            <a:ext cx="7632700" cy="5497513"/>
            <a:chOff x="4022806" y="803428"/>
            <a:chExt cx="10369152" cy="5185012"/>
          </a:xfrm>
        </p:grpSpPr>
        <p:pic>
          <p:nvPicPr>
            <p:cNvPr id="24588" name="图片 36" descr="14578dc9d67938b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2806" y="803428"/>
              <a:ext cx="10369152" cy="518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Box 37"/>
            <p:cNvSpPr txBox="1">
              <a:spLocks noChangeArrowheads="1"/>
            </p:cNvSpPr>
            <p:nvPr/>
          </p:nvSpPr>
          <p:spPr bwMode="auto">
            <a:xfrm>
              <a:off x="6495247" y="2185682"/>
              <a:ext cx="4472935" cy="148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i="1">
                  <a:latin typeface="华文楷体" panose="02010600040101010101" pitchFamily="2" charset="-122"/>
                  <a:ea typeface="华文楷体" panose="02010600040101010101" pitchFamily="2" charset="-122"/>
                  <a:cs typeface="Verdana" panose="020B0604030504040204" pitchFamily="34" charset="0"/>
                </a:rPr>
                <a:t>大胆大声地与你的同桌讨论你的暑假打算吧，别忘了下面的句子可以给你提供帮助哦</a:t>
              </a:r>
              <a:r>
                <a:rPr lang="zh-CN" altLang="en-US" sz="2400" i="1">
                  <a:latin typeface="华文楷体" panose="02010600040101010101" pitchFamily="2" charset="-122"/>
                  <a:ea typeface="华文楷体" panose="02010600040101010101" pitchFamily="2" charset="-122"/>
                  <a:cs typeface="Verdana" panose="020B0604030504040204" pitchFamily="34" charset="0"/>
                </a:rPr>
                <a:t>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8"/>
          <p:cNvGrpSpPr/>
          <p:nvPr/>
        </p:nvGrpSpPr>
        <p:grpSpPr bwMode="auto">
          <a:xfrm>
            <a:off x="3924300" y="846138"/>
            <a:ext cx="4384675" cy="1430337"/>
            <a:chOff x="549656" y="219109"/>
            <a:chExt cx="2832763" cy="1357041"/>
          </a:xfrm>
        </p:grpSpPr>
        <p:sp>
          <p:nvSpPr>
            <p:cNvPr id="3" name="七角星 2"/>
            <p:cNvSpPr/>
            <p:nvPr/>
          </p:nvSpPr>
          <p:spPr bwMode="auto">
            <a:xfrm rot="21082927">
              <a:off x="558887" y="219109"/>
              <a:ext cx="2809173" cy="1357041"/>
            </a:xfrm>
            <a:prstGeom prst="star7">
              <a:avLst/>
            </a:prstGeom>
            <a:solidFill>
              <a:srgbClr val="FFFF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 rot="21102167">
              <a:off x="549656" y="505318"/>
              <a:ext cx="2832763" cy="847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2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</a:rPr>
                <a:t>Our summer </a:t>
              </a:r>
            </a:p>
            <a:p>
              <a:pPr algn="ctr">
                <a:defRPr/>
              </a:pPr>
              <a:r>
                <a:rPr lang="en-US" altLang="zh-CN" sz="2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</a:rPr>
                <a:t>holiday plans</a:t>
              </a:r>
              <a:endParaRPr lang="zh-CN" alt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21"/>
          <p:cNvGrpSpPr/>
          <p:nvPr/>
        </p:nvGrpSpPr>
        <p:grpSpPr bwMode="auto">
          <a:xfrm>
            <a:off x="431800" y="908050"/>
            <a:ext cx="4787900" cy="863600"/>
            <a:chOff x="323850" y="350636"/>
            <a:chExt cx="3973777" cy="1081088"/>
          </a:xfrm>
        </p:grpSpPr>
        <p:sp>
          <p:nvSpPr>
            <p:cNvPr id="25613" name="五边形 5"/>
            <p:cNvSpPr>
              <a:spLocks noChangeArrowheads="1"/>
            </p:cNvSpPr>
            <p:nvPr/>
          </p:nvSpPr>
          <p:spPr bwMode="auto">
            <a:xfrm>
              <a:off x="323850" y="350636"/>
              <a:ext cx="3168650" cy="1081088"/>
            </a:xfrm>
            <a:prstGeom prst="homePlate">
              <a:avLst>
                <a:gd name="adj" fmla="val 49962"/>
              </a:avLst>
            </a:prstGeom>
            <a:solidFill>
              <a:srgbClr val="FFFF00"/>
            </a:solidFill>
            <a:ln w="57150" algn="ctr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600"/>
            </a:p>
          </p:txBody>
        </p:sp>
        <p:sp>
          <p:nvSpPr>
            <p:cNvPr id="25614" name="TextBox 6"/>
            <p:cNvSpPr txBox="1">
              <a:spLocks noChangeArrowheads="1"/>
            </p:cNvSpPr>
            <p:nvPr/>
          </p:nvSpPr>
          <p:spPr bwMode="auto">
            <a:xfrm>
              <a:off x="323850" y="476250"/>
              <a:ext cx="39737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Comic Sans MS" panose="030F0702030302020204" pitchFamily="66" charset="0"/>
                </a:rPr>
                <a:t>Have a report</a:t>
              </a:r>
              <a:endParaRPr lang="zh-CN" altLang="en-US" sz="3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组合 26"/>
          <p:cNvGrpSpPr/>
          <p:nvPr/>
        </p:nvGrpSpPr>
        <p:grpSpPr bwMode="auto">
          <a:xfrm>
            <a:off x="468313" y="1773238"/>
            <a:ext cx="7775575" cy="2551112"/>
            <a:chOff x="71349" y="1660628"/>
            <a:chExt cx="7777019" cy="2552508"/>
          </a:xfrm>
        </p:grpSpPr>
        <p:sp>
          <p:nvSpPr>
            <p:cNvPr id="25610" name="五边形 8"/>
            <p:cNvSpPr>
              <a:spLocks noChangeArrowheads="1"/>
            </p:cNvSpPr>
            <p:nvPr/>
          </p:nvSpPr>
          <p:spPr bwMode="auto">
            <a:xfrm>
              <a:off x="2015720" y="2164844"/>
              <a:ext cx="5832648" cy="2048292"/>
            </a:xfrm>
            <a:prstGeom prst="homePlate">
              <a:avLst>
                <a:gd name="adj" fmla="val 49991"/>
              </a:avLst>
            </a:prstGeom>
            <a:solidFill>
              <a:srgbClr val="CCFF33"/>
            </a:solidFill>
            <a:ln w="57150" algn="ctr">
              <a:solidFill>
                <a:srgbClr val="00B050"/>
              </a:solidFill>
              <a:prstDash val="sysDot"/>
              <a:round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I will  go to…by…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I will stay there for…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I will…with…</a:t>
              </a:r>
            </a:p>
            <a:p>
              <a:pPr>
                <a:lnSpc>
                  <a:spcPct val="130000"/>
                </a:lnSpc>
              </a:pPr>
              <a:endParaRPr lang="en-US" altLang="zh-CN" sz="3200" b="1" dirty="0">
                <a:latin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   </a:t>
              </a:r>
            </a:p>
          </p:txBody>
        </p:sp>
        <p:pic>
          <p:nvPicPr>
            <p:cNvPr id="25611" name="Picture 6" descr="C:\Users\Administrator\Desktop\2007691551911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349" y="1660628"/>
              <a:ext cx="1944216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Box 24"/>
            <p:cNvSpPr txBox="1">
              <a:spLocks noChangeArrowheads="1"/>
            </p:cNvSpPr>
            <p:nvPr/>
          </p:nvSpPr>
          <p:spPr bwMode="auto">
            <a:xfrm rot="-917913">
              <a:off x="583016" y="2363328"/>
              <a:ext cx="129614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Aharoni" panose="02010803020104030203" pitchFamily="2" charset="-79"/>
                  <a:cs typeface="Aharoni" panose="02010803020104030203" pitchFamily="2" charset="-79"/>
                </a:rPr>
                <a:t>My  plan</a:t>
              </a:r>
              <a:endParaRPr lang="zh-CN" altLang="en-US" sz="3200" b="1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" name="组合 28"/>
          <p:cNvGrpSpPr/>
          <p:nvPr/>
        </p:nvGrpSpPr>
        <p:grpSpPr bwMode="auto">
          <a:xfrm>
            <a:off x="323850" y="4008438"/>
            <a:ext cx="7777163" cy="2413000"/>
            <a:chOff x="0" y="3537283"/>
            <a:chExt cx="7776579" cy="2412818"/>
          </a:xfrm>
        </p:grpSpPr>
        <p:grpSp>
          <p:nvGrpSpPr>
            <p:cNvPr id="25606" name="组合 27"/>
            <p:cNvGrpSpPr/>
            <p:nvPr/>
          </p:nvGrpSpPr>
          <p:grpSpPr bwMode="auto">
            <a:xfrm>
              <a:off x="0" y="3537283"/>
              <a:ext cx="7776579" cy="2412818"/>
              <a:chOff x="0" y="3537283"/>
              <a:chExt cx="7776579" cy="2412818"/>
            </a:xfrm>
          </p:grpSpPr>
          <p:sp>
            <p:nvSpPr>
              <p:cNvPr id="25608" name="五边形 11"/>
              <p:cNvSpPr>
                <a:spLocks noChangeArrowheads="1"/>
              </p:cNvSpPr>
              <p:nvPr/>
            </p:nvSpPr>
            <p:spPr bwMode="auto">
              <a:xfrm>
                <a:off x="2951013" y="4109930"/>
                <a:ext cx="4825566" cy="1388158"/>
              </a:xfrm>
              <a:prstGeom prst="homePlate">
                <a:avLst>
                  <a:gd name="adj" fmla="val 49987"/>
                </a:avLst>
              </a:prstGeom>
              <a:solidFill>
                <a:srgbClr val="FFCCFF"/>
              </a:solidFill>
              <a:ln w="57150" algn="ctr">
                <a:solidFill>
                  <a:srgbClr val="FF3399"/>
                </a:solidFill>
                <a:prstDash val="sysDot"/>
                <a:round/>
              </a:ln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3200" b="1" dirty="0">
                    <a:latin typeface="Times New Roman" panose="02020603050405020304" pitchFamily="18" charset="0"/>
                  </a:rPr>
                  <a:t>…will go to…by…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He/She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will…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3200" b="1" dirty="0">
                    <a:latin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30000"/>
                  </a:lnSpc>
                </a:pPr>
                <a:endParaRPr lang="en-US" altLang="zh-CN" sz="3200" b="1" i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25609" name="Picture 7" descr="C:\Users\Administrator\Desktop\2007691550105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3537283"/>
                <a:ext cx="3131840" cy="2412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07" name="TextBox 25"/>
            <p:cNvSpPr txBox="1">
              <a:spLocks noChangeArrowheads="1"/>
            </p:cNvSpPr>
            <p:nvPr/>
          </p:nvSpPr>
          <p:spPr bwMode="auto">
            <a:xfrm rot="-998724">
              <a:off x="397265" y="4199416"/>
              <a:ext cx="3002887" cy="954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My partner’s</a:t>
              </a:r>
            </a:p>
            <a:p>
              <a:pPr eaLnBrk="1" hangingPunct="1"/>
              <a:r>
                <a:rPr lang="en-US" altLang="zh-CN" sz="2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         plan       </a:t>
              </a:r>
              <a:endParaRPr lang="zh-CN" altLang="en-US" sz="280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981075"/>
            <a:ext cx="68754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39750" y="2744788"/>
            <a:ext cx="8031163" cy="2268537"/>
          </a:xfrm>
          <a:prstGeom prst="rect">
            <a:avLst/>
          </a:prstGeom>
          <a:noFill/>
          <a:ln w="762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5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/>
              <a:t> Read the text after the tape three times. </a:t>
            </a:r>
            <a:r>
              <a:rPr lang="zh-CN" altLang="en-US" sz="2800" b="1" dirty="0"/>
              <a:t>  </a:t>
            </a:r>
          </a:p>
          <a:p>
            <a:pPr eaLnBrk="1" hangingPunct="1">
              <a:lnSpc>
                <a:spcPct val="150000"/>
              </a:lnSpc>
              <a:spcBef>
                <a:spcPct val="55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2. Talk about your plans with your classmates  for the summer holiday.</a:t>
            </a:r>
          </a:p>
        </p:txBody>
      </p:sp>
      <p:sp>
        <p:nvSpPr>
          <p:cNvPr id="27651" name="AutoShape 2">
            <a:hlinkClick r:id="" action="ppaction://noaction">
              <a:snd r:embed="rId3" name="follow.wav"/>
            </a:hlinkClick>
          </p:cNvPr>
          <p:cNvSpPr>
            <a:spLocks noChangeArrowheads="1"/>
          </p:cNvSpPr>
          <p:nvPr/>
        </p:nvSpPr>
        <p:spPr bwMode="auto">
          <a:xfrm>
            <a:off x="501650" y="1084263"/>
            <a:ext cx="2592388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50800">
            <a:solidFill>
              <a:schemeClr val="bg1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</a:rPr>
              <a:t>Homework: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:\Users\Administrator\AppData\Roaming\Tencent\Users\892023996\QQ\WinTemp\RichOle\A{`X$L1[N1PXT`OXD5)VJ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420938"/>
            <a:ext cx="5616575" cy="31892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0243" name="组合 16"/>
          <p:cNvGrpSpPr/>
          <p:nvPr/>
        </p:nvGrpSpPr>
        <p:grpSpPr bwMode="auto">
          <a:xfrm>
            <a:off x="250825" y="765175"/>
            <a:ext cx="3313113" cy="1646238"/>
            <a:chOff x="251520" y="13589"/>
            <a:chExt cx="3312368" cy="1646248"/>
          </a:xfrm>
        </p:grpSpPr>
        <p:sp>
          <p:nvSpPr>
            <p:cNvPr id="16" name="七角星 15"/>
            <p:cNvSpPr/>
            <p:nvPr/>
          </p:nvSpPr>
          <p:spPr bwMode="auto">
            <a:xfrm rot="21082927">
              <a:off x="284851" y="13589"/>
              <a:ext cx="3174286" cy="1646248"/>
            </a:xfrm>
            <a:prstGeom prst="star7">
              <a:avLst/>
            </a:prstGeom>
            <a:solidFill>
              <a:srgbClr val="FFFF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 rot="21102167">
              <a:off x="251520" y="548680"/>
              <a:ext cx="3312368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</a:rPr>
                <a:t>Story time</a:t>
              </a:r>
              <a:endPara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78075" y="5732463"/>
            <a:ext cx="4964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Comic Sans MS" panose="030F0702030302020204" pitchFamily="66" charset="0"/>
              </a:rPr>
              <a:t>What are they doing?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744663"/>
            <a:ext cx="1400175" cy="18002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744663"/>
            <a:ext cx="1425575" cy="18002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1744663"/>
            <a:ext cx="1466850" cy="18002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 descr="纸莎草纸"/>
          <p:cNvSpPr txBox="1">
            <a:spLocks noChangeArrowheads="1"/>
          </p:cNvSpPr>
          <p:nvPr/>
        </p:nvSpPr>
        <p:spPr bwMode="auto">
          <a:xfrm>
            <a:off x="684213" y="3833813"/>
            <a:ext cx="7704137" cy="60801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Where will they go for the holiday?  </a:t>
            </a:r>
          </a:p>
        </p:txBody>
      </p:sp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1744663"/>
            <a:ext cx="1335087" cy="1779587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4572000"/>
            <a:ext cx="1541462" cy="17145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7975" y="4552950"/>
            <a:ext cx="1428750" cy="17145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06988" y="4625975"/>
            <a:ext cx="1370012" cy="16557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5825" y="4625975"/>
            <a:ext cx="1314450" cy="16557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95288" y="1528763"/>
            <a:ext cx="828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1                2                 3                 4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23850" y="4410075"/>
            <a:ext cx="770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a                 b                 c                 d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52438" y="908050"/>
            <a:ext cx="4335462" cy="5857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Watch and 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0" grpId="1" animBg="1"/>
      <p:bldP spid="21" grpId="0" autoUpdateAnimBg="0"/>
      <p:bldP spid="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771650"/>
            <a:ext cx="1511300" cy="19446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6700" y="1771650"/>
            <a:ext cx="1539875" cy="19446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875" y="1771650"/>
            <a:ext cx="1584325" cy="19446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0575" y="1771650"/>
            <a:ext cx="1441450" cy="19208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9138" y="4579938"/>
            <a:ext cx="1549400" cy="17208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2588" y="4579938"/>
            <a:ext cx="1433512" cy="17208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0325" y="4652963"/>
            <a:ext cx="1376363" cy="16637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5825" y="4652963"/>
            <a:ext cx="1320800" cy="16637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358775" y="155575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1                2                 3                 4</a:t>
            </a:r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auto">
          <a:xfrm>
            <a:off x="252413" y="4437063"/>
            <a:ext cx="7704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a                  b                 c                 d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1655763" y="3571875"/>
            <a:ext cx="187325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58888" y="908050"/>
            <a:ext cx="6448425" cy="584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…will go to…for the holiday.  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708400" y="3716338"/>
            <a:ext cx="41402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1493838" y="3789363"/>
            <a:ext cx="3671887" cy="755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5778500" y="3716338"/>
            <a:ext cx="178117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 bwMode="auto">
          <a:xfrm>
            <a:off x="468313" y="981075"/>
            <a:ext cx="1908175" cy="1125538"/>
            <a:chOff x="0" y="0"/>
            <a:chExt cx="4878590" cy="1124744"/>
          </a:xfrm>
        </p:grpSpPr>
        <p:pic>
          <p:nvPicPr>
            <p:cNvPr id="13336" name="Picture 18" descr="C:\Users\Administrator\AppData\Roaming\Tencent\Users\892023996\QQ\WinTemp\RichOle\~`{4WT1H]APWXU`UO3(M%AP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878590" cy="112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2"/>
            <p:cNvSpPr txBox="1">
              <a:spLocks noChangeArrowheads="1"/>
            </p:cNvSpPr>
            <p:nvPr/>
          </p:nvSpPr>
          <p:spPr bwMode="auto">
            <a:xfrm>
              <a:off x="827980" y="215748"/>
              <a:ext cx="3409331" cy="5853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Guess</a:t>
              </a:r>
            </a:p>
          </p:txBody>
        </p:sp>
      </p:grpSp>
      <p:sp>
        <p:nvSpPr>
          <p:cNvPr id="5" name="Text Box 9" descr="纸莎草纸"/>
          <p:cNvSpPr txBox="1">
            <a:spLocks noChangeArrowheads="1"/>
          </p:cNvSpPr>
          <p:nvPr/>
        </p:nvSpPr>
        <p:spPr bwMode="auto">
          <a:xfrm>
            <a:off x="2303463" y="804863"/>
            <a:ext cx="5006975" cy="60801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How will they go there?  </a:t>
            </a:r>
          </a:p>
        </p:txBody>
      </p:sp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71863" y="4422775"/>
            <a:ext cx="12414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41713" y="2117725"/>
            <a:ext cx="1101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81388" y="5554663"/>
            <a:ext cx="1222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40125" y="3341688"/>
            <a:ext cx="11049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 descr="纸莎草纸"/>
          <p:cNvSpPr txBox="1">
            <a:spLocks noChangeArrowheads="1"/>
          </p:cNvSpPr>
          <p:nvPr/>
        </p:nvSpPr>
        <p:spPr bwMode="auto">
          <a:xfrm>
            <a:off x="2339975" y="804863"/>
            <a:ext cx="5064125" cy="608012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FF00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…will go to…by…  </a:t>
            </a:r>
          </a:p>
        </p:txBody>
      </p:sp>
      <p:cxnSp>
        <p:nvCxnSpPr>
          <p:cNvPr id="13321" name="直接箭头连接符 26"/>
          <p:cNvCxnSpPr>
            <a:cxnSpLocks noChangeShapeType="1"/>
          </p:cNvCxnSpPr>
          <p:nvPr/>
        </p:nvCxnSpPr>
        <p:spPr bwMode="auto">
          <a:xfrm>
            <a:off x="2016125" y="2557463"/>
            <a:ext cx="1223963" cy="0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33"/>
          <p:cNvGrpSpPr/>
          <p:nvPr/>
        </p:nvGrpSpPr>
        <p:grpSpPr bwMode="auto">
          <a:xfrm>
            <a:off x="5735638" y="1577975"/>
            <a:ext cx="2627312" cy="4729163"/>
            <a:chOff x="5724128" y="1340768"/>
            <a:chExt cx="3419872" cy="5289500"/>
          </a:xfrm>
        </p:grpSpPr>
        <p:sp>
          <p:nvSpPr>
            <p:cNvPr id="13331" name="圆角矩形 28"/>
            <p:cNvSpPr>
              <a:spLocks noChangeArrowheads="1"/>
            </p:cNvSpPr>
            <p:nvPr/>
          </p:nvSpPr>
          <p:spPr bwMode="auto">
            <a:xfrm>
              <a:off x="5724128" y="1340768"/>
              <a:ext cx="3168352" cy="5256584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00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pic>
          <p:nvPicPr>
            <p:cNvPr id="13332" name="Picture 2" descr="http://www.sucaitianxia.com/sheji/pic/200707/20070722200521415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flipH="1">
              <a:off x="6228184" y="3933056"/>
              <a:ext cx="2592288" cy="114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" descr="http://www.sucaitianxia.com/sheji/pic/200707/20070722215358431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753100" y="4941168"/>
              <a:ext cx="3390900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22" descr="C:\Users\Administrator\AppData\Roaming\Tencent\Users\892023996\QQ\WinTemp\RichOle\L@WV%$NI9U75@XL9HJB2OUE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804248" y="1412776"/>
              <a:ext cx="1944216" cy="157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23" descr="C:\Users\Administrator\AppData\Roaming\Tencent\Users\892023996\QQ\WinTemp\RichOle\[~{2(S2)70[2@])0VUY_QY1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796136" y="2780928"/>
              <a:ext cx="2232248" cy="108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323" name="直接箭头连接符 29"/>
          <p:cNvCxnSpPr>
            <a:cxnSpLocks noChangeShapeType="1"/>
          </p:cNvCxnSpPr>
          <p:nvPr/>
        </p:nvCxnSpPr>
        <p:spPr bwMode="auto">
          <a:xfrm>
            <a:off x="2016125" y="3744913"/>
            <a:ext cx="1223963" cy="0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直接箭头连接符 30"/>
          <p:cNvCxnSpPr>
            <a:cxnSpLocks noChangeShapeType="1"/>
          </p:cNvCxnSpPr>
          <p:nvPr/>
        </p:nvCxnSpPr>
        <p:spPr bwMode="auto">
          <a:xfrm>
            <a:off x="2016125" y="4862513"/>
            <a:ext cx="1223963" cy="0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直接箭头连接符 31"/>
          <p:cNvCxnSpPr>
            <a:cxnSpLocks noChangeShapeType="1"/>
          </p:cNvCxnSpPr>
          <p:nvPr/>
        </p:nvCxnSpPr>
        <p:spPr bwMode="auto">
          <a:xfrm>
            <a:off x="2016125" y="5969000"/>
            <a:ext cx="1223963" cy="0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4" descr="http://www.sucaitianxia.com/sheji/pic/200707/2007072221535843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27200" y="2947988"/>
            <a:ext cx="1657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椭圆 21"/>
          <p:cNvSpPr/>
          <p:nvPr/>
        </p:nvSpPr>
        <p:spPr bwMode="auto">
          <a:xfrm flipH="1">
            <a:off x="1006475" y="2159000"/>
            <a:ext cx="896938" cy="798513"/>
          </a:xfrm>
          <a:prstGeom prst="ellipse">
            <a:avLst/>
          </a:prstGeom>
          <a:blipFill>
            <a:blip r:embed="rId14" cstate="email"/>
            <a:stretch>
              <a:fillRect/>
            </a:stretch>
          </a:blipFill>
          <a:ln w="571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1006475" y="3346450"/>
            <a:ext cx="896938" cy="798513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982663" y="4484688"/>
            <a:ext cx="944562" cy="754062"/>
          </a:xfrm>
          <a:prstGeom prst="ellipse">
            <a:avLst/>
          </a:prstGeom>
          <a:blipFill>
            <a:blip r:embed="rId16" cstate="print"/>
            <a:stretch>
              <a:fillRect/>
            </a:stretch>
          </a:blip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25" name="椭圆 24"/>
          <p:cNvSpPr/>
          <p:nvPr/>
        </p:nvSpPr>
        <p:spPr bwMode="auto">
          <a:xfrm flipH="1">
            <a:off x="1006475" y="5627688"/>
            <a:ext cx="896938" cy="681037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  <a:ln w="571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20"/>
          <p:cNvGrpSpPr/>
          <p:nvPr/>
        </p:nvGrpSpPr>
        <p:grpSpPr bwMode="auto">
          <a:xfrm>
            <a:off x="395288" y="862013"/>
            <a:ext cx="4098925" cy="1198562"/>
            <a:chOff x="632410" y="72008"/>
            <a:chExt cx="4610071" cy="1124744"/>
          </a:xfrm>
        </p:grpSpPr>
        <p:pic>
          <p:nvPicPr>
            <p:cNvPr id="14351" name="Picture 18" descr="C:\Users\Administrator\AppData\Roaming\Tencent\Users\892023996\QQ\WinTemp\RichOle\~`{4WT1H]APWXU`UO3(M%AP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2410" y="72008"/>
              <a:ext cx="4108286" cy="112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2"/>
            <p:cNvSpPr txBox="1">
              <a:spLocks noChangeArrowheads="1"/>
            </p:cNvSpPr>
            <p:nvPr/>
          </p:nvSpPr>
          <p:spPr bwMode="auto">
            <a:xfrm>
              <a:off x="993074" y="361015"/>
              <a:ext cx="4249407" cy="5839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Read and say</a:t>
              </a:r>
            </a:p>
          </p:txBody>
        </p:sp>
      </p:grpSp>
      <p:grpSp>
        <p:nvGrpSpPr>
          <p:cNvPr id="3" name="组合 8"/>
          <p:cNvGrpSpPr/>
          <p:nvPr/>
        </p:nvGrpSpPr>
        <p:grpSpPr bwMode="auto">
          <a:xfrm>
            <a:off x="792163" y="4775200"/>
            <a:ext cx="2701925" cy="1584325"/>
            <a:chOff x="68089" y="3915891"/>
            <a:chExt cx="4429123" cy="2780928"/>
          </a:xfrm>
        </p:grpSpPr>
        <p:pic>
          <p:nvPicPr>
            <p:cNvPr id="14349" name="Picture 18" descr="C:\Users\ACER\AppData\Roaming\Tencent\Users\17446187\QQ\WinTemp\RichOle\G$A]4)%3`[PFLDNVI{SY@[G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089" y="3915891"/>
              <a:ext cx="2429465" cy="278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" descr="http://www.hkzhan.com/images/ticket/2-563036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04479" y="3933055"/>
              <a:ext cx="2192733" cy="276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9" descr="纸莎草纸"/>
          <p:cNvSpPr txBox="1">
            <a:spLocks noChangeArrowheads="1"/>
          </p:cNvSpPr>
          <p:nvPr/>
        </p:nvSpPr>
        <p:spPr bwMode="auto">
          <a:xfrm>
            <a:off x="4356100" y="1052513"/>
            <a:ext cx="4319588" cy="49212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>
                <a:latin typeface="Comic Sans MS" panose="030F0702030302020204" pitchFamily="66" charset="0"/>
              </a:rPr>
              <a:t>What will they do there?  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4463" y="4675188"/>
            <a:ext cx="26987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:\Users\ACER\AppData\Roaming\Tencent\Users\17446187\QQ\WinTemp\RichOle\E2{V26ISX$VSFQL4[UY4)UR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238" y="2386013"/>
            <a:ext cx="26781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C:\Users\ACER\AppData\Roaming\Tencent\Users\17446187\QQ\WinTemp\RichOle\UW606UO)T]SC5{E17J[16OM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57800" y="2386013"/>
            <a:ext cx="26987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 bwMode="auto">
          <a:xfrm flipH="1">
            <a:off x="717550" y="2255838"/>
            <a:ext cx="788988" cy="881062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  <a:ln w="571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723900" y="4365625"/>
            <a:ext cx="830263" cy="831850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5037138" y="2255838"/>
            <a:ext cx="788987" cy="881062"/>
          </a:xfrm>
          <a:prstGeom prst="ellipse">
            <a:avLst/>
          </a:prstGeom>
          <a:blipFill>
            <a:blip r:embed="rId11" cstate="email"/>
            <a:stretch>
              <a:fillRect/>
            </a:stretch>
          </a:blip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15" name="椭圆 14"/>
          <p:cNvSpPr/>
          <p:nvPr/>
        </p:nvSpPr>
        <p:spPr bwMode="auto">
          <a:xfrm flipH="1">
            <a:off x="5076825" y="4292600"/>
            <a:ext cx="787400" cy="754063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  <a:ln w="571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263650" y="3090863"/>
            <a:ext cx="7116763" cy="15081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00"/>
            </a:solidFill>
            <a:prstDash val="sysDot"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Georgia" panose="02040502050405020303" pitchFamily="18" charset="0"/>
                <a:ea typeface="楷体_GB2312" pitchFamily="49" charset="-122"/>
              </a:rPr>
              <a:t>Learning Tips: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/>
              <a:t>      小组内阅读课文，划出文中各个人物将要做的事情，并简单说一说你是怎么知道的。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6" grpId="0" animBg="1" autoUpdateAnimBg="0"/>
      <p:bldP spid="16" grpId="1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7"/>
          <p:cNvGrpSpPr/>
          <p:nvPr/>
        </p:nvGrpSpPr>
        <p:grpSpPr bwMode="auto">
          <a:xfrm>
            <a:off x="358775" y="908050"/>
            <a:ext cx="4572000" cy="1125538"/>
            <a:chOff x="632410" y="72008"/>
            <a:chExt cx="4610071" cy="1124744"/>
          </a:xfrm>
        </p:grpSpPr>
        <p:pic>
          <p:nvPicPr>
            <p:cNvPr id="15383" name="Picture 18" descr="C:\Users\Administrator\AppData\Roaming\Tencent\Users\892023996\QQ\WinTemp\RichOle\~`{4WT1H]APWXU`UO3(M%AP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2410" y="72008"/>
              <a:ext cx="4108286" cy="112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2"/>
            <p:cNvSpPr txBox="1">
              <a:spLocks noChangeArrowheads="1"/>
            </p:cNvSpPr>
            <p:nvPr/>
          </p:nvSpPr>
          <p:spPr bwMode="auto">
            <a:xfrm>
              <a:off x="994173" y="360729"/>
              <a:ext cx="4248308" cy="5837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Read and judge</a:t>
              </a:r>
            </a:p>
          </p:txBody>
        </p:sp>
      </p:grpSp>
      <p:sp>
        <p:nvSpPr>
          <p:cNvPr id="5" name="Text Box 9" descr="蓝色面巾纸"/>
          <p:cNvSpPr txBox="1">
            <a:spLocks noChangeArrowheads="1"/>
          </p:cNvSpPr>
          <p:nvPr/>
        </p:nvSpPr>
        <p:spPr bwMode="auto">
          <a:xfrm>
            <a:off x="355600" y="3365500"/>
            <a:ext cx="7848600" cy="46196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CCFF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.Yang Ling will go to Beijing by train.(  )</a:t>
            </a:r>
          </a:p>
        </p:txBody>
      </p:sp>
      <p:sp>
        <p:nvSpPr>
          <p:cNvPr id="6" name="Text Box 9" descr="蓝色面巾纸"/>
          <p:cNvSpPr txBox="1">
            <a:spLocks noChangeArrowheads="1"/>
          </p:cNvSpPr>
          <p:nvPr/>
        </p:nvSpPr>
        <p:spPr bwMode="auto">
          <a:xfrm>
            <a:off x="355600" y="4235450"/>
            <a:ext cx="7920038" cy="4857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CCFF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 Su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Hai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will go to Hong Kong with her friend.(  )</a:t>
            </a:r>
          </a:p>
        </p:txBody>
      </p:sp>
      <p:sp>
        <p:nvSpPr>
          <p:cNvPr id="7" name="Text Box 9" descr="蓝色面巾纸"/>
          <p:cNvSpPr txBox="1">
            <a:spLocks noChangeArrowheads="1"/>
          </p:cNvSpPr>
          <p:nvPr/>
        </p:nvSpPr>
        <p:spPr bwMode="auto">
          <a:xfrm>
            <a:off x="355600" y="5013325"/>
            <a:ext cx="7561263" cy="46196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CCFF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 Liu Tao will go to Taipei with his parents.(  )</a:t>
            </a:r>
          </a:p>
        </p:txBody>
      </p:sp>
      <p:sp>
        <p:nvSpPr>
          <p:cNvPr id="8" name="Text Box 9" descr="蓝色面巾纸"/>
          <p:cNvSpPr txBox="1">
            <a:spLocks noChangeArrowheads="1"/>
          </p:cNvSpPr>
          <p:nvPr/>
        </p:nvSpPr>
        <p:spPr bwMode="auto">
          <a:xfrm>
            <a:off x="355600" y="5751513"/>
            <a:ext cx="8537575" cy="46196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CCFF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 Liu Tao will take some photos after the holiday.(  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26350" y="4205288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F</a:t>
            </a:r>
          </a:p>
        </p:txBody>
      </p:sp>
      <p:grpSp>
        <p:nvGrpSpPr>
          <p:cNvPr id="3" name="Group 12"/>
          <p:cNvGrpSpPr/>
          <p:nvPr/>
        </p:nvGrpSpPr>
        <p:grpSpPr bwMode="auto">
          <a:xfrm>
            <a:off x="6343650" y="3767138"/>
            <a:ext cx="1231900" cy="914400"/>
            <a:chOff x="0" y="0"/>
            <a:chExt cx="776" cy="576"/>
          </a:xfrm>
        </p:grpSpPr>
        <p:sp>
          <p:nvSpPr>
            <p:cNvPr id="15381" name="Line 13"/>
            <p:cNvSpPr>
              <a:spLocks noChangeShapeType="1"/>
            </p:cNvSpPr>
            <p:nvPr/>
          </p:nvSpPr>
          <p:spPr bwMode="auto">
            <a:xfrm>
              <a:off x="31" y="576"/>
              <a:ext cx="72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5382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7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family</a:t>
              </a: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164388" y="5013325"/>
            <a:ext cx="401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172450" y="5756275"/>
            <a:ext cx="40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F</a:t>
            </a:r>
          </a:p>
        </p:txBody>
      </p:sp>
      <p:grpSp>
        <p:nvGrpSpPr>
          <p:cNvPr id="10" name="Group 18"/>
          <p:cNvGrpSpPr/>
          <p:nvPr/>
        </p:nvGrpSpPr>
        <p:grpSpPr bwMode="auto">
          <a:xfrm>
            <a:off x="2598738" y="5445125"/>
            <a:ext cx="992187" cy="758825"/>
            <a:chOff x="0" y="0"/>
            <a:chExt cx="732" cy="478"/>
          </a:xfrm>
        </p:grpSpPr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90" y="478"/>
              <a:ext cx="50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7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show</a:t>
              </a:r>
            </a:p>
          </p:txBody>
        </p:sp>
      </p:grpSp>
      <p:sp>
        <p:nvSpPr>
          <p:cNvPr id="18" name="Text Box 9" descr="蓝色面巾纸"/>
          <p:cNvSpPr txBox="1">
            <a:spLocks noChangeArrowheads="1"/>
          </p:cNvSpPr>
          <p:nvPr/>
        </p:nvSpPr>
        <p:spPr bwMode="auto">
          <a:xfrm>
            <a:off x="355600" y="2655888"/>
            <a:ext cx="7848600" cy="46196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CCFF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1. Mike will stay in London for two months.(  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254750" y="3336925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T</a:t>
            </a:r>
          </a:p>
        </p:txBody>
      </p:sp>
      <p:grpSp>
        <p:nvGrpSpPr>
          <p:cNvPr id="11" name="Group 18"/>
          <p:cNvGrpSpPr/>
          <p:nvPr/>
        </p:nvGrpSpPr>
        <p:grpSpPr bwMode="auto">
          <a:xfrm>
            <a:off x="5180013" y="2205038"/>
            <a:ext cx="1585912" cy="958850"/>
            <a:chOff x="-212" y="-28"/>
            <a:chExt cx="1170" cy="604"/>
          </a:xfrm>
        </p:grpSpPr>
        <p:sp>
          <p:nvSpPr>
            <p:cNvPr id="15377" name="Line 19"/>
            <p:cNvSpPr>
              <a:spLocks noChangeShapeType="1"/>
            </p:cNvSpPr>
            <p:nvPr/>
          </p:nvSpPr>
          <p:spPr bwMode="auto">
            <a:xfrm>
              <a:off x="-212" y="576"/>
              <a:ext cx="117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5378" name="Text Box 20"/>
            <p:cNvSpPr txBox="1">
              <a:spLocks noChangeArrowheads="1"/>
            </p:cNvSpPr>
            <p:nvPr/>
          </p:nvSpPr>
          <p:spPr bwMode="auto">
            <a:xfrm>
              <a:off x="-212" y="-28"/>
              <a:ext cx="11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a month</a:t>
              </a:r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027863" y="2646363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09600" y="1241425"/>
            <a:ext cx="8066088" cy="10477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00"/>
            </a:solidFill>
            <a:prstDash val="sysDot"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Georgia" panose="02040502050405020303" pitchFamily="18" charset="0"/>
                <a:ea typeface="楷体_GB2312" pitchFamily="49" charset="-122"/>
              </a:rPr>
              <a:t>Learning Tips: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/>
              <a:t>阅读课文，判断句子是否正确，不对的请指出错误之处，并进行改正。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9" grpId="0"/>
      <p:bldP spid="23" grpId="0"/>
      <p:bldP spid="25" grpId="0" animBg="1" autoUpdateAnimBg="0"/>
      <p:bldP spid="25" grpId="1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8"/>
          <p:cNvSpPr txBox="1">
            <a:spLocks noChangeArrowheads="1"/>
          </p:cNvSpPr>
          <p:nvPr/>
        </p:nvSpPr>
        <p:spPr bwMode="auto">
          <a:xfrm>
            <a:off x="482600" y="989013"/>
            <a:ext cx="291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imitate </a:t>
            </a:r>
            <a:endParaRPr lang="zh-CN" altLang="en-U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1008063" y="1954213"/>
            <a:ext cx="1254125" cy="12287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2" name="组合 39"/>
          <p:cNvGrpSpPr/>
          <p:nvPr/>
        </p:nvGrpSpPr>
        <p:grpSpPr bwMode="auto">
          <a:xfrm>
            <a:off x="2916238" y="1250950"/>
            <a:ext cx="5688012" cy="1457325"/>
            <a:chOff x="2749864" y="932628"/>
            <a:chExt cx="6476112" cy="1761317"/>
          </a:xfrm>
        </p:grpSpPr>
        <p:pic>
          <p:nvPicPr>
            <p:cNvPr id="16399" name="图片 34" descr="bubbles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749864" y="933324"/>
              <a:ext cx="6476112" cy="176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Text Box 4"/>
            <p:cNvSpPr txBox="1">
              <a:spLocks noChangeArrowheads="1"/>
            </p:cNvSpPr>
            <p:nvPr/>
          </p:nvSpPr>
          <p:spPr bwMode="auto">
            <a:xfrm rot="-213169">
              <a:off x="3491880" y="932628"/>
              <a:ext cx="5652119" cy="115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Where will you go for the holiday, Mike? </a:t>
              </a:r>
            </a:p>
          </p:txBody>
        </p:sp>
      </p:grpSp>
      <p:grpSp>
        <p:nvGrpSpPr>
          <p:cNvPr id="3" name="组合 40"/>
          <p:cNvGrpSpPr/>
          <p:nvPr/>
        </p:nvGrpSpPr>
        <p:grpSpPr bwMode="auto">
          <a:xfrm>
            <a:off x="3276600" y="2781300"/>
            <a:ext cx="5256213" cy="1152525"/>
            <a:chOff x="3275856" y="2780928"/>
            <a:chExt cx="5464224" cy="1368152"/>
          </a:xfrm>
        </p:grpSpPr>
        <p:pic>
          <p:nvPicPr>
            <p:cNvPr id="16397" name="图片 35" descr="bubbles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5856" y="2780928"/>
              <a:ext cx="546422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矩形 36"/>
            <p:cNvSpPr>
              <a:spLocks noChangeArrowheads="1"/>
            </p:cNvSpPr>
            <p:nvPr/>
          </p:nvSpPr>
          <p:spPr bwMode="auto">
            <a:xfrm>
              <a:off x="3635895" y="2996952"/>
              <a:ext cx="4775025" cy="62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I’ll go back to London.   </a:t>
              </a:r>
            </a:p>
          </p:txBody>
        </p:sp>
      </p:grpSp>
      <p:grpSp>
        <p:nvGrpSpPr>
          <p:cNvPr id="4" name="组合 41"/>
          <p:cNvGrpSpPr/>
          <p:nvPr/>
        </p:nvGrpSpPr>
        <p:grpSpPr bwMode="auto">
          <a:xfrm>
            <a:off x="412750" y="3686175"/>
            <a:ext cx="6391275" cy="1060450"/>
            <a:chOff x="0" y="3645024"/>
            <a:chExt cx="7027437" cy="1368152"/>
          </a:xfrm>
        </p:grpSpPr>
        <p:pic>
          <p:nvPicPr>
            <p:cNvPr id="16395" name="图片 37" descr="bubbles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0" y="3645024"/>
              <a:ext cx="694826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746669" y="4183034"/>
              <a:ext cx="6280768" cy="67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How long will you stay there?</a:t>
              </a:r>
            </a:p>
          </p:txBody>
        </p:sp>
      </p:grpSp>
      <p:grpSp>
        <p:nvGrpSpPr>
          <p:cNvPr id="6" name="组合 42"/>
          <p:cNvGrpSpPr/>
          <p:nvPr/>
        </p:nvGrpSpPr>
        <p:grpSpPr bwMode="auto">
          <a:xfrm>
            <a:off x="538163" y="4781550"/>
            <a:ext cx="6138862" cy="1449388"/>
            <a:chOff x="563513" y="4717402"/>
            <a:chExt cx="7086369" cy="1864067"/>
          </a:xfrm>
        </p:grpSpPr>
        <p:pic>
          <p:nvPicPr>
            <p:cNvPr id="16393" name="图片 38" descr="bubbles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334062" flipV="1">
              <a:off x="563513" y="4717402"/>
              <a:ext cx="7086369" cy="186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 Box 12"/>
            <p:cNvSpPr txBox="1">
              <a:spLocks noChangeArrowheads="1"/>
            </p:cNvSpPr>
            <p:nvPr/>
          </p:nvSpPr>
          <p:spPr bwMode="auto">
            <a:xfrm rot="199234">
              <a:off x="1055397" y="5205827"/>
              <a:ext cx="5992812" cy="1226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I’ll stay there for a month. 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What about you? </a:t>
              </a:r>
            </a:p>
          </p:txBody>
        </p:sp>
      </p:grpSp>
      <p:sp>
        <p:nvSpPr>
          <p:cNvPr id="18" name="椭圆 17"/>
          <p:cNvSpPr/>
          <p:nvPr/>
        </p:nvSpPr>
        <p:spPr bwMode="auto">
          <a:xfrm>
            <a:off x="7092950" y="4937125"/>
            <a:ext cx="1368425" cy="129540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571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n w="57150">
                <a:solidFill>
                  <a:srgbClr val="FF3399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8"/>
          <p:cNvSpPr txBox="1">
            <a:spLocks noChangeArrowheads="1"/>
          </p:cNvSpPr>
          <p:nvPr/>
        </p:nvSpPr>
        <p:spPr bwMode="auto">
          <a:xfrm>
            <a:off x="1366838" y="647700"/>
            <a:ext cx="3313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imitate </a:t>
            </a:r>
            <a:endParaRPr lang="zh-CN" altLang="en-US" sz="28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936625" y="1935163"/>
            <a:ext cx="1296988" cy="13684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n w="57150">
                <a:solidFill>
                  <a:srgbClr val="FF3399"/>
                </a:solidFill>
              </a:ln>
            </a:endParaRPr>
          </a:p>
        </p:txBody>
      </p:sp>
      <p:grpSp>
        <p:nvGrpSpPr>
          <p:cNvPr id="2" name="组合 39"/>
          <p:cNvGrpSpPr/>
          <p:nvPr/>
        </p:nvGrpSpPr>
        <p:grpSpPr bwMode="auto">
          <a:xfrm>
            <a:off x="3095625" y="1039813"/>
            <a:ext cx="4895850" cy="1768475"/>
            <a:chOff x="2699147" y="869457"/>
            <a:chExt cx="4897034" cy="1767146"/>
          </a:xfrm>
        </p:grpSpPr>
        <p:pic>
          <p:nvPicPr>
            <p:cNvPr id="17420" name="图片 34" descr="bubbles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699147" y="869457"/>
              <a:ext cx="4897034" cy="176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 rot="-213169">
              <a:off x="3372967" y="961397"/>
              <a:ext cx="4040333" cy="95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I’ll visit my aunt and uncle in Beijing.    </a:t>
              </a:r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2447925" y="2736850"/>
            <a:ext cx="6083300" cy="1943100"/>
            <a:chOff x="3275856" y="2780928"/>
            <a:chExt cx="5464224" cy="1247522"/>
          </a:xfrm>
        </p:grpSpPr>
        <p:pic>
          <p:nvPicPr>
            <p:cNvPr id="17418" name="图片 35" descr="bubbles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5856" y="2780928"/>
              <a:ext cx="5464224" cy="1247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矩形 36"/>
            <p:cNvSpPr>
              <a:spLocks noChangeArrowheads="1"/>
            </p:cNvSpPr>
            <p:nvPr/>
          </p:nvSpPr>
          <p:spPr bwMode="auto">
            <a:xfrm>
              <a:off x="3669260" y="2912247"/>
              <a:ext cx="3745492" cy="53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That sounds great.</a:t>
              </a:r>
              <a:r>
                <a:rPr lang="en-US" altLang="zh-CN" sz="2800" b="1">
                  <a:latin typeface="Comic Sans MS" panose="030F0702030302020204" pitchFamily="66" charset="0"/>
                </a:rPr>
                <a:t> Will you</a:t>
              </a:r>
            </a:p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Comic Sans MS" panose="030F0702030302020204" pitchFamily="66" charset="0"/>
                </a:rPr>
                <a:t> go to Beijing by plane?</a:t>
              </a:r>
            </a:p>
          </p:txBody>
        </p:sp>
      </p:grpSp>
      <p:grpSp>
        <p:nvGrpSpPr>
          <p:cNvPr id="5" name="组合 41"/>
          <p:cNvGrpSpPr/>
          <p:nvPr/>
        </p:nvGrpSpPr>
        <p:grpSpPr bwMode="auto">
          <a:xfrm>
            <a:off x="395288" y="4392613"/>
            <a:ext cx="4391025" cy="1557337"/>
            <a:chOff x="0" y="3645024"/>
            <a:chExt cx="6948264" cy="1368152"/>
          </a:xfrm>
        </p:grpSpPr>
        <p:pic>
          <p:nvPicPr>
            <p:cNvPr id="17416" name="图片 37" descr="bubbles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0" y="3645024"/>
              <a:ext cx="694826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10"/>
            <p:cNvSpPr txBox="1">
              <a:spLocks noChangeArrowheads="1"/>
            </p:cNvSpPr>
            <p:nvPr/>
          </p:nvSpPr>
          <p:spPr bwMode="auto">
            <a:xfrm>
              <a:off x="855235" y="3948400"/>
              <a:ext cx="6041969" cy="68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No, I </a:t>
              </a:r>
              <a:r>
                <a:rPr lang="en-US" altLang="zh-CN" sz="28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won’t</a:t>
              </a: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I’ll go by train.</a:t>
              </a:r>
            </a:p>
          </p:txBody>
        </p:sp>
      </p:grpSp>
      <p:sp>
        <p:nvSpPr>
          <p:cNvPr id="13" name="椭圆 12"/>
          <p:cNvSpPr/>
          <p:nvPr/>
        </p:nvSpPr>
        <p:spPr bwMode="auto">
          <a:xfrm>
            <a:off x="6948488" y="4724400"/>
            <a:ext cx="1295400" cy="1368425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571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n w="57150">
                <a:solidFill>
                  <a:srgbClr val="FF3399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全屏显示(4:3)</PresentationFormat>
  <Paragraphs>136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Aharoni</vt:lpstr>
      <vt:lpstr>等线</vt:lpstr>
      <vt:lpstr>黑体</vt:lpstr>
      <vt:lpstr>华文楷体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Georgia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2018-12-19T07:45:00Z</dcterms:created>
  <dcterms:modified xsi:type="dcterms:W3CDTF">2023-01-17T02:06:22Z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59F08C8CE0534967BD351F1EEB6A06BD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