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8A407-3161-40DE-976D-45FFF1B345B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0BCA5-7960-42BD-BD59-A1177D93669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0BCA5-7960-42BD-BD59-A1177D93669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4256" y="1268235"/>
            <a:ext cx="6168231" cy="875101"/>
          </a:xfrm>
        </p:spPr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8511" y="2313441"/>
            <a:ext cx="5079720" cy="1043317"/>
          </a:xfr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__18.docx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80" y="0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99" y="742847"/>
            <a:ext cx="9127622" cy="5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900" b="1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　三角形</a:t>
            </a:r>
          </a:p>
        </p:txBody>
      </p:sp>
      <p:sp>
        <p:nvSpPr>
          <p:cNvPr id="842767" name="矩形 10"/>
          <p:cNvSpPr>
            <a:spLocks noChangeArrowheads="1"/>
          </p:cNvSpPr>
          <p:nvPr/>
        </p:nvSpPr>
        <p:spPr bwMode="auto">
          <a:xfrm>
            <a:off x="6300" y="1885911"/>
            <a:ext cx="9127621" cy="90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5400" b="1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图形的全等</a:t>
            </a:r>
            <a:endParaRPr lang="en-US" altLang="en-US" sz="5400" b="1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0" y="3579834"/>
            <a:ext cx="91377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42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"/>
          <p:cNvGraphicFramePr>
            <a:graphicFrameLocks noChangeAspect="1"/>
          </p:cNvGraphicFramePr>
          <p:nvPr/>
        </p:nvGraphicFramePr>
        <p:xfrm>
          <a:off x="366617" y="685464"/>
          <a:ext cx="8418326" cy="2828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文档" r:id="rId3" imgW="3477895" imgH="1169035" progId="Word.Document.12">
                  <p:embed/>
                </p:oleObj>
              </mc:Choice>
              <mc:Fallback>
                <p:oleObj name="文档" r:id="rId3" imgW="3477895" imgH="1169035" progId="Word.Document.12">
                  <p:embed/>
                  <p:pic>
                    <p:nvPicPr>
                      <p:cNvPr id="0" name="图片 6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685464"/>
                        <a:ext cx="8418326" cy="28287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3486543"/>
          <a:ext cx="8975180" cy="96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r:id="rId5" imgW="4919345" imgH="533400" progId="Word.Document.12">
                  <p:embed/>
                </p:oleObj>
              </mc:Choice>
              <mc:Fallback>
                <p:oleObj r:id="rId5" imgW="4919345" imgH="533400" progId="Word.Document.12">
                  <p:embed/>
                  <p:pic>
                    <p:nvPicPr>
                      <p:cNvPr id="0" name="图片 6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3486543"/>
                        <a:ext cx="8975180" cy="968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组合 3"/>
          <p:cNvGrpSpPr/>
          <p:nvPr/>
        </p:nvGrpSpPr>
        <p:grpSpPr bwMode="auto">
          <a:xfrm>
            <a:off x="287246" y="914793"/>
            <a:ext cx="14544982" cy="2856520"/>
            <a:chOff x="361950" y="1151855"/>
            <a:chExt cx="18328281" cy="3598870"/>
          </a:xfrm>
        </p:grpSpPr>
        <p:graphicFrame>
          <p:nvGraphicFramePr>
            <p:cNvPr id="13314" name="对象 1"/>
            <p:cNvGraphicFramePr>
              <a:graphicFrameLocks noChangeAspect="1"/>
            </p:cNvGraphicFramePr>
            <p:nvPr/>
          </p:nvGraphicFramePr>
          <p:xfrm>
            <a:off x="6985173" y="2592015"/>
            <a:ext cx="11705058" cy="1982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r:id="rId3" imgW="3839210" imgH="652145" progId="Word.Document.12">
                    <p:embed/>
                  </p:oleObj>
                </mc:Choice>
                <mc:Fallback>
                  <p:oleObj r:id="rId3" imgW="3839210" imgH="652145" progId="Word.Document.12">
                    <p:embed/>
                    <p:pic>
                      <p:nvPicPr>
                        <p:cNvPr id="0" name="图片 7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5173" y="2592015"/>
                          <a:ext cx="11705058" cy="1982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5" name="矩形 2"/>
            <p:cNvSpPr>
              <a:spLocks noChangeAspect="1" noChangeArrowheads="1"/>
            </p:cNvSpPr>
            <p:nvPr/>
          </p:nvSpPr>
          <p:spPr bwMode="auto">
            <a:xfrm>
              <a:off x="361950" y="1151855"/>
              <a:ext cx="10807700" cy="35988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如图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 dirty="0">
                  <a:solidFill>
                    <a:srgbClr val="000000"/>
                  </a:solidFill>
                  <a:latin typeface="NEU-BZ-S92" pitchFamily="2" charset="-122"/>
                </a:rPr>
                <a:t>△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ABC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≌</a:t>
              </a:r>
              <a:r>
                <a:rPr lang="zh-CN" altLang="zh-CN" sz="2500" b="1" dirty="0">
                  <a:solidFill>
                    <a:srgbClr val="000000"/>
                  </a:solidFill>
                  <a:latin typeface="NEU-BZ-S92" pitchFamily="2" charset="-122"/>
                </a:rPr>
                <a:t>△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CDA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并且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AB=CD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那么下列结论错误的是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zh-CN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∠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=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∠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.AC=CA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∠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D=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∠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.AC=BC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</p:txBody>
        </p:sp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628666" y="1370928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 bwMode="auto">
          <a:xfrm>
            <a:off x="287246" y="399435"/>
            <a:ext cx="8577067" cy="2915742"/>
            <a:chOff x="361950" y="503238"/>
            <a:chExt cx="10807700" cy="3672953"/>
          </a:xfrm>
        </p:grpSpPr>
        <p:sp>
          <p:nvSpPr>
            <p:cNvPr id="14338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5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sp>
          <p:nvSpPr>
            <p:cNvPr id="14339" name="矩形 1"/>
            <p:cNvSpPr>
              <a:spLocks noChangeAspect="1" noChangeArrowheads="1"/>
            </p:cNvSpPr>
            <p:nvPr/>
          </p:nvSpPr>
          <p:spPr bwMode="auto">
            <a:xfrm>
              <a:off x="361950" y="1173702"/>
              <a:ext cx="10807700" cy="300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下列说法正确的是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zh-CN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能够完全重合的两个图形叫做全等图形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周长相等的三角形是全等三角形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各角相等的三角形是全等三角形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面积相等的三角形是全等三角形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</p:txBody>
        </p:sp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3429316" y="914792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14341" name="对象 5"/>
          <p:cNvGraphicFramePr>
            <a:graphicFrameLocks noChangeAspect="1"/>
          </p:cNvGraphicFramePr>
          <p:nvPr/>
        </p:nvGraphicFramePr>
        <p:xfrm>
          <a:off x="366617" y="3305096"/>
          <a:ext cx="8418326" cy="144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3477895" imgH="598805" progId="Word.Document.12">
                  <p:embed/>
                </p:oleObj>
              </mc:Choice>
              <mc:Fallback>
                <p:oleObj name="文档" r:id="rId3" imgW="3477895" imgH="598805" progId="Word.Document.12">
                  <p:embed/>
                  <p:pic>
                    <p:nvPicPr>
                      <p:cNvPr id="0" name="图片 8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3305096"/>
                        <a:ext cx="8418326" cy="1449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>
            <a:spLocks noChangeAspect="1" noChangeArrowheads="1"/>
          </p:cNvSpPr>
          <p:nvPr/>
        </p:nvSpPr>
        <p:spPr bwMode="auto">
          <a:xfrm>
            <a:off x="6343351" y="325721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"/>
          <p:cNvGraphicFramePr>
            <a:graphicFrameLocks noChangeAspect="1"/>
          </p:cNvGraphicFramePr>
          <p:nvPr/>
        </p:nvGraphicFramePr>
        <p:xfrm>
          <a:off x="366713" y="935038"/>
          <a:ext cx="8418512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3479165" imgH="1408430" progId="Word.Document.12">
                  <p:embed/>
                </p:oleObj>
              </mc:Choice>
              <mc:Fallback>
                <p:oleObj name="文档" r:id="rId3" imgW="3479165" imgH="1408430" progId="Word.Document.12">
                  <p:embed/>
                  <p:pic>
                    <p:nvPicPr>
                      <p:cNvPr id="0" name="图片 9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935038"/>
                        <a:ext cx="8418512" cy="340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7086663" y="934953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4"/>
          <p:cNvGrpSpPr/>
          <p:nvPr/>
        </p:nvGrpSpPr>
        <p:grpSpPr bwMode="auto">
          <a:xfrm>
            <a:off x="287246" y="570800"/>
            <a:ext cx="8577067" cy="3427320"/>
            <a:chOff x="361950" y="719807"/>
            <a:chExt cx="10807700" cy="4317023"/>
          </a:xfrm>
        </p:grpSpPr>
        <p:sp>
          <p:nvSpPr>
            <p:cNvPr id="16386" name="矩形 1"/>
            <p:cNvSpPr>
              <a:spLocks noChangeAspect="1" noChangeArrowheads="1"/>
            </p:cNvSpPr>
            <p:nvPr/>
          </p:nvSpPr>
          <p:spPr bwMode="auto">
            <a:xfrm>
              <a:off x="361950" y="719807"/>
              <a:ext cx="10807700" cy="1860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如图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 dirty="0">
                  <a:solidFill>
                    <a:srgbClr val="000000"/>
                  </a:solidFill>
                  <a:latin typeface="NEU-BZ-S92" pitchFamily="2" charset="-122"/>
                </a:rPr>
                <a:t>△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ABC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≌</a:t>
              </a:r>
              <a:r>
                <a:rPr lang="zh-CN" altLang="zh-CN" sz="2500" b="1" dirty="0">
                  <a:solidFill>
                    <a:srgbClr val="000000"/>
                  </a:solidFill>
                  <a:latin typeface="NEU-BZ-S92" pitchFamily="2" charset="-122"/>
                </a:rPr>
                <a:t>△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AEF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AB=AE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∠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B=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∠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则对于结论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: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①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AC=AF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②∠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FAB=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∠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EAB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③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EF=BC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④∠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EAB=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∠</a:t>
              </a:r>
              <a:r>
                <a:rPr lang="en-US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FAC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其中正确结论的个数是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zh-CN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</p:txBody>
        </p:sp>
        <p:pic>
          <p:nvPicPr>
            <p:cNvPr id="16387" name="c21.jpg" descr="id:2147496210;FounderCES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7921277" y="2447999"/>
              <a:ext cx="2659920" cy="2588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8" name="矩形 3"/>
            <p:cNvSpPr>
              <a:spLocks noChangeArrowheads="1"/>
            </p:cNvSpPr>
            <p:nvPr/>
          </p:nvSpPr>
          <p:spPr bwMode="auto">
            <a:xfrm>
              <a:off x="648470" y="2623868"/>
              <a:ext cx="5759450" cy="137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A.1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个</a:t>
              </a:r>
              <a:r>
                <a:rPr lang="zh-CN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　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	B.2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个</a:t>
              </a:r>
              <a:r>
                <a:rPr lang="zh-CN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　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	</a:t>
              </a:r>
            </a:p>
            <a:p>
              <a:pPr defTabSz="0"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C.3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个</a:t>
              </a:r>
              <a:r>
                <a:rPr lang="zh-CN" altLang="zh-CN" sz="2500" b="1" i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　</a:t>
              </a:r>
              <a:r>
                <a:rPr lang="en-US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	D.4</a:t>
              </a:r>
              <a:r>
                <a:rPr lang="zh-CN" altLang="zh-CN" sz="25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个</a:t>
              </a:r>
              <a:endParaRPr lang="zh-CN" altLang="zh-CN" sz="2500" b="1" dirty="0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</p:txBody>
        </p:sp>
      </p:grpSp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3884121" y="1514573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09" name="对象 1"/>
          <p:cNvGraphicFramePr>
            <a:graphicFrameLocks noChangeAspect="1"/>
          </p:cNvGraphicFramePr>
          <p:nvPr/>
        </p:nvGraphicFramePr>
        <p:xfrm>
          <a:off x="366617" y="496457"/>
          <a:ext cx="8418326" cy="4270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3" imgW="3479165" imgH="1764665" progId="Word.Document.12">
                  <p:embed/>
                </p:oleObj>
              </mc:Choice>
              <mc:Fallback>
                <p:oleObj r:id="rId3" imgW="3479165" imgH="1764665" progId="Word.Document.12">
                  <p:embed/>
                  <p:pic>
                    <p:nvPicPr>
                      <p:cNvPr id="0" name="图片 10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496457"/>
                        <a:ext cx="8418326" cy="4270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4384282" y="97149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对象 1"/>
          <p:cNvGraphicFramePr>
            <a:graphicFrameLocks noChangeAspect="1"/>
          </p:cNvGraphicFramePr>
          <p:nvPr/>
        </p:nvGraphicFramePr>
        <p:xfrm>
          <a:off x="362837" y="526699"/>
          <a:ext cx="8369192" cy="406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3" imgW="3479165" imgH="1694815" progId="Word.Document.12">
                  <p:embed/>
                </p:oleObj>
              </mc:Choice>
              <mc:Fallback>
                <p:oleObj r:id="rId3" imgW="3479165" imgH="1694815" progId="Word.Document.12">
                  <p:embed/>
                  <p:pic>
                    <p:nvPicPr>
                      <p:cNvPr id="0" name="图片 11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837" y="526699"/>
                        <a:ext cx="8369192" cy="4062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4914680" y="485117"/>
            <a:ext cx="468755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①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" name="image9.jpeg"/>
          <p:cNvPicPr>
            <a:picLocks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4770" y="517879"/>
            <a:ext cx="399372" cy="40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686619" y="1018116"/>
            <a:ext cx="2395565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②</a:t>
            </a:r>
            <a:r>
              <a:rPr lang="zh-CN" altLang="zh-CN" sz="2500" b="1" i="1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500" b="1" i="1">
                <a:solidFill>
                  <a:srgbClr val="FF0000"/>
                </a:solidFill>
                <a:latin typeface="Times New Roman" panose="02020603050405020304" pitchFamily="18" charset="0"/>
              </a:rPr>
              <a:t>		 </a:t>
            </a: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⑩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spect="1" noChangeArrowheads="1"/>
          </p:cNvSpPr>
          <p:nvPr/>
        </p:nvSpPr>
        <p:spPr bwMode="auto">
          <a:xfrm>
            <a:off x="3615773" y="1023156"/>
            <a:ext cx="1697020" cy="5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③</a:t>
            </a:r>
            <a:r>
              <a:rPr lang="zh-CN" altLang="zh-CN" sz="2500" b="1" i="1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5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⑥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>
            <a:spLocks noChangeAspect="1" noChangeArrowheads="1"/>
          </p:cNvSpPr>
          <p:nvPr/>
        </p:nvSpPr>
        <p:spPr bwMode="auto">
          <a:xfrm>
            <a:off x="5959096" y="1016856"/>
            <a:ext cx="1698279" cy="5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④</a:t>
            </a:r>
            <a:r>
              <a:rPr lang="zh-CN" altLang="zh-CN" sz="2500" b="1" i="1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5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</a:t>
            </a: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⑦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>
            <a:spLocks noChangeAspect="1" noChangeArrowheads="1"/>
          </p:cNvSpPr>
          <p:nvPr/>
        </p:nvSpPr>
        <p:spPr bwMode="auto">
          <a:xfrm>
            <a:off x="763470" y="1552375"/>
            <a:ext cx="1941431" cy="5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⑤</a:t>
            </a:r>
            <a:r>
              <a:rPr lang="zh-CN" altLang="zh-CN" sz="2500" b="1" i="1">
                <a:solidFill>
                  <a:srgbClr val="FF0000"/>
                </a:solidFill>
                <a:latin typeface="Times New Roman" panose="02020603050405020304" pitchFamily="18" charset="0"/>
              </a:rPr>
              <a:t>　</a:t>
            </a:r>
            <a:r>
              <a:rPr lang="en-US" altLang="zh-CN" sz="25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 </a:t>
            </a: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⑧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>
            <a:spLocks noChangeAspect="1" noChangeArrowheads="1"/>
          </p:cNvSpPr>
          <p:nvPr/>
        </p:nvSpPr>
        <p:spPr bwMode="auto">
          <a:xfrm>
            <a:off x="3664908" y="1551115"/>
            <a:ext cx="468755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⑨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6" name="image10.jpeg"/>
          <p:cNvPicPr>
            <a:picLocks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36" y="1581356"/>
            <a:ext cx="400633" cy="40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对象 1"/>
          <p:cNvGraphicFramePr>
            <a:graphicFrameLocks noChangeAspect="1"/>
          </p:cNvGraphicFramePr>
          <p:nvPr/>
        </p:nvGraphicFramePr>
        <p:xfrm>
          <a:off x="366617" y="1009296"/>
          <a:ext cx="8418326" cy="3262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r:id="rId3" imgW="3479165" imgH="1348740" progId="Word.Document.12">
                  <p:embed/>
                </p:oleObj>
              </mc:Choice>
              <mc:Fallback>
                <p:oleObj r:id="rId3" imgW="3479165" imgH="1348740" progId="Word.Document.12">
                  <p:embed/>
                  <p:pic>
                    <p:nvPicPr>
                      <p:cNvPr id="0" name="图片 12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009296"/>
                        <a:ext cx="8418326" cy="3262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914652" y="1485592"/>
            <a:ext cx="949656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120</a:t>
            </a:r>
            <a:r>
              <a:rPr lang="en-US" altLang="zh-CN" sz="2500" b="1" i="1">
                <a:solidFill>
                  <a:srgbClr val="FF0000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°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"/>
          <p:cNvGraphicFramePr>
            <a:graphicFrameLocks noChangeAspect="1"/>
          </p:cNvGraphicFramePr>
          <p:nvPr/>
        </p:nvGraphicFramePr>
        <p:xfrm>
          <a:off x="366617" y="849270"/>
          <a:ext cx="8418326" cy="357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r:id="rId3" imgW="3479165" imgH="1479550" progId="Word.Document.12">
                  <p:embed/>
                </p:oleObj>
              </mc:Choice>
              <mc:Fallback>
                <p:oleObj r:id="rId3" imgW="3479165" imgH="1479550" progId="Word.Document.12">
                  <p:embed/>
                  <p:pic>
                    <p:nvPicPr>
                      <p:cNvPr id="0" name="图片 13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849270"/>
                        <a:ext cx="8418326" cy="357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6572645" y="1333127"/>
            <a:ext cx="306852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组合 3"/>
          <p:cNvGrpSpPr/>
          <p:nvPr/>
        </p:nvGrpSpPr>
        <p:grpSpPr bwMode="auto">
          <a:xfrm>
            <a:off x="570713" y="1280205"/>
            <a:ext cx="10319441" cy="2583090"/>
            <a:chOff x="719316" y="1613429"/>
            <a:chExt cx="13002363" cy="3253317"/>
          </a:xfrm>
        </p:grpSpPr>
        <p:graphicFrame>
          <p:nvGraphicFramePr>
            <p:cNvPr id="21506" name="对象 1"/>
            <p:cNvGraphicFramePr>
              <a:graphicFrameLocks noChangeAspect="1"/>
            </p:cNvGraphicFramePr>
            <p:nvPr/>
          </p:nvGraphicFramePr>
          <p:xfrm>
            <a:off x="2016621" y="2724432"/>
            <a:ext cx="11705058" cy="21423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4" r:id="rId3" imgW="3839210" imgH="704215" progId="Word.Document.12">
                    <p:embed/>
                  </p:oleObj>
                </mc:Choice>
                <mc:Fallback>
                  <p:oleObj r:id="rId3" imgW="3839210" imgH="704215" progId="Word.Document.12">
                    <p:embed/>
                    <p:pic>
                      <p:nvPicPr>
                        <p:cNvPr id="0" name="图片 143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621" y="2724432"/>
                          <a:ext cx="11705058" cy="21423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07" name="矩形 2"/>
            <p:cNvSpPr>
              <a:spLocks noChangeAspect="1" noChangeArrowheads="1"/>
            </p:cNvSpPr>
            <p:nvPr/>
          </p:nvSpPr>
          <p:spPr bwMode="auto">
            <a:xfrm>
              <a:off x="719316" y="1613429"/>
              <a:ext cx="10807700" cy="300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13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zh-CN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如图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已知图中的两个三角形全等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则∠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α</a:t>
              </a:r>
              <a:r>
                <a:rPr lang="zh-CN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的度数是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zh-CN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zh-CN" altLang="zh-CN" sz="2500" b="1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72°</a:t>
              </a:r>
              <a:endParaRPr lang="zh-CN" altLang="zh-CN" sz="2500" b="1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60°</a:t>
              </a:r>
              <a:endParaRPr lang="zh-CN" altLang="zh-CN" sz="2500" b="1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58°</a:t>
              </a:r>
              <a:endParaRPr lang="zh-CN" altLang="zh-CN" sz="2500" b="1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50°</a:t>
              </a:r>
              <a:endParaRPr lang="zh-CN" altLang="zh-CN" sz="2500" b="1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</p:txBody>
        </p:sp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8114702" y="129028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561894" cy="4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7"/>
            <a:ext cx="3439292" cy="572060"/>
            <a:chOff x="3369875" y="1633364"/>
            <a:chExt cx="3439110" cy="432048"/>
          </a:xfrm>
        </p:grpSpPr>
        <p:sp>
          <p:nvSpPr>
            <p:cNvPr id="4100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3311872" cy="37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5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sz="25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561894" cy="4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9"/>
            <a:ext cx="3439292" cy="570800"/>
            <a:chOff x="3369875" y="2263434"/>
            <a:chExt cx="3439110" cy="432048"/>
          </a:xfrm>
        </p:grpSpPr>
        <p:sp>
          <p:nvSpPr>
            <p:cNvPr id="4105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3311872" cy="379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5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561894" cy="4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2"/>
            <a:ext cx="3362543" cy="572060"/>
            <a:chOff x="3369875" y="2893504"/>
            <a:chExt cx="3362365" cy="432048"/>
          </a:xfrm>
        </p:grpSpPr>
        <p:sp>
          <p:nvSpPr>
            <p:cNvPr id="4110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1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3217300" cy="37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5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561894" cy="4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5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20" y="3224454"/>
            <a:ext cx="4857955" cy="572060"/>
            <a:chOff x="3369875" y="3523574"/>
            <a:chExt cx="4857452" cy="432048"/>
          </a:xfrm>
        </p:grpSpPr>
        <p:sp>
          <p:nvSpPr>
            <p:cNvPr id="4115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5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6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4730214" cy="37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25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 b="1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1"/>
          <p:cNvGraphicFramePr>
            <a:graphicFrameLocks noChangeAspect="1"/>
          </p:cNvGraphicFramePr>
          <p:nvPr/>
        </p:nvGraphicFramePr>
        <p:xfrm>
          <a:off x="366617" y="1328087"/>
          <a:ext cx="8418326" cy="263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r:id="rId3" imgW="3479165" imgH="1089660" progId="Word.Document.12">
                  <p:embed/>
                </p:oleObj>
              </mc:Choice>
              <mc:Fallback>
                <p:oleObj r:id="rId3" imgW="3479165" imgH="1089660" progId="Word.Document.12">
                  <p:embed/>
                  <p:pic>
                    <p:nvPicPr>
                      <p:cNvPr id="0" name="图片 15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328087"/>
                        <a:ext cx="8418326" cy="2636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3771995" y="1828325"/>
            <a:ext cx="306852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1"/>
          <p:cNvGraphicFramePr>
            <a:graphicFrameLocks noChangeAspect="1"/>
          </p:cNvGraphicFramePr>
          <p:nvPr/>
        </p:nvGraphicFramePr>
        <p:xfrm>
          <a:off x="400633" y="580881"/>
          <a:ext cx="8418326" cy="2181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r:id="rId3" imgW="3479165" imgH="902335" progId="Word.Document.12">
                  <p:embed/>
                </p:oleObj>
              </mc:Choice>
              <mc:Fallback>
                <p:oleObj r:id="rId3" imgW="3479165" imgH="902335" progId="Word.Document.12">
                  <p:embed/>
                  <p:pic>
                    <p:nvPicPr>
                      <p:cNvPr id="0" name="图片 16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633" y="580881"/>
                        <a:ext cx="8418326" cy="21811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38901" y="2876681"/>
          <a:ext cx="8976439" cy="1939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r:id="rId5" imgW="4919345" imgH="1063625" progId="Word.Document.12">
                  <p:embed/>
                </p:oleObj>
              </mc:Choice>
              <mc:Fallback>
                <p:oleObj r:id="rId5" imgW="4919345" imgH="1063625" progId="Word.Document.12">
                  <p:embed/>
                  <p:pic>
                    <p:nvPicPr>
                      <p:cNvPr id="0" name="图片 16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01" y="2876681"/>
                        <a:ext cx="8976439" cy="1939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c25.jpg" descr="id:2147496336;FounderCES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43984" y="1174361"/>
            <a:ext cx="2000644" cy="157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69470" y="286030"/>
            <a:ext cx="3317188" cy="4233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algn="ctr" defTabSz="362585">
              <a:buFont typeface="Arial" panose="020B0604020202020204" pitchFamily="34" charset="0"/>
              <a:buNone/>
            </a:pPr>
            <a:r>
              <a:rPr lang="zh-CN" altLang="en-US" sz="2500" b="1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学 习 目 标                </a:t>
            </a:r>
          </a:p>
        </p:txBody>
      </p:sp>
      <p:sp>
        <p:nvSpPr>
          <p:cNvPr id="5122" name="矩形 1"/>
          <p:cNvSpPr>
            <a:spLocks noChangeAspect="1" noChangeArrowheads="1"/>
          </p:cNvSpPr>
          <p:nvPr/>
        </p:nvSpPr>
        <p:spPr bwMode="auto">
          <a:xfrm>
            <a:off x="287246" y="2057652"/>
            <a:ext cx="8577067" cy="145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567" tIns="36283" rIns="72567" bIns="36283">
            <a:spAutoFit/>
          </a:bodyPr>
          <a:lstStyle/>
          <a:p>
            <a:pPr defTabSz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815975" algn="l"/>
                <a:tab pos="1468755" algn="l"/>
                <a:tab pos="2014220" algn="l"/>
                <a:tab pos="2557145" algn="l"/>
              </a:tabLst>
            </a:pPr>
            <a:r>
              <a:rPr lang="en-US" altLang="zh-CN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zh-CN" sz="25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zh-CN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通过实例理解图形全等的概念和特征</a:t>
            </a:r>
            <a:r>
              <a:rPr lang="en-US" altLang="zh-CN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并能识别图形的全等</a:t>
            </a:r>
            <a:r>
              <a:rPr lang="en-US" altLang="zh-CN" sz="25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zh-CN" altLang="zh-CN" sz="2500" b="1" dirty="0">
              <a:solidFill>
                <a:srgbClr val="000000"/>
              </a:solidFill>
              <a:latin typeface="NEU-BZ-S92" pitchFamily="2" charset="-122"/>
              <a:ea typeface="NEU-BZ-S92" pitchFamily="2" charset="-122"/>
            </a:endParaRPr>
          </a:p>
          <a:p>
            <a:pPr defTabSz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815975" algn="l"/>
                <a:tab pos="1468755" algn="l"/>
                <a:tab pos="2014220" algn="l"/>
                <a:tab pos="2557145" algn="l"/>
              </a:tabLst>
            </a:pPr>
            <a:r>
              <a:rPr lang="en-US" altLang="zh-CN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5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zh-CN" altLang="zh-CN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掌握全等三角形对应边相等、对应角相等的性质</a:t>
            </a:r>
            <a:r>
              <a:rPr lang="en-US" altLang="zh-CN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并能进行简单的推理和计算</a:t>
            </a:r>
            <a:r>
              <a:rPr lang="en-US" altLang="zh-CN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zh-CN" altLang="zh-CN" sz="25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解决一些实际问题</a:t>
            </a:r>
            <a:r>
              <a:rPr lang="en-US" altLang="zh-CN" sz="25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zh-CN" altLang="en-US" sz="25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圆角矩形 3"/>
          <p:cNvSpPr>
            <a:spLocks noChangeArrowheads="1"/>
          </p:cNvSpPr>
          <p:nvPr/>
        </p:nvSpPr>
        <p:spPr bwMode="auto">
          <a:xfrm>
            <a:off x="2857343" y="457396"/>
            <a:ext cx="3314669" cy="423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567" tIns="36283" rIns="72567" bIns="36283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5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精 典 范 例                 </a:t>
            </a:r>
          </a:p>
        </p:txBody>
      </p:sp>
      <p:graphicFrame>
        <p:nvGraphicFramePr>
          <p:cNvPr id="6146" name="对象 1"/>
          <p:cNvGraphicFramePr>
            <a:graphicFrameLocks noChangeAspect="1"/>
          </p:cNvGraphicFramePr>
          <p:nvPr/>
        </p:nvGraphicFramePr>
        <p:xfrm>
          <a:off x="400050" y="1633538"/>
          <a:ext cx="929005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文档" r:id="rId3" imgW="3839210" imgH="777240" progId="Word.Document.12">
                  <p:embed/>
                </p:oleObj>
              </mc:Choice>
              <mc:Fallback>
                <p:oleObj name="文档" r:id="rId3" imgW="3839210" imgH="777240" progId="Word.Document.12">
                  <p:embed/>
                  <p:pic>
                    <p:nvPicPr>
                      <p:cNvPr id="0" name="图片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633538"/>
                        <a:ext cx="9290050" cy="187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 noChangeArrowheads="1"/>
          </p:cNvSpPr>
          <p:nvPr/>
        </p:nvSpPr>
        <p:spPr bwMode="auto">
          <a:xfrm>
            <a:off x="6457997" y="1596477"/>
            <a:ext cx="364097" cy="5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1"/>
          <p:cNvGraphicFramePr>
            <a:graphicFrameLocks noChangeAspect="1"/>
          </p:cNvGraphicFramePr>
          <p:nvPr/>
        </p:nvGraphicFramePr>
        <p:xfrm>
          <a:off x="366713" y="614363"/>
          <a:ext cx="8418512" cy="403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文档" r:id="rId3" imgW="3479165" imgH="1668780" progId="Word.Document.12">
                  <p:embed/>
                </p:oleObj>
              </mc:Choice>
              <mc:Fallback>
                <p:oleObj name="文档" r:id="rId3" imgW="3479165" imgH="1668780" progId="Word.Document.12">
                  <p:embed/>
                  <p:pic>
                    <p:nvPicPr>
                      <p:cNvPr id="0" name="图片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614363"/>
                        <a:ext cx="8418512" cy="403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2915296" y="1086158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对象 1"/>
          <p:cNvGraphicFramePr>
            <a:graphicFrameLocks noChangeAspect="1"/>
          </p:cNvGraphicFramePr>
          <p:nvPr/>
        </p:nvGraphicFramePr>
        <p:xfrm>
          <a:off x="366617" y="733346"/>
          <a:ext cx="8418326" cy="272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文档" r:id="rId3" imgW="3477895" imgH="1126490" progId="Word.Document.12">
                  <p:embed/>
                </p:oleObj>
              </mc:Choice>
              <mc:Fallback>
                <p:oleObj name="文档" r:id="rId3" imgW="3477895" imgH="1126490" progId="Word.Document.12">
                  <p:embed/>
                  <p:pic>
                    <p:nvPicPr>
                      <p:cNvPr id="0" name="图片 30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733346"/>
                        <a:ext cx="8418326" cy="2725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86775" y="3431101"/>
          <a:ext cx="8976439" cy="96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文档" r:id="rId5" imgW="4918075" imgH="532130" progId="Word.Document.12">
                  <p:embed/>
                </p:oleObj>
              </mc:Choice>
              <mc:Fallback>
                <p:oleObj name="文档" r:id="rId5" imgW="4918075" imgH="532130" progId="Word.Document.12">
                  <p:embed/>
                  <p:pic>
                    <p:nvPicPr>
                      <p:cNvPr id="0" name="图片 3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75" y="3431101"/>
                        <a:ext cx="8976439" cy="968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组合 4"/>
          <p:cNvGrpSpPr/>
          <p:nvPr/>
        </p:nvGrpSpPr>
        <p:grpSpPr bwMode="auto">
          <a:xfrm>
            <a:off x="287246" y="832890"/>
            <a:ext cx="8839116" cy="2935215"/>
            <a:chOff x="361950" y="863823"/>
            <a:chExt cx="11137218" cy="3697323"/>
          </a:xfrm>
        </p:grpSpPr>
        <p:sp>
          <p:nvSpPr>
            <p:cNvPr id="9218" name="矩形 1"/>
            <p:cNvSpPr>
              <a:spLocks noChangeAspect="1" noChangeArrowheads="1"/>
            </p:cNvSpPr>
            <p:nvPr/>
          </p:nvSpPr>
          <p:spPr bwMode="auto">
            <a:xfrm>
              <a:off x="361950" y="863823"/>
              <a:ext cx="10807700" cy="1279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zh-CN" altLang="zh-CN" sz="2500" b="1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【例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zh-CN" altLang="zh-CN" sz="2500" b="1">
                  <a:solidFill>
                    <a:srgbClr val="0000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】</a:t>
              </a:r>
              <a:r>
                <a:rPr lang="zh-CN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如图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>
                  <a:solidFill>
                    <a:srgbClr val="000000"/>
                  </a:solidFill>
                  <a:latin typeface="NEU-BZ-S92" pitchFamily="2" charset="-122"/>
                </a:rPr>
                <a:t>△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ABC</a:t>
              </a:r>
              <a:r>
                <a:rPr lang="zh-CN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与</a:t>
              </a:r>
              <a:r>
                <a:rPr lang="zh-CN" altLang="zh-CN" sz="2500" b="1">
                  <a:solidFill>
                    <a:srgbClr val="000000"/>
                  </a:solidFill>
                  <a:latin typeface="NEU-BZ-S92" pitchFamily="2" charset="-122"/>
                </a:rPr>
                <a:t>△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DEF</a:t>
              </a:r>
              <a:r>
                <a:rPr lang="zh-CN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是全等三角形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,</a:t>
              </a:r>
              <a:r>
                <a:rPr lang="zh-CN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则图中相等线段的组数是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(</a:t>
              </a:r>
              <a:r>
                <a:rPr lang="zh-CN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　　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)</a:t>
              </a:r>
              <a:endParaRPr lang="zh-CN" altLang="zh-CN" sz="2500" b="1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</p:txBody>
        </p:sp>
        <p:pic>
          <p:nvPicPr>
            <p:cNvPr id="9219" name="b260.jpg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040957" y="2077499"/>
              <a:ext cx="3096795" cy="1939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矩形 3"/>
            <p:cNvSpPr>
              <a:spLocks noChangeAspect="1" noChangeArrowheads="1"/>
            </p:cNvSpPr>
            <p:nvPr/>
          </p:nvSpPr>
          <p:spPr bwMode="auto">
            <a:xfrm>
              <a:off x="691468" y="2118709"/>
              <a:ext cx="10807700" cy="2442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zh-CN" altLang="zh-CN" sz="2500" b="1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4</a:t>
              </a:r>
              <a:endParaRPr lang="zh-CN" altLang="zh-CN" sz="2500" b="1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5</a:t>
              </a:r>
              <a:endParaRPr lang="zh-CN" altLang="zh-CN" sz="2500" b="1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  <a:p>
              <a:pPr defTabSz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tabLst>
                  <a:tab pos="815975" algn="l"/>
                  <a:tab pos="1468755" algn="l"/>
                  <a:tab pos="2014220" algn="l"/>
                  <a:tab pos="2557145" algn="l"/>
                </a:tabLst>
              </a:pP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  <a:r>
                <a:rPr lang="en-US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.</a:t>
              </a:r>
              <a:r>
                <a:rPr lang="en-US" altLang="zh-CN" sz="25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6</a:t>
              </a:r>
              <a:r>
                <a:rPr lang="en-US" altLang="zh-CN" sz="2500" b="1">
                  <a:solidFill>
                    <a:srgbClr val="000000"/>
                  </a:solidFill>
                  <a:latin typeface="NEU-BZ-S92" pitchFamily="2" charset="-122"/>
                  <a:ea typeface="NEU-BZ-S92" pitchFamily="2" charset="-122"/>
                </a:rPr>
                <a:t>	</a:t>
              </a:r>
              <a:r>
                <a:rPr lang="zh-CN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　　　　　</a:t>
              </a:r>
              <a:r>
                <a:rPr lang="zh-CN" altLang="zh-CN" sz="2500" b="1">
                  <a:solidFill>
                    <a:srgbClr val="000000"/>
                  </a:solidFill>
                  <a:latin typeface="NEU-BZ-S92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　　　　　</a:t>
              </a:r>
              <a:r>
                <a:rPr lang="zh-CN" altLang="zh-CN" sz="2500" b="1">
                  <a:solidFill>
                    <a:srgbClr val="000000"/>
                  </a:solidFill>
                  <a:latin typeface="NEU-BZ-S92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zh-CN" altLang="zh-CN" sz="2500" b="1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　　　　　</a:t>
              </a:r>
              <a:r>
                <a:rPr lang="zh-CN" altLang="zh-CN" sz="2500" b="1">
                  <a:solidFill>
                    <a:srgbClr val="000000"/>
                  </a:solidFill>
                  <a:latin typeface="NEU-BZ-S92" pitchFamily="2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 </a:t>
              </a:r>
              <a:endParaRPr lang="zh-CN" altLang="zh-CN" sz="2500" b="1">
                <a:solidFill>
                  <a:srgbClr val="000000"/>
                </a:solidFill>
                <a:latin typeface="NEU-BZ-S92" pitchFamily="2" charset="-122"/>
                <a:ea typeface="NEU-BZ-S92" pitchFamily="2" charset="-122"/>
              </a:endParaRPr>
            </a:p>
          </p:txBody>
        </p:sp>
      </p:grpSp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2228677" y="1266345"/>
            <a:ext cx="364097" cy="54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69470" y="399434"/>
            <a:ext cx="3317188" cy="4233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algn="ctr" defTabSz="362585">
              <a:buFont typeface="Arial" panose="020B0604020202020204" pitchFamily="34" charset="0"/>
              <a:buNone/>
            </a:pPr>
            <a:r>
              <a:rPr lang="zh-CN" altLang="en-US" sz="2500" b="1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 式 练 习                 </a:t>
            </a:r>
          </a:p>
        </p:txBody>
      </p:sp>
      <p:graphicFrame>
        <p:nvGraphicFramePr>
          <p:cNvPr id="10242" name="对象 1"/>
          <p:cNvGraphicFramePr>
            <a:graphicFrameLocks noChangeAspect="1"/>
          </p:cNvGraphicFramePr>
          <p:nvPr/>
        </p:nvGraphicFramePr>
        <p:xfrm>
          <a:off x="457200" y="1677988"/>
          <a:ext cx="9288463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3839210" imgH="739140" progId="Word.Document.12">
                  <p:embed/>
                </p:oleObj>
              </mc:Choice>
              <mc:Fallback>
                <p:oleObj name="文档" r:id="rId3" imgW="3839210" imgH="739140" progId="Word.Document.12">
                  <p:embed/>
                  <p:pic>
                    <p:nvPicPr>
                      <p:cNvPr id="0" name="图片 4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7988"/>
                        <a:ext cx="9288463" cy="178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 noChangeArrowheads="1"/>
          </p:cNvSpPr>
          <p:nvPr/>
        </p:nvSpPr>
        <p:spPr bwMode="auto">
          <a:xfrm>
            <a:off x="5543346" y="1656959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5" name="对象 1"/>
          <p:cNvGraphicFramePr>
            <a:graphicFrameLocks noChangeAspect="1"/>
          </p:cNvGraphicFramePr>
          <p:nvPr/>
        </p:nvGraphicFramePr>
        <p:xfrm>
          <a:off x="366713" y="800100"/>
          <a:ext cx="8418512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文档" r:id="rId3" imgW="3479165" imgH="1100455" progId="Word.Document.12">
                  <p:embed/>
                </p:oleObj>
              </mc:Choice>
              <mc:Fallback>
                <p:oleObj name="文档" r:id="rId3" imgW="3479165" imgH="1100455" progId="Word.Document.12">
                  <p:embed/>
                  <p:pic>
                    <p:nvPicPr>
                      <p:cNvPr id="0" name="图片 5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800100"/>
                        <a:ext cx="8418512" cy="266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矩形 2"/>
          <p:cNvSpPr>
            <a:spLocks noChangeAspect="1" noChangeArrowheads="1"/>
          </p:cNvSpPr>
          <p:nvPr/>
        </p:nvSpPr>
        <p:spPr bwMode="auto">
          <a:xfrm>
            <a:off x="365357" y="3388259"/>
            <a:ext cx="468755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zh-CN" sz="2500" b="1">
                <a:solidFill>
                  <a:srgbClr val="FF0000"/>
                </a:solidFill>
                <a:latin typeface="Times New Roman" panose="02020603050405020304" pitchFamily="18" charset="0"/>
              </a:rPr>
              <a:t>略</a:t>
            </a:r>
            <a:endParaRPr lang="zh-CN" altLang="en-US" sz="25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全屏显示(16:9)</PresentationFormat>
  <Paragraphs>63</Paragraphs>
  <Slides>21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NEU-BZ-S92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2020-07-30T01:55:00Z</dcterms:created>
  <dcterms:modified xsi:type="dcterms:W3CDTF">2023-01-17T02:06:32Z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B2337A3BC5A24F9D82DC39B73506AF92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