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8" r:id="rId2"/>
    <p:sldId id="256" r:id="rId3"/>
    <p:sldId id="301" r:id="rId4"/>
    <p:sldId id="317" r:id="rId5"/>
    <p:sldId id="319" r:id="rId6"/>
    <p:sldId id="318" r:id="rId7"/>
    <p:sldId id="320" r:id="rId8"/>
    <p:sldId id="321" r:id="rId9"/>
    <p:sldId id="326" r:id="rId10"/>
    <p:sldId id="322" r:id="rId11"/>
    <p:sldId id="323" r:id="rId12"/>
    <p:sldId id="324" r:id="rId13"/>
    <p:sldId id="325" r:id="rId14"/>
    <p:sldId id="259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3BEC5E90-F5ED-4A69-8958-C15AE1111319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6B6F3BC6-3769-47F8-8628-8D9873CBCA3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13360" y="0"/>
            <a:ext cx="148590" cy="58757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DB39-588A-4DAB-B1B8-DFFAD3CE8FF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C09-05F8-4A11-8655-029B1A7D1D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slideLayout" Target="../slideLayouts/slideLayout1.xml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tags" Target="../tags/tag9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24" Type="http://schemas.openxmlformats.org/officeDocument/2006/relationships/oleObject" Target="../embeddings/oleObject11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image" Target="../media/image13.wmf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notesSlide" Target="../notesSlides/notesSlide10.xml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0"/>
            <a:ext cx="3050319" cy="41224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194560" y="1262151"/>
            <a:ext cx="1592580" cy="38813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763000" y="0"/>
            <a:ext cx="381000" cy="17678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01189" y="1746069"/>
            <a:ext cx="5026409" cy="1090364"/>
            <a:chOff x="1379742" y="2645592"/>
            <a:chExt cx="6701879" cy="1453819"/>
          </a:xfrm>
        </p:grpSpPr>
        <p:sp>
          <p:nvSpPr>
            <p:cNvPr id="18" name="矩形 17"/>
            <p:cNvSpPr/>
            <p:nvPr/>
          </p:nvSpPr>
          <p:spPr bwMode="auto">
            <a:xfrm>
              <a:off x="1379742" y="2645592"/>
              <a:ext cx="6701879" cy="9643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4100" b="1" kern="100" dirty="0">
                  <a:cs typeface="+mn-ea"/>
                  <a:sym typeface="+mn-lt"/>
                </a:rPr>
                <a:t>1.2 </a:t>
              </a:r>
              <a:r>
                <a:rPr lang="zh-CN" altLang="en-US" sz="4100" b="1" kern="100" dirty="0">
                  <a:cs typeface="+mn-ea"/>
                  <a:sym typeface="+mn-lt"/>
                </a:rPr>
                <a:t>有理数</a:t>
              </a:r>
              <a:r>
                <a:rPr lang="en-US" altLang="zh-CN" sz="1800" b="1" kern="100" dirty="0">
                  <a:cs typeface="+mn-ea"/>
                  <a:sym typeface="+mn-lt"/>
                </a:rPr>
                <a:t>(1.2.3 </a:t>
              </a:r>
              <a:r>
                <a:rPr lang="zh-CN" altLang="en-US" sz="1800" b="1" kern="100" dirty="0">
                  <a:cs typeface="+mn-ea"/>
                  <a:sym typeface="+mn-lt"/>
                </a:rPr>
                <a:t>相反数</a:t>
              </a:r>
              <a:r>
                <a:rPr lang="en-US" altLang="zh-CN" sz="1800" b="1" kern="100" dirty="0">
                  <a:cs typeface="+mn-ea"/>
                  <a:sym typeface="+mn-lt"/>
                </a:rPr>
                <a:t>)</a:t>
              </a:r>
              <a:endParaRPr lang="zh-CN" altLang="en-US" sz="4100" b="1" kern="100" dirty="0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571361" y="3730079"/>
              <a:ext cx="3472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zh-CN" altLang="en-US" sz="12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/>
          <p:cNvSpPr/>
          <p:nvPr/>
        </p:nvSpPr>
        <p:spPr bwMode="auto">
          <a:xfrm>
            <a:off x="4316329" y="1276163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351032" y="2842562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37222" y="4111856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67832" y="693944"/>
            <a:ext cx="9144000" cy="330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/>
          <a:p>
            <a:pPr defTabSz="685800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2.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判断下列语句是否正确</a:t>
            </a: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为什么</a:t>
            </a: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?</a:t>
            </a:r>
          </a:p>
          <a:p>
            <a:pPr defTabSz="685800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(1) 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符号相反的两个数叫做互为相反数；</a:t>
            </a:r>
          </a:p>
          <a:p>
            <a:pPr defTabSz="685800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(2)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互为相反数的两个数不一定一个是正数</a:t>
            </a: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一个是负数；</a:t>
            </a:r>
          </a:p>
          <a:p>
            <a:pPr defTabSz="685800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(3)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相反数和我们以前学过的倒数是一样的</a:t>
            </a: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" name="笑脸 1"/>
          <p:cNvSpPr/>
          <p:nvPr/>
        </p:nvSpPr>
        <p:spPr>
          <a:xfrm>
            <a:off x="5296810" y="1877184"/>
            <a:ext cx="497033" cy="46721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笑脸 8"/>
          <p:cNvSpPr/>
          <p:nvPr/>
        </p:nvSpPr>
        <p:spPr>
          <a:xfrm>
            <a:off x="5793843" y="3449369"/>
            <a:ext cx="497033" cy="46721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笑脸 9"/>
          <p:cNvSpPr/>
          <p:nvPr/>
        </p:nvSpPr>
        <p:spPr>
          <a:xfrm>
            <a:off x="7227743" y="2668871"/>
            <a:ext cx="497033" cy="467212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69842" y="1888372"/>
            <a:ext cx="211580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只有符号不同。。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189244" y="3994216"/>
            <a:ext cx="211580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概念不同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9" grpId="0" animBg="1"/>
      <p:bldP spid="10" grpId="0" animBg="1"/>
      <p:bldP spid="3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4"/>
          <p:cNvGrpSpPr/>
          <p:nvPr/>
        </p:nvGrpSpPr>
        <p:grpSpPr bwMode="auto">
          <a:xfrm>
            <a:off x="223410" y="959183"/>
            <a:ext cx="8470900" cy="3946526"/>
            <a:chOff x="288" y="1392"/>
            <a:chExt cx="5336" cy="2486"/>
          </a:xfrm>
        </p:grpSpPr>
        <p:sp>
          <p:nvSpPr>
            <p:cNvPr id="9" name="Rectangle 33"/>
            <p:cNvSpPr>
              <a:spLocks noChangeArrowheads="1"/>
            </p:cNvSpPr>
            <p:nvPr/>
          </p:nvSpPr>
          <p:spPr bwMode="auto">
            <a:xfrm>
              <a:off x="288" y="1392"/>
              <a:ext cx="5184" cy="2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2667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indent="266700" algn="just" defTabSz="685800"/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．－1.</a:t>
              </a:r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8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是____的相反数，___的相反数是0.</a:t>
              </a:r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  <a:p>
              <a:pPr indent="266700" algn="just" defTabSz="685800" eaLnBrk="0" hangingPunct="0"/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．下列几对数中互为相反数的一对为（      ）．</a:t>
              </a:r>
            </a:p>
            <a:p>
              <a:pPr indent="266700" algn="just" defTabSz="685800" eaLnBrk="0" hangingPunct="0"/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A．        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和         </a:t>
              </a:r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B．        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与             </a:t>
              </a:r>
              <a:endParaRPr lang="en-US" altLang="zh-CN" sz="2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indent="266700" algn="just" defTabSz="685800" eaLnBrk="0" hangingPunct="0"/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-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5的相反数是____； 的相反数是___；</a:t>
              </a:r>
            </a:p>
            <a:p>
              <a:pPr indent="266700" algn="just" defTabSz="685800" eaLnBrk="0" hangingPunct="0"/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6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．若             ，则                         ；          </a:t>
              </a:r>
            </a:p>
            <a:p>
              <a:pPr indent="266700" algn="just" defTabSz="685800" eaLnBrk="0" hangingPunct="0"/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    若             ，则                        ．</a:t>
              </a:r>
            </a:p>
            <a:p>
              <a:pPr indent="266700" algn="just" defTabSz="685800" eaLnBrk="0" hangingPunct="0"/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7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．若  是负数，则   是___数；若    是负数，则 　  是______数．</a:t>
              </a:r>
            </a:p>
            <a:p>
              <a:pPr indent="266700" defTabSz="685800" eaLnBrk="0" hangingPunct="0"/>
              <a:endParaRPr lang="zh-CN" altLang="en-US" sz="2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aphicFrame>
          <p:nvGraphicFramePr>
            <p:cNvPr id="10" name="Object 32"/>
            <p:cNvGraphicFramePr>
              <a:graphicFrameLocks noChangeAspect="1"/>
            </p:cNvGraphicFramePr>
            <p:nvPr/>
          </p:nvGraphicFramePr>
          <p:xfrm>
            <a:off x="791" y="1969"/>
            <a:ext cx="576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6" name="公式" r:id="rId5" imgW="419100" imgH="203200" progId="Equations">
                    <p:embed/>
                  </p:oleObj>
                </mc:Choice>
                <mc:Fallback>
                  <p:oleObj name="公式" r:id="rId5" imgW="419100" imgH="203200" progId="Equations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" y="1969"/>
                          <a:ext cx="576" cy="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31"/>
            <p:cNvGraphicFramePr>
              <a:graphicFrameLocks noChangeAspect="1"/>
            </p:cNvGraphicFramePr>
            <p:nvPr/>
          </p:nvGraphicFramePr>
          <p:xfrm>
            <a:off x="1584" y="2016"/>
            <a:ext cx="480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7" r:id="rId7" imgW="419100" imgH="203200" progId="Equation.3">
                    <p:embed/>
                  </p:oleObj>
                </mc:Choice>
                <mc:Fallback>
                  <p:oleObj r:id="rId7" imgW="419100" imgH="2032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2016"/>
                          <a:ext cx="480" cy="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29"/>
            <p:cNvGraphicFramePr>
              <a:graphicFrameLocks noChangeAspect="1"/>
            </p:cNvGraphicFramePr>
            <p:nvPr/>
          </p:nvGraphicFramePr>
          <p:xfrm>
            <a:off x="3120" y="1968"/>
            <a:ext cx="624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8" name="Equation" r:id="rId9" imgW="419100" imgH="203200" progId="Equation.3">
                    <p:embed/>
                  </p:oleObj>
                </mc:Choice>
                <mc:Fallback>
                  <p:oleObj name="Equation" r:id="rId9" imgW="419100" imgH="2032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968"/>
                          <a:ext cx="624" cy="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27"/>
            <p:cNvGraphicFramePr>
              <a:graphicFrameLocks noChangeAspect="1"/>
            </p:cNvGraphicFramePr>
            <p:nvPr/>
          </p:nvGraphicFramePr>
          <p:xfrm>
            <a:off x="2352" y="2016"/>
            <a:ext cx="528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9" r:id="rId11" imgW="419100" imgH="203200" progId="Equation.3">
                    <p:embed/>
                  </p:oleObj>
                </mc:Choice>
                <mc:Fallback>
                  <p:oleObj r:id="rId11" imgW="419100" imgH="2032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2016"/>
                          <a:ext cx="528" cy="2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6"/>
            <p:cNvGraphicFramePr>
              <a:graphicFrameLocks noChangeAspect="1"/>
            </p:cNvGraphicFramePr>
            <p:nvPr/>
          </p:nvGraphicFramePr>
          <p:xfrm>
            <a:off x="5416" y="3077"/>
            <a:ext cx="20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0" r:id="rId12" imgW="127000" imgH="139700" progId="Equation.3">
                    <p:embed/>
                  </p:oleObj>
                </mc:Choice>
                <mc:Fallback>
                  <p:oleObj r:id="rId12" imgW="127000" imgH="13970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6" y="3077"/>
                          <a:ext cx="208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4"/>
            <p:cNvGraphicFramePr>
              <a:graphicFrameLocks noChangeAspect="1"/>
            </p:cNvGraphicFramePr>
            <p:nvPr/>
          </p:nvGraphicFramePr>
          <p:xfrm>
            <a:off x="1079" y="2513"/>
            <a:ext cx="720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1" r:id="rId14" imgW="508000" imgH="177800" progId="Equation.3">
                    <p:embed/>
                  </p:oleObj>
                </mc:Choice>
                <mc:Fallback>
                  <p:oleObj r:id="rId14" imgW="508000" imgH="1778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9" y="2513"/>
                          <a:ext cx="720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3"/>
            <p:cNvGraphicFramePr>
              <a:graphicFrameLocks noChangeAspect="1"/>
            </p:cNvGraphicFramePr>
            <p:nvPr/>
          </p:nvGraphicFramePr>
          <p:xfrm>
            <a:off x="2243" y="2559"/>
            <a:ext cx="1392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2" r:id="rId16" imgW="1091565" imgH="165100" progId="Equation.3">
                    <p:embed/>
                  </p:oleObj>
                </mc:Choice>
                <mc:Fallback>
                  <p:oleObj r:id="rId16" imgW="1091565" imgH="1651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3" y="2559"/>
                          <a:ext cx="1392" cy="2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2"/>
            <p:cNvGraphicFramePr>
              <a:graphicFrameLocks noChangeAspect="1"/>
            </p:cNvGraphicFramePr>
            <p:nvPr/>
          </p:nvGraphicFramePr>
          <p:xfrm>
            <a:off x="1079" y="2815"/>
            <a:ext cx="672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3" r:id="rId18" imgW="545465" imgH="177800" progId="Equation.3">
                    <p:embed/>
                  </p:oleObj>
                </mc:Choice>
                <mc:Fallback>
                  <p:oleObj r:id="rId18" imgW="545465" imgH="1778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9" y="2815"/>
                          <a:ext cx="672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1"/>
            <p:cNvGraphicFramePr>
              <a:graphicFrameLocks noChangeAspect="1"/>
            </p:cNvGraphicFramePr>
            <p:nvPr/>
          </p:nvGraphicFramePr>
          <p:xfrm>
            <a:off x="2291" y="2816"/>
            <a:ext cx="1296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4" r:id="rId20" imgW="977265" imgH="165100" progId="Equation.3">
                    <p:embed/>
                  </p:oleObj>
                </mc:Choice>
                <mc:Fallback>
                  <p:oleObj r:id="rId20" imgW="977265" imgH="1651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1" y="2816"/>
                          <a:ext cx="1296" cy="2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0"/>
            <p:cNvGraphicFramePr>
              <a:graphicFrameLocks noChangeAspect="1"/>
            </p:cNvGraphicFramePr>
            <p:nvPr/>
          </p:nvGraphicFramePr>
          <p:xfrm>
            <a:off x="1079" y="3078"/>
            <a:ext cx="20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5" r:id="rId22" imgW="127000" imgH="139700" progId="Equation.3">
                    <p:embed/>
                  </p:oleObj>
                </mc:Choice>
                <mc:Fallback>
                  <p:oleObj r:id="rId22" imgW="127000" imgH="1397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9" y="3078"/>
                          <a:ext cx="208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9"/>
            <p:cNvGraphicFramePr>
              <a:graphicFrameLocks noChangeAspect="1"/>
            </p:cNvGraphicFramePr>
            <p:nvPr/>
          </p:nvGraphicFramePr>
          <p:xfrm>
            <a:off x="3948" y="3097"/>
            <a:ext cx="336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6" r:id="rId24" imgW="241300" imgH="139700" progId="Equation.3">
                    <p:embed/>
                  </p:oleObj>
                </mc:Choice>
                <mc:Fallback>
                  <p:oleObj r:id="rId24" imgW="241300" imgH="1397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8" y="3097"/>
                          <a:ext cx="336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8"/>
            <p:cNvGraphicFramePr>
              <a:graphicFrameLocks noChangeAspect="1"/>
            </p:cNvGraphicFramePr>
            <p:nvPr/>
          </p:nvGraphicFramePr>
          <p:xfrm>
            <a:off x="2304" y="3086"/>
            <a:ext cx="336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7" r:id="rId26" imgW="241300" imgH="139700" progId="Equation.3">
                    <p:embed/>
                  </p:oleObj>
                </mc:Choice>
                <mc:Fallback>
                  <p:oleObj r:id="rId26" imgW="241300" imgH="1397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3086"/>
                          <a:ext cx="336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7"/>
            <p:cNvGraphicFramePr>
              <a:graphicFrameLocks noChangeAspect="1"/>
            </p:cNvGraphicFramePr>
            <p:nvPr/>
          </p:nvGraphicFramePr>
          <p:xfrm>
            <a:off x="2718" y="2258"/>
            <a:ext cx="250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8" r:id="rId27" imgW="127000" imgH="139700" progId="Equation.3">
                    <p:embed/>
                  </p:oleObj>
                </mc:Choice>
                <mc:Fallback>
                  <p:oleObj r:id="rId27" imgW="127000" imgH="1397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8" y="2258"/>
                          <a:ext cx="250" cy="26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文本框 1"/>
          <p:cNvSpPr txBox="1"/>
          <p:nvPr/>
        </p:nvSpPr>
        <p:spPr>
          <a:xfrm>
            <a:off x="2433581" y="986172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1.8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824797" y="986172"/>
            <a:ext cx="88501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-0.5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笑脸 26"/>
          <p:cNvSpPr/>
          <p:nvPr/>
        </p:nvSpPr>
        <p:spPr>
          <a:xfrm>
            <a:off x="452151" y="1891718"/>
            <a:ext cx="377542" cy="3810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387297" y="2272718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291206" y="2272718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-a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375684" y="2641843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13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381454" y="3132394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984773" y="3988994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正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375683" y="3565737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正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4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6770" y="1060036"/>
            <a:ext cx="7427639" cy="283923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(8)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什么数的相反数大于本身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?</a:t>
            </a:r>
          </a:p>
          <a:p>
            <a:pPr defTabSz="6858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/>
            </a:r>
            <a:b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</a:b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(9)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什么数的相反数等于本身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?</a:t>
            </a:r>
          </a:p>
          <a:p>
            <a:pPr defTabSz="6858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/>
            </a:r>
            <a:b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</a:b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(10)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什么数的相反数小于本身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77771" y="1653143"/>
            <a:ext cx="211580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负数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944783" y="3970580"/>
            <a:ext cx="211580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正数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056149" y="2811862"/>
            <a:ext cx="211580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416090" y="249230"/>
            <a:ext cx="5669025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课堂测试（回答下列问题并举例说明）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2182" y="2191743"/>
            <a:ext cx="2771775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83770" y="1037590"/>
            <a:ext cx="7582989" cy="99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11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、下面是一个正方体纸盒的展图请把－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11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8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11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、－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、－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8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分别填入六个正方形，使得按虚线折成正方体后，相对面上的两上数互为相反数。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070022" y="3032901"/>
            <a:ext cx="2893422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答案不唯一，请同学动手尝试。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96847"/>
            <a:ext cx="3050319" cy="41224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194560" y="1262151"/>
            <a:ext cx="1592580" cy="38813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763000" y="0"/>
            <a:ext cx="381000" cy="17678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48220" y="1663906"/>
            <a:ext cx="4235455" cy="1172526"/>
            <a:chOff x="1442450" y="2536042"/>
            <a:chExt cx="5647273" cy="1563367"/>
          </a:xfrm>
        </p:grpSpPr>
        <p:sp>
          <p:nvSpPr>
            <p:cNvPr id="18" name="矩形 17"/>
            <p:cNvSpPr/>
            <p:nvPr/>
          </p:nvSpPr>
          <p:spPr bwMode="auto">
            <a:xfrm>
              <a:off x="1442450" y="2536042"/>
              <a:ext cx="5647273" cy="1046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zh-CN" altLang="en-US" sz="45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1571361" y="3730077"/>
              <a:ext cx="3472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zh-CN" altLang="en-US" sz="12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2" name="文本框 11"/>
          <p:cNvSpPr txBox="1"/>
          <p:nvPr/>
        </p:nvSpPr>
        <p:spPr>
          <a:xfrm>
            <a:off x="4351032" y="2842562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87914" y="1155805"/>
            <a:ext cx="3497911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87914" y="1676915"/>
            <a:ext cx="8071992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知识与技能：借助数轴理解相反数的概念，会求一个数的相反数，会用相反数的定义进行化简。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2.</a:t>
            </a:r>
            <a:r>
              <a:rPr lang="zh-CN" altLang="en-US" dirty="0">
                <a:cs typeface="+mn-ea"/>
                <a:sym typeface="+mn-lt"/>
              </a:rPr>
              <a:t>过程与方法：培养学生分类讨论和数形结合的思想，提高观察、归纳与概括的能力。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3.</a:t>
            </a:r>
            <a:r>
              <a:rPr lang="zh-CN" altLang="en-US" dirty="0">
                <a:cs typeface="+mn-ea"/>
                <a:sym typeface="+mn-lt"/>
              </a:rPr>
              <a:t>情感态度价值观：培养学生严谨的治学态度并初步感受数学文化的教育价值，认识对立统一的规律。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914" y="3090432"/>
            <a:ext cx="3497911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87914" y="3611542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重点：了解相反数的意义。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难点：多重符号的化简。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11182" y="1013766"/>
            <a:ext cx="7562107" cy="90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问题一：在数轴上，与原点的距离是</a:t>
            </a:r>
            <a:r>
              <a:rPr lang="en-US" altLang="zh-CN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的点有几个？这些点各表示哪个数？</a:t>
            </a:r>
            <a:endParaRPr lang="en-US" altLang="zh-CN" sz="1800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问题二：设</a:t>
            </a:r>
            <a:r>
              <a:rPr lang="en-US" altLang="zh-CN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是一个正数，数轴上与原点的距离等于</a:t>
            </a:r>
            <a:r>
              <a:rPr lang="en-US" altLang="zh-CN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的点有几个？这些点表示的数有什么关系？</a:t>
            </a:r>
            <a:endParaRPr lang="zh-CN" altLang="zh-CN" sz="1800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14766" y="1895176"/>
            <a:ext cx="751447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分析：你还记得如何画数轴吗？画出数轴解答上述问题。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899593" y="2688398"/>
            <a:ext cx="7924807" cy="650874"/>
            <a:chOff x="699293" y="5516563"/>
            <a:chExt cx="7924807" cy="650875"/>
          </a:xfrm>
        </p:grpSpPr>
        <p:sp>
          <p:nvSpPr>
            <p:cNvPr id="10" name="直接连接符 9"/>
            <p:cNvSpPr>
              <a:spLocks noChangeShapeType="1"/>
            </p:cNvSpPr>
            <p:nvPr/>
          </p:nvSpPr>
          <p:spPr bwMode="auto">
            <a:xfrm>
              <a:off x="699293" y="5653088"/>
              <a:ext cx="7345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 bwMode="auto">
            <a:xfrm>
              <a:off x="4284663" y="5516563"/>
              <a:ext cx="792162" cy="612775"/>
              <a:chOff x="2699" y="3475"/>
              <a:chExt cx="499" cy="386"/>
            </a:xfrm>
          </p:grpSpPr>
          <p:sp>
            <p:nvSpPr>
              <p:cNvPr id="28" name="直接连接符 80905"/>
              <p:cNvSpPr>
                <a:spLocks noChangeShapeType="1"/>
              </p:cNvSpPr>
              <p:nvPr/>
            </p:nvSpPr>
            <p:spPr bwMode="auto">
              <a:xfrm>
                <a:off x="2789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文本框 80906"/>
              <p:cNvSpPr txBox="1">
                <a:spLocks noChangeArrowheads="1"/>
              </p:cNvSpPr>
              <p:nvPr/>
            </p:nvSpPr>
            <p:spPr bwMode="auto">
              <a:xfrm>
                <a:off x="2699" y="3609"/>
                <a:ext cx="49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0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 bwMode="auto">
            <a:xfrm>
              <a:off x="7900199" y="5653095"/>
              <a:ext cx="723901" cy="452438"/>
              <a:chOff x="5012" y="3566"/>
              <a:chExt cx="456" cy="285"/>
            </a:xfrm>
          </p:grpSpPr>
          <p:sp>
            <p:nvSpPr>
              <p:cNvPr id="26" name="直接连接符 80908"/>
              <p:cNvSpPr>
                <a:spLocks noChangeShapeType="1"/>
              </p:cNvSpPr>
              <p:nvPr/>
            </p:nvSpPr>
            <p:spPr bwMode="auto">
              <a:xfrm>
                <a:off x="5081" y="3566"/>
                <a:ext cx="9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矩形 80909"/>
              <p:cNvSpPr>
                <a:spLocks noChangeArrowheads="1"/>
              </p:cNvSpPr>
              <p:nvPr/>
            </p:nvSpPr>
            <p:spPr bwMode="auto">
              <a:xfrm>
                <a:off x="5012" y="3657"/>
                <a:ext cx="45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/>
                <a:r>
                  <a:rPr lang="zh-CN" altLang="en-US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正方向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 bwMode="auto">
            <a:xfrm>
              <a:off x="2223294" y="5516563"/>
              <a:ext cx="4122737" cy="650875"/>
              <a:chOff x="1429" y="3475"/>
              <a:chExt cx="2597" cy="410"/>
            </a:xfrm>
          </p:grpSpPr>
          <p:sp>
            <p:nvSpPr>
              <p:cNvPr id="14" name="直接连接符 80911"/>
              <p:cNvSpPr>
                <a:spLocks noChangeShapeType="1"/>
              </p:cNvSpPr>
              <p:nvPr/>
            </p:nvSpPr>
            <p:spPr bwMode="auto">
              <a:xfrm>
                <a:off x="3152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直接连接符 80912"/>
              <p:cNvSpPr>
                <a:spLocks noChangeShapeType="1"/>
              </p:cNvSpPr>
              <p:nvPr/>
            </p:nvSpPr>
            <p:spPr bwMode="auto">
              <a:xfrm>
                <a:off x="351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直接连接符 80913"/>
              <p:cNvSpPr>
                <a:spLocks noChangeShapeType="1"/>
              </p:cNvSpPr>
              <p:nvPr/>
            </p:nvSpPr>
            <p:spPr bwMode="auto">
              <a:xfrm>
                <a:off x="2426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直接连接符 80914"/>
              <p:cNvSpPr>
                <a:spLocks noChangeShapeType="1"/>
              </p:cNvSpPr>
              <p:nvPr/>
            </p:nvSpPr>
            <p:spPr bwMode="auto">
              <a:xfrm>
                <a:off x="387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直接连接符 80915"/>
              <p:cNvSpPr>
                <a:spLocks noChangeShapeType="1"/>
              </p:cNvSpPr>
              <p:nvPr/>
            </p:nvSpPr>
            <p:spPr bwMode="auto">
              <a:xfrm>
                <a:off x="201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直接连接符 80916"/>
              <p:cNvSpPr>
                <a:spLocks noChangeShapeType="1"/>
              </p:cNvSpPr>
              <p:nvPr/>
            </p:nvSpPr>
            <p:spPr bwMode="auto">
              <a:xfrm>
                <a:off x="165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文本框 80917"/>
              <p:cNvSpPr txBox="1">
                <a:spLocks noChangeArrowheads="1"/>
              </p:cNvSpPr>
              <p:nvPr/>
            </p:nvSpPr>
            <p:spPr bwMode="auto">
              <a:xfrm>
                <a:off x="3061" y="3621"/>
                <a:ext cx="22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1" name="文本框 80918"/>
              <p:cNvSpPr txBox="1">
                <a:spLocks noChangeArrowheads="1"/>
              </p:cNvSpPr>
              <p:nvPr/>
            </p:nvSpPr>
            <p:spPr bwMode="auto">
              <a:xfrm>
                <a:off x="3427" y="3621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2" name="文本框 80919"/>
              <p:cNvSpPr txBox="1">
                <a:spLocks noChangeArrowheads="1"/>
              </p:cNvSpPr>
              <p:nvPr/>
            </p:nvSpPr>
            <p:spPr bwMode="auto">
              <a:xfrm>
                <a:off x="3787" y="3633"/>
                <a:ext cx="23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3" name="文本框 80920"/>
              <p:cNvSpPr txBox="1">
                <a:spLocks noChangeArrowheads="1"/>
              </p:cNvSpPr>
              <p:nvPr/>
            </p:nvSpPr>
            <p:spPr bwMode="auto">
              <a:xfrm>
                <a:off x="2236" y="3612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4" name="文本框 80921"/>
              <p:cNvSpPr txBox="1">
                <a:spLocks noChangeArrowheads="1"/>
              </p:cNvSpPr>
              <p:nvPr/>
            </p:nvSpPr>
            <p:spPr bwMode="auto">
              <a:xfrm>
                <a:off x="1815" y="3612"/>
                <a:ext cx="45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5" name="文本框 80922"/>
              <p:cNvSpPr txBox="1">
                <a:spLocks noChangeArrowheads="1"/>
              </p:cNvSpPr>
              <p:nvPr/>
            </p:nvSpPr>
            <p:spPr bwMode="auto">
              <a:xfrm>
                <a:off x="1429" y="3609"/>
                <a:ext cx="49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sp>
        <p:nvSpPr>
          <p:cNvPr id="30" name="椭圆 29"/>
          <p:cNvSpPr/>
          <p:nvPr/>
        </p:nvSpPr>
        <p:spPr>
          <a:xfrm>
            <a:off x="3225281" y="2672498"/>
            <a:ext cx="269874" cy="2286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600180" y="2672498"/>
            <a:ext cx="269874" cy="2286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探究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30" grpId="0" animBg="1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24988" y="994103"/>
            <a:ext cx="7968343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一般地，设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是一个正数，数轴上与原点的距离是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的点有</a:t>
            </a:r>
            <a:r>
              <a:rPr lang="en-US" altLang="zh-CN" sz="2000" b="1" u="sng" dirty="0">
                <a:solidFill>
                  <a:srgbClr val="FF0000"/>
                </a:solidFill>
                <a:cs typeface="+mn-ea"/>
                <a:sym typeface="+mn-lt"/>
              </a:rPr>
              <a:t>__2__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个，它们分别在原点的</a:t>
            </a:r>
            <a:r>
              <a:rPr lang="en-US" altLang="zh-CN" sz="2000" b="1" u="sng" dirty="0">
                <a:solidFill>
                  <a:srgbClr val="FF0000"/>
                </a:solidFill>
                <a:cs typeface="+mn-ea"/>
                <a:sym typeface="+mn-lt"/>
              </a:rPr>
              <a:t>__</a:t>
            </a:r>
            <a:r>
              <a:rPr lang="zh-CN" altLang="en-US" sz="2000" b="1" u="sng" dirty="0">
                <a:solidFill>
                  <a:srgbClr val="FF0000"/>
                </a:solidFill>
                <a:cs typeface="+mn-ea"/>
                <a:sym typeface="+mn-lt"/>
              </a:rPr>
              <a:t>左右</a:t>
            </a:r>
            <a:r>
              <a:rPr lang="en-US" altLang="zh-CN" sz="2000" b="1" u="sng" dirty="0">
                <a:solidFill>
                  <a:srgbClr val="FF0000"/>
                </a:solidFill>
                <a:cs typeface="+mn-ea"/>
                <a:sym typeface="+mn-lt"/>
              </a:rPr>
              <a:t>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，表示</a:t>
            </a:r>
            <a:r>
              <a:rPr lang="en-US" altLang="zh-CN" sz="2000" b="1" u="sng" dirty="0">
                <a:solidFill>
                  <a:srgbClr val="FF0000"/>
                </a:solidFill>
                <a:cs typeface="+mn-ea"/>
                <a:sym typeface="+mn-lt"/>
              </a:rPr>
              <a:t>___a</a:t>
            </a:r>
            <a:r>
              <a:rPr lang="zh-CN" altLang="en-US" sz="2000" b="1" u="sng" dirty="0">
                <a:solidFill>
                  <a:srgbClr val="FF0000"/>
                </a:solidFill>
                <a:cs typeface="+mn-ea"/>
                <a:sym typeface="+mn-lt"/>
              </a:rPr>
              <a:t>和</a:t>
            </a:r>
            <a:r>
              <a:rPr lang="en-US" altLang="zh-CN" sz="2000" b="1" u="sng" dirty="0">
                <a:solidFill>
                  <a:srgbClr val="FF0000"/>
                </a:solidFill>
                <a:cs typeface="+mn-ea"/>
                <a:sym typeface="+mn-lt"/>
              </a:rPr>
              <a:t>-a___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，我们说这两点关于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原点对称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43056" y="3520748"/>
            <a:ext cx="7924807" cy="650874"/>
            <a:chOff x="699293" y="5516563"/>
            <a:chExt cx="7924807" cy="650875"/>
          </a:xfrm>
        </p:grpSpPr>
        <p:sp>
          <p:nvSpPr>
            <p:cNvPr id="9" name="直接连接符 8"/>
            <p:cNvSpPr>
              <a:spLocks noChangeShapeType="1"/>
            </p:cNvSpPr>
            <p:nvPr/>
          </p:nvSpPr>
          <p:spPr bwMode="auto">
            <a:xfrm>
              <a:off x="699293" y="5653088"/>
              <a:ext cx="7345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10" name="组合 9"/>
            <p:cNvGrpSpPr/>
            <p:nvPr/>
          </p:nvGrpSpPr>
          <p:grpSpPr bwMode="auto">
            <a:xfrm>
              <a:off x="4284663" y="5516563"/>
              <a:ext cx="792162" cy="612775"/>
              <a:chOff x="2699" y="3475"/>
              <a:chExt cx="499" cy="386"/>
            </a:xfrm>
          </p:grpSpPr>
          <p:sp>
            <p:nvSpPr>
              <p:cNvPr id="27" name="直接连接符 80905"/>
              <p:cNvSpPr>
                <a:spLocks noChangeShapeType="1"/>
              </p:cNvSpPr>
              <p:nvPr/>
            </p:nvSpPr>
            <p:spPr bwMode="auto">
              <a:xfrm>
                <a:off x="2789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文本框 80906"/>
              <p:cNvSpPr txBox="1">
                <a:spLocks noChangeArrowheads="1"/>
              </p:cNvSpPr>
              <p:nvPr/>
            </p:nvSpPr>
            <p:spPr bwMode="auto">
              <a:xfrm>
                <a:off x="2699" y="3609"/>
                <a:ext cx="49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0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 bwMode="auto">
            <a:xfrm>
              <a:off x="7900199" y="5653095"/>
              <a:ext cx="723901" cy="452438"/>
              <a:chOff x="5012" y="3566"/>
              <a:chExt cx="456" cy="285"/>
            </a:xfrm>
          </p:grpSpPr>
          <p:sp>
            <p:nvSpPr>
              <p:cNvPr id="25" name="直接连接符 80908"/>
              <p:cNvSpPr>
                <a:spLocks noChangeShapeType="1"/>
              </p:cNvSpPr>
              <p:nvPr/>
            </p:nvSpPr>
            <p:spPr bwMode="auto">
              <a:xfrm>
                <a:off x="5081" y="3566"/>
                <a:ext cx="9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矩形 80909"/>
              <p:cNvSpPr>
                <a:spLocks noChangeArrowheads="1"/>
              </p:cNvSpPr>
              <p:nvPr/>
            </p:nvSpPr>
            <p:spPr bwMode="auto">
              <a:xfrm>
                <a:off x="5012" y="3657"/>
                <a:ext cx="45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/>
                <a:r>
                  <a:rPr lang="zh-CN" altLang="en-US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正方向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 bwMode="auto">
            <a:xfrm>
              <a:off x="2223294" y="5516563"/>
              <a:ext cx="4122737" cy="650875"/>
              <a:chOff x="1429" y="3475"/>
              <a:chExt cx="2597" cy="410"/>
            </a:xfrm>
          </p:grpSpPr>
          <p:sp>
            <p:nvSpPr>
              <p:cNvPr id="13" name="直接连接符 80911"/>
              <p:cNvSpPr>
                <a:spLocks noChangeShapeType="1"/>
              </p:cNvSpPr>
              <p:nvPr/>
            </p:nvSpPr>
            <p:spPr bwMode="auto">
              <a:xfrm>
                <a:off x="3152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直接连接符 80912"/>
              <p:cNvSpPr>
                <a:spLocks noChangeShapeType="1"/>
              </p:cNvSpPr>
              <p:nvPr/>
            </p:nvSpPr>
            <p:spPr bwMode="auto">
              <a:xfrm>
                <a:off x="351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直接连接符 80913"/>
              <p:cNvSpPr>
                <a:spLocks noChangeShapeType="1"/>
              </p:cNvSpPr>
              <p:nvPr/>
            </p:nvSpPr>
            <p:spPr bwMode="auto">
              <a:xfrm>
                <a:off x="2426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直接连接符 80914"/>
              <p:cNvSpPr>
                <a:spLocks noChangeShapeType="1"/>
              </p:cNvSpPr>
              <p:nvPr/>
            </p:nvSpPr>
            <p:spPr bwMode="auto">
              <a:xfrm>
                <a:off x="387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直接连接符 80915"/>
              <p:cNvSpPr>
                <a:spLocks noChangeShapeType="1"/>
              </p:cNvSpPr>
              <p:nvPr/>
            </p:nvSpPr>
            <p:spPr bwMode="auto">
              <a:xfrm>
                <a:off x="201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直接连接符 80916"/>
              <p:cNvSpPr>
                <a:spLocks noChangeShapeType="1"/>
              </p:cNvSpPr>
              <p:nvPr/>
            </p:nvSpPr>
            <p:spPr bwMode="auto">
              <a:xfrm>
                <a:off x="165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文本框 80917"/>
              <p:cNvSpPr txBox="1">
                <a:spLocks noChangeArrowheads="1"/>
              </p:cNvSpPr>
              <p:nvPr/>
            </p:nvSpPr>
            <p:spPr bwMode="auto">
              <a:xfrm>
                <a:off x="3061" y="3621"/>
                <a:ext cx="22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0" name="文本框 80918"/>
              <p:cNvSpPr txBox="1">
                <a:spLocks noChangeArrowheads="1"/>
              </p:cNvSpPr>
              <p:nvPr/>
            </p:nvSpPr>
            <p:spPr bwMode="auto">
              <a:xfrm>
                <a:off x="3427" y="3621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1" name="文本框 80919"/>
              <p:cNvSpPr txBox="1">
                <a:spLocks noChangeArrowheads="1"/>
              </p:cNvSpPr>
              <p:nvPr/>
            </p:nvSpPr>
            <p:spPr bwMode="auto">
              <a:xfrm>
                <a:off x="3787" y="3633"/>
                <a:ext cx="23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2" name="文本框 80920"/>
              <p:cNvSpPr txBox="1">
                <a:spLocks noChangeArrowheads="1"/>
              </p:cNvSpPr>
              <p:nvPr/>
            </p:nvSpPr>
            <p:spPr bwMode="auto">
              <a:xfrm>
                <a:off x="2236" y="3612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3" name="文本框 80921"/>
              <p:cNvSpPr txBox="1">
                <a:spLocks noChangeArrowheads="1"/>
              </p:cNvSpPr>
              <p:nvPr/>
            </p:nvSpPr>
            <p:spPr bwMode="auto">
              <a:xfrm>
                <a:off x="1815" y="3612"/>
                <a:ext cx="45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4" name="文本框 80922"/>
              <p:cNvSpPr txBox="1">
                <a:spLocks noChangeArrowheads="1"/>
              </p:cNvSpPr>
              <p:nvPr/>
            </p:nvSpPr>
            <p:spPr bwMode="auto">
              <a:xfrm>
                <a:off x="1429" y="3609"/>
                <a:ext cx="49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sp>
        <p:nvSpPr>
          <p:cNvPr id="3" name="椭圆 2"/>
          <p:cNvSpPr/>
          <p:nvPr/>
        </p:nvSpPr>
        <p:spPr>
          <a:xfrm>
            <a:off x="6786154" y="3623887"/>
            <a:ext cx="71846" cy="849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2149570" y="3623887"/>
            <a:ext cx="71846" cy="849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58792" y="3100557"/>
            <a:ext cx="25472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941268" y="3110446"/>
            <a:ext cx="48845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-a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归纳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9" grpId="0" animBg="1"/>
      <p:bldP spid="4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5676948" y="2481426"/>
            <a:ext cx="2888546" cy="1084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6600" b="1" dirty="0">
                <a:solidFill>
                  <a:prstClr val="black"/>
                </a:solidFill>
                <a:cs typeface="+mn-ea"/>
                <a:sym typeface="+mn-lt"/>
              </a:rPr>
              <a:t>- 2</a:t>
            </a:r>
            <a:endParaRPr lang="zh-CN" altLang="en-US" sz="6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678954" y="1724584"/>
            <a:ext cx="4445132" cy="1638495"/>
            <a:chOff x="1412143" y="1467203"/>
            <a:chExt cx="4445133" cy="1638495"/>
          </a:xfrm>
        </p:grpSpPr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1412143" y="2521283"/>
              <a:ext cx="596887" cy="43279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5060310" y="2672906"/>
              <a:ext cx="796966" cy="43279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 flipV="1">
              <a:off x="1702761" y="1467203"/>
              <a:ext cx="7783" cy="65193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702761" y="1467203"/>
              <a:ext cx="384678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549547" y="1467203"/>
              <a:ext cx="0" cy="95528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658962" y="3739323"/>
            <a:ext cx="2081048" cy="50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800" dirty="0">
                <a:solidFill>
                  <a:srgbClr val="FF6600"/>
                </a:solidFill>
                <a:cs typeface="+mn-ea"/>
                <a:sym typeface="+mn-lt"/>
              </a:rPr>
              <a:t>数字相同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658961" y="1241968"/>
            <a:ext cx="2017986" cy="50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800" dirty="0">
                <a:solidFill>
                  <a:srgbClr val="50742F"/>
                </a:solidFill>
                <a:cs typeface="+mn-ea"/>
                <a:sym typeface="+mn-lt"/>
              </a:rPr>
              <a:t>符号不同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720738" y="2408542"/>
            <a:ext cx="2888546" cy="1084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6600" b="1" dirty="0">
                <a:solidFill>
                  <a:prstClr val="black"/>
                </a:solidFill>
                <a:cs typeface="+mn-ea"/>
                <a:sym typeface="+mn-lt"/>
              </a:rPr>
              <a:t>+ 2</a:t>
            </a:r>
            <a:endParaRPr lang="zh-CN" altLang="en-US" sz="6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962843" y="3478555"/>
            <a:ext cx="3783725" cy="895579"/>
            <a:chOff x="2648692" y="3138950"/>
            <a:chExt cx="3783724" cy="895579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648692" y="3138950"/>
              <a:ext cx="0" cy="89557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648692" y="4034529"/>
              <a:ext cx="378372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432415" y="3159373"/>
              <a:ext cx="1" cy="86962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观察这两个数有什么不同</a:t>
            </a:r>
          </a:p>
        </p:txBody>
      </p:sp>
      <p:sp>
        <p:nvSpPr>
          <p:cNvPr id="5" name="矩形 4"/>
          <p:cNvSpPr/>
          <p:nvPr/>
        </p:nvSpPr>
        <p:spPr>
          <a:xfrm>
            <a:off x="2403987" y="2408542"/>
            <a:ext cx="918874" cy="10904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241407" y="2408542"/>
            <a:ext cx="918874" cy="10904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0" grpId="0"/>
      <p:bldP spid="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89472" y="1166153"/>
            <a:ext cx="7778228" cy="1177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像-6和6，5和-5这样，</a:t>
            </a:r>
            <a:r>
              <a:rPr lang="zh-CN" altLang="en-US" sz="2400" dirty="0">
                <a:solidFill>
                  <a:srgbClr val="0000CC"/>
                </a:solidFill>
                <a:cs typeface="+mn-ea"/>
                <a:sym typeface="+mn-lt"/>
              </a:rPr>
              <a:t>只有</a:t>
            </a:r>
            <a:r>
              <a:rPr lang="zh-CN" altLang="en-US" sz="2400" dirty="0">
                <a:solidFill>
                  <a:srgbClr val="FF3300"/>
                </a:solidFill>
                <a:cs typeface="+mn-ea"/>
                <a:sym typeface="+mn-lt"/>
              </a:rPr>
              <a:t>符号不同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的两个数叫做</a:t>
            </a:r>
            <a:r>
              <a:rPr lang="zh-CN" altLang="en-US" sz="2400" b="1" dirty="0">
                <a:solidFill>
                  <a:srgbClr val="996633"/>
                </a:solidFill>
                <a:cs typeface="+mn-ea"/>
                <a:sym typeface="+mn-lt"/>
              </a:rPr>
              <a:t>互为</a:t>
            </a:r>
            <a:r>
              <a:rPr lang="zh-CN" altLang="en-US" sz="2400" dirty="0">
                <a:solidFill>
                  <a:srgbClr val="50742F"/>
                </a:solidFill>
                <a:cs typeface="+mn-ea"/>
                <a:sym typeface="+mn-lt"/>
              </a:rPr>
              <a:t>相反数。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16090" y="2324100"/>
            <a:ext cx="6655526" cy="253146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注意：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、通常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互为相反数；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表示任意一个数，可以是正数、负数，也可以是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、特别注意，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的相反数是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0.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相反数的概念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899592" y="940526"/>
                <a:ext cx="7604328" cy="153766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en-US" altLang="zh-CN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、分别写出下列各数的相反数：</a:t>
                </a:r>
                <a:endParaRPr lang="en-US" altLang="zh-CN" sz="2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7</a:t>
                </a:r>
                <a:r>
                  <a:rPr lang="zh-CN" altLang="en-US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-10,   0</a:t>
                </a:r>
                <a:r>
                  <a:rPr lang="zh-CN" altLang="en-US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+12</a:t>
                </a:r>
                <a:r>
                  <a:rPr lang="zh-CN" altLang="en-US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</m:num>
                      <m:den>
                        <m:r>
                          <a:rPr lang="en-US" altLang="zh-CN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940526"/>
                <a:ext cx="7604328" cy="1537665"/>
              </a:xfrm>
              <a:prstGeom prst="rect">
                <a:avLst/>
              </a:prstGeom>
              <a:blipFill rotWithShape="1">
                <a:blip r:embed="rId4"/>
                <a:stretch>
                  <a:fillRect l="-6" t="-6" b="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899593" y="2947580"/>
                <a:ext cx="5529782" cy="9669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7</a:t>
                </a:r>
                <a:r>
                  <a:rPr lang="zh-CN" altLang="en-US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 10,   0</a:t>
                </a:r>
                <a:r>
                  <a:rPr lang="zh-CN" altLang="en-US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 12</a:t>
                </a:r>
                <a:r>
                  <a:rPr lang="zh-CN" altLang="en-US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</m:num>
                      <m:den>
                        <m:r>
                          <a:rPr lang="en-US" altLang="zh-CN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den>
                    </m:f>
                  </m:oMath>
                </a14:m>
                <a:endParaRPr lang="zh-CN" altLang="en-US" sz="3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/>
                <a:endParaRPr lang="zh-CN" altLang="en-US" sz="15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2947580"/>
                <a:ext cx="5529782" cy="966948"/>
              </a:xfrm>
              <a:prstGeom prst="rect">
                <a:avLst/>
              </a:prstGeom>
              <a:blipFill rotWithShape="1">
                <a:blip r:embed="rId5"/>
                <a:stretch>
                  <a:fillRect l="-8" t="-56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699366" y="3012893"/>
            <a:ext cx="378823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2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82589" y="3012893"/>
            <a:ext cx="378823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2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567931" y="3076575"/>
            <a:ext cx="378823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endParaRPr lang="zh-CN" altLang="en-US" sz="2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92841" y="3076575"/>
            <a:ext cx="378823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endParaRPr lang="zh-CN" altLang="en-US" sz="2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箭头: 下 13"/>
          <p:cNvSpPr/>
          <p:nvPr/>
        </p:nvSpPr>
        <p:spPr>
          <a:xfrm>
            <a:off x="3100983" y="2349455"/>
            <a:ext cx="594987" cy="644885"/>
          </a:xfrm>
          <a:prstGeom prst="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  <p:bldP spid="12" grpId="0"/>
      <p:bldP spid="13" grpId="0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53464" y="882815"/>
            <a:ext cx="760432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设</a:t>
            </a:r>
            <a:r>
              <a:rPr lang="en-US" altLang="zh-CN" sz="18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表示一个数，</a:t>
            </a:r>
            <a:r>
              <a:rPr lang="en-US" altLang="zh-CN" sz="18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-a</a:t>
            </a:r>
            <a:r>
              <a:rPr lang="zh-CN" altLang="en-US" sz="18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一定是负数吗？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53464" y="1251201"/>
            <a:ext cx="6374675" cy="19389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）若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为正数，则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为负数；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例：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a=2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-a=-2</a:t>
            </a:r>
          </a:p>
          <a:p>
            <a:pPr defTabSz="685800"/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）若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为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为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，即</a:t>
            </a:r>
            <a:r>
              <a:rPr lang="en-US" altLang="zh-CN" sz="1800" b="1" dirty="0">
                <a:solidFill>
                  <a:srgbClr val="7030A0"/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的相反数就是其本身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）若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为负数，则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为正数；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例：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a=-3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-a=-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en-US" altLang="zh-CN" sz="1200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712429" y="3307093"/>
            <a:ext cx="7924807" cy="650874"/>
            <a:chOff x="699293" y="5516563"/>
            <a:chExt cx="7924807" cy="650875"/>
          </a:xfrm>
        </p:grpSpPr>
        <p:sp>
          <p:nvSpPr>
            <p:cNvPr id="10" name="直接连接符 9"/>
            <p:cNvSpPr>
              <a:spLocks noChangeShapeType="1"/>
            </p:cNvSpPr>
            <p:nvPr/>
          </p:nvSpPr>
          <p:spPr bwMode="auto">
            <a:xfrm>
              <a:off x="699293" y="5653088"/>
              <a:ext cx="7345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 bwMode="auto">
            <a:xfrm>
              <a:off x="4284663" y="5516563"/>
              <a:ext cx="792162" cy="612775"/>
              <a:chOff x="2699" y="3475"/>
              <a:chExt cx="499" cy="386"/>
            </a:xfrm>
          </p:grpSpPr>
          <p:sp>
            <p:nvSpPr>
              <p:cNvPr id="28" name="直接连接符 80905"/>
              <p:cNvSpPr>
                <a:spLocks noChangeShapeType="1"/>
              </p:cNvSpPr>
              <p:nvPr/>
            </p:nvSpPr>
            <p:spPr bwMode="auto">
              <a:xfrm>
                <a:off x="2789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文本框 80906"/>
              <p:cNvSpPr txBox="1">
                <a:spLocks noChangeArrowheads="1"/>
              </p:cNvSpPr>
              <p:nvPr/>
            </p:nvSpPr>
            <p:spPr bwMode="auto">
              <a:xfrm>
                <a:off x="2699" y="3609"/>
                <a:ext cx="49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0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 bwMode="auto">
            <a:xfrm>
              <a:off x="7900199" y="5653095"/>
              <a:ext cx="723901" cy="452438"/>
              <a:chOff x="5012" y="3566"/>
              <a:chExt cx="456" cy="285"/>
            </a:xfrm>
          </p:grpSpPr>
          <p:sp>
            <p:nvSpPr>
              <p:cNvPr id="26" name="直接连接符 80908"/>
              <p:cNvSpPr>
                <a:spLocks noChangeShapeType="1"/>
              </p:cNvSpPr>
              <p:nvPr/>
            </p:nvSpPr>
            <p:spPr bwMode="auto">
              <a:xfrm>
                <a:off x="5081" y="3566"/>
                <a:ext cx="9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矩形 80909"/>
              <p:cNvSpPr>
                <a:spLocks noChangeArrowheads="1"/>
              </p:cNvSpPr>
              <p:nvPr/>
            </p:nvSpPr>
            <p:spPr bwMode="auto">
              <a:xfrm>
                <a:off x="5012" y="3657"/>
                <a:ext cx="45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/>
                <a:r>
                  <a:rPr lang="zh-CN" altLang="en-US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正方向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 bwMode="auto">
            <a:xfrm>
              <a:off x="2223294" y="5516563"/>
              <a:ext cx="4122737" cy="650875"/>
              <a:chOff x="1429" y="3475"/>
              <a:chExt cx="2597" cy="410"/>
            </a:xfrm>
          </p:grpSpPr>
          <p:sp>
            <p:nvSpPr>
              <p:cNvPr id="14" name="直接连接符 80911"/>
              <p:cNvSpPr>
                <a:spLocks noChangeShapeType="1"/>
              </p:cNvSpPr>
              <p:nvPr/>
            </p:nvSpPr>
            <p:spPr bwMode="auto">
              <a:xfrm>
                <a:off x="3152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直接连接符 80912"/>
              <p:cNvSpPr>
                <a:spLocks noChangeShapeType="1"/>
              </p:cNvSpPr>
              <p:nvPr/>
            </p:nvSpPr>
            <p:spPr bwMode="auto">
              <a:xfrm>
                <a:off x="351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直接连接符 80913"/>
              <p:cNvSpPr>
                <a:spLocks noChangeShapeType="1"/>
              </p:cNvSpPr>
              <p:nvPr/>
            </p:nvSpPr>
            <p:spPr bwMode="auto">
              <a:xfrm>
                <a:off x="2426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直接连接符 80914"/>
              <p:cNvSpPr>
                <a:spLocks noChangeShapeType="1"/>
              </p:cNvSpPr>
              <p:nvPr/>
            </p:nvSpPr>
            <p:spPr bwMode="auto">
              <a:xfrm>
                <a:off x="387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直接连接符 80915"/>
              <p:cNvSpPr>
                <a:spLocks noChangeShapeType="1"/>
              </p:cNvSpPr>
              <p:nvPr/>
            </p:nvSpPr>
            <p:spPr bwMode="auto">
              <a:xfrm>
                <a:off x="201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直接连接符 80916"/>
              <p:cNvSpPr>
                <a:spLocks noChangeShapeType="1"/>
              </p:cNvSpPr>
              <p:nvPr/>
            </p:nvSpPr>
            <p:spPr bwMode="auto">
              <a:xfrm>
                <a:off x="165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文本框 80917"/>
              <p:cNvSpPr txBox="1">
                <a:spLocks noChangeArrowheads="1"/>
              </p:cNvSpPr>
              <p:nvPr/>
            </p:nvSpPr>
            <p:spPr bwMode="auto">
              <a:xfrm>
                <a:off x="3061" y="3621"/>
                <a:ext cx="22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1" name="文本框 80918"/>
              <p:cNvSpPr txBox="1">
                <a:spLocks noChangeArrowheads="1"/>
              </p:cNvSpPr>
              <p:nvPr/>
            </p:nvSpPr>
            <p:spPr bwMode="auto">
              <a:xfrm>
                <a:off x="3427" y="3621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2" name="文本框 80919"/>
              <p:cNvSpPr txBox="1">
                <a:spLocks noChangeArrowheads="1"/>
              </p:cNvSpPr>
              <p:nvPr/>
            </p:nvSpPr>
            <p:spPr bwMode="auto">
              <a:xfrm>
                <a:off x="3787" y="3633"/>
                <a:ext cx="23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3" name="文本框 80920"/>
              <p:cNvSpPr txBox="1">
                <a:spLocks noChangeArrowheads="1"/>
              </p:cNvSpPr>
              <p:nvPr/>
            </p:nvSpPr>
            <p:spPr bwMode="auto">
              <a:xfrm>
                <a:off x="2236" y="3612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4" name="文本框 80921"/>
              <p:cNvSpPr txBox="1">
                <a:spLocks noChangeArrowheads="1"/>
              </p:cNvSpPr>
              <p:nvPr/>
            </p:nvSpPr>
            <p:spPr bwMode="auto">
              <a:xfrm>
                <a:off x="1815" y="3612"/>
                <a:ext cx="45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5" name="文本框 80922"/>
              <p:cNvSpPr txBox="1">
                <a:spLocks noChangeArrowheads="1"/>
              </p:cNvSpPr>
              <p:nvPr/>
            </p:nvSpPr>
            <p:spPr bwMode="auto">
              <a:xfrm>
                <a:off x="1429" y="3609"/>
                <a:ext cx="49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462547" y="4059573"/>
            <a:ext cx="8112771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互为相反数，在数轴上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到原点的距离为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，而原点的右侧也有一个点与原点的距离为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，所以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=3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84772" y="1108368"/>
            <a:ext cx="7158155" cy="3539431"/>
            <a:chOff x="1313030" y="2100125"/>
            <a:chExt cx="6865348" cy="3394650"/>
          </a:xfrm>
        </p:grpSpPr>
        <p:sp>
          <p:nvSpPr>
            <p:cNvPr id="2" name="文本框 1"/>
            <p:cNvSpPr txBox="1"/>
            <p:nvPr/>
          </p:nvSpPr>
          <p:spPr>
            <a:xfrm>
              <a:off x="1313030" y="2100125"/>
              <a:ext cx="2544868" cy="3394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-68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28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+75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28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-0.96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28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+0.38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633510" y="2100126"/>
              <a:ext cx="2544868" cy="3394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68</a:t>
              </a:r>
            </a:p>
            <a:p>
              <a:pPr algn="ctr"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-75</a:t>
              </a:r>
            </a:p>
            <a:p>
              <a:pPr algn="ctr"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0.96</a:t>
              </a:r>
            </a:p>
            <a:p>
              <a:pPr algn="ctr"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-0.38</a:t>
              </a:r>
              <a:endParaRPr lang="zh-CN" altLang="en-US" sz="28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箭头: 右 7"/>
            <p:cNvSpPr/>
            <p:nvPr/>
          </p:nvSpPr>
          <p:spPr>
            <a:xfrm>
              <a:off x="3873532" y="3339125"/>
              <a:ext cx="1424168" cy="745672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lnSpc>
                  <a:spcPct val="200000"/>
                </a:lnSpc>
              </a:pPr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化简下列各数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vdrsnzw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921</Words>
  <Application>Microsoft Office PowerPoint</Application>
  <PresentationFormat>全屏显示(16:9)</PresentationFormat>
  <Paragraphs>132</Paragraphs>
  <Slides>14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FandolFang R</vt:lpstr>
      <vt:lpstr>思源黑体 CN Regular</vt:lpstr>
      <vt:lpstr>宋体</vt:lpstr>
      <vt:lpstr>微软雅黑</vt:lpstr>
      <vt:lpstr>Arial</vt:lpstr>
      <vt:lpstr>Arial Black</vt:lpstr>
      <vt:lpstr>Cambria Math</vt:lpstr>
      <vt:lpstr>www.2ppt.com</vt:lpstr>
      <vt:lpstr>公式</vt:lpstr>
      <vt:lpstr>Equation.3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2021-06-01T22:40:03Z</dcterms:created>
  <dcterms:modified xsi:type="dcterms:W3CDTF">2023-01-17T02:06:37Z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2700C41C5F18481BA83C401AA9662DFC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