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4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6AC07-E594-4C4B-8E2E-887F09B093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13C8F-6758-4A13-A58E-C3AF1190A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3ACB-C66A-4F02-B69C-3461087EB7AD}" type="slidenum">
              <a:rPr lang="en-US" altLang="zh-CN" smtClean="0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13C8F-6758-4A13-A58E-C3AF1190A06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7FC537-D22C-4C0A-9616-3AA5B7F62F52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82E7-A9C9-4E58-87B0-6773C92577F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1C8BF-8BB8-45F1-938A-4240B64A0A54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30B8E-FA8D-4050-B1F3-9BA3C98AE90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39C99C-8B7C-496E-977F-8A7A4843A43C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BB4AE1-E507-4CED-AE67-C6B48F338ED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F35F5-8393-4306-8CCC-A1AFD5DD7A8F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6533C-0DE8-4ECB-BF7B-91FF0A465BE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2FE34-B9AC-4951-A64C-B9F9274D1B85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E346B-24FE-4B43-A2DD-84903234692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B76BF-2647-4BB6-A0B1-B61716850D98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F60C2-327C-4E98-89C1-20B102F9319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24CAC9-4462-4735-887A-C8570E51D368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15BF3-E6B6-4A21-9A6C-C061EC13456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0F6E9-A837-47E8-90CD-DB771D5D763E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48677-0EAC-4341-B1B5-A9EDB437573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15F343-A453-445A-ACAF-2E9C3C3697C4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5CB81-31AA-436F-886E-BD593E69AAB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0EEB10-E08F-4A56-9593-6AAA2C1FC38E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E3FC4-50F7-4B66-9CB1-94B46CDFFEE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8CC7F-4419-4F95-8A3C-5278AEBE03EE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1F4BA-C95E-4F11-B1FF-9268F143E3D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44145D-E907-4899-9B4C-DCF479540DDF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361992-D468-4555-8C7F-3456A532A89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slide" Target="slide2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slide" Target="slide18.xml"/><Relationship Id="rId4" Type="http://schemas.openxmlformats.org/officeDocument/2006/relationships/slide" Target="slide17.xml"/><Relationship Id="rId9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png"/><Relationship Id="rId5" Type="http://schemas.openxmlformats.org/officeDocument/2006/relationships/image" Target="../media/image6.GI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板头(兰色)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6E4E-D135-41C0-964C-421550F83D64}" type="slidenum">
              <a:rPr lang="en-US" altLang="zh-CN">
                <a:solidFill>
                  <a:srgbClr val="000000"/>
                </a:solidFill>
              </a:rPr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555776" y="1498600"/>
            <a:ext cx="4392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0000"/>
                </a:solidFill>
                <a:ea typeface="黑体" panose="02010609060101010101" pitchFamily="49" charset="-122"/>
              </a:rPr>
              <a:t>数学八年级下册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0" y="256490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22.1 </a:t>
            </a:r>
            <a:r>
              <a:rPr lang="zh-CN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平行四边形的性质</a:t>
            </a:r>
          </a:p>
        </p:txBody>
      </p:sp>
      <p:sp>
        <p:nvSpPr>
          <p:cNvPr id="12" name="矩形 11"/>
          <p:cNvSpPr/>
          <p:nvPr/>
        </p:nvSpPr>
        <p:spPr>
          <a:xfrm>
            <a:off x="3104835" y="547902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376C-D1C8-4D41-A2D2-A90C4F2A713B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AC71-90E8-4078-BD75-70F9BC171C22}" type="slidenum">
              <a:rPr lang="en-US" altLang="zh-CN">
                <a:solidFill>
                  <a:srgbClr val="000000"/>
                </a:solidFill>
              </a:rPr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99330" name="Group 2"/>
          <p:cNvGrpSpPr/>
          <p:nvPr/>
        </p:nvGrpSpPr>
        <p:grpSpPr bwMode="auto">
          <a:xfrm>
            <a:off x="2411413" y="1412875"/>
            <a:ext cx="4368800" cy="2679700"/>
            <a:chOff x="1541" y="1458"/>
            <a:chExt cx="2752" cy="1688"/>
          </a:xfrm>
        </p:grpSpPr>
        <p:sp>
          <p:nvSpPr>
            <p:cNvPr id="99331" name="AutoShape 3"/>
            <p:cNvSpPr>
              <a:spLocks noChangeArrowheads="1"/>
            </p:cNvSpPr>
            <p:nvPr/>
          </p:nvSpPr>
          <p:spPr bwMode="auto">
            <a:xfrm>
              <a:off x="1673" y="1874"/>
              <a:ext cx="2359" cy="907"/>
            </a:xfrm>
            <a:prstGeom prst="parallelogram">
              <a:avLst>
                <a:gd name="adj" fmla="val 65022"/>
              </a:avLst>
            </a:prstGeom>
            <a:solidFill>
              <a:srgbClr val="FFFFFF">
                <a:alpha val="58000"/>
              </a:srgbClr>
            </a:solidFill>
            <a:ln w="635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9332" name="Text Box 4"/>
            <p:cNvSpPr txBox="1">
              <a:spLocks noChangeArrowheads="1"/>
            </p:cNvSpPr>
            <p:nvPr/>
          </p:nvSpPr>
          <p:spPr bwMode="auto">
            <a:xfrm>
              <a:off x="2120" y="1469"/>
              <a:ext cx="4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3264" y="2697"/>
              <a:ext cx="4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3885" y="1458"/>
              <a:ext cx="4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1541" y="2704"/>
              <a:ext cx="4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99336" name="Line 8"/>
          <p:cNvSpPr>
            <a:spLocks noChangeShapeType="1"/>
          </p:cNvSpPr>
          <p:nvPr/>
        </p:nvSpPr>
        <p:spPr bwMode="auto">
          <a:xfrm flipV="1">
            <a:off x="2582863" y="2089150"/>
            <a:ext cx="3744912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9337" name="WordArt 9"/>
          <p:cNvSpPr>
            <a:spLocks noChangeArrowheads="1" noChangeShapeType="1" noTextEdit="1"/>
          </p:cNvSpPr>
          <p:nvPr/>
        </p:nvSpPr>
        <p:spPr bwMode="auto">
          <a:xfrm rot="255925">
            <a:off x="250825" y="0"/>
            <a:ext cx="2339975" cy="1196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065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44075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新知探究</a:t>
            </a:r>
          </a:p>
        </p:txBody>
      </p:sp>
      <p:grpSp>
        <p:nvGrpSpPr>
          <p:cNvPr id="99338" name="Group 10"/>
          <p:cNvGrpSpPr/>
          <p:nvPr/>
        </p:nvGrpSpPr>
        <p:grpSpPr bwMode="auto">
          <a:xfrm>
            <a:off x="2590800" y="476250"/>
            <a:ext cx="6553200" cy="1250950"/>
            <a:chOff x="1791" y="134"/>
            <a:chExt cx="3720" cy="788"/>
          </a:xfrm>
        </p:grpSpPr>
        <p:sp>
          <p:nvSpPr>
            <p:cNvPr id="99339" name="Rectangle 11"/>
            <p:cNvSpPr>
              <a:spLocks noChangeArrowheads="1"/>
            </p:cNvSpPr>
            <p:nvPr/>
          </p:nvSpPr>
          <p:spPr bwMode="auto">
            <a:xfrm>
              <a:off x="1791" y="134"/>
              <a:ext cx="3720" cy="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  </a:t>
              </a:r>
              <a:r>
                <a:rPr lang="zh-CN" altLang="en-US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,  ABCD</a:t>
              </a:r>
              <a:r>
                <a:rPr lang="zh-CN" altLang="en-US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的对角线</a:t>
              </a:r>
              <a:r>
                <a:rPr lang="en-US" altLang="zh-CN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AC</a:t>
              </a:r>
              <a:r>
                <a:rPr lang="zh-CN" altLang="en-US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、</a:t>
              </a:r>
              <a:r>
                <a:rPr lang="en-US" altLang="zh-CN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BD</a:t>
              </a:r>
              <a:r>
                <a:rPr lang="zh-CN" altLang="en-US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相交于点</a:t>
              </a:r>
              <a:r>
                <a:rPr lang="en-US" altLang="zh-CN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O.</a:t>
              </a: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9340" name="AutoShape 12"/>
            <p:cNvSpPr>
              <a:spLocks noChangeArrowheads="1"/>
            </p:cNvSpPr>
            <p:nvPr/>
          </p:nvSpPr>
          <p:spPr bwMode="auto">
            <a:xfrm>
              <a:off x="2789" y="255"/>
              <a:ext cx="182" cy="226"/>
            </a:xfrm>
            <a:prstGeom prst="parallelogram">
              <a:avLst>
                <a:gd name="adj" fmla="val 25000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4327525" y="2138363"/>
            <a:ext cx="64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3541713" y="2066925"/>
            <a:ext cx="1871662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99343" name="Picture 15" descr="f08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96975"/>
            <a:ext cx="10493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9353" name="Group 25"/>
          <p:cNvGrpSpPr/>
          <p:nvPr/>
        </p:nvGrpSpPr>
        <p:grpSpPr bwMode="auto">
          <a:xfrm>
            <a:off x="0" y="3500438"/>
            <a:ext cx="9144000" cy="1095375"/>
            <a:chOff x="0" y="2205"/>
            <a:chExt cx="5760" cy="690"/>
          </a:xfrm>
        </p:grpSpPr>
        <p:sp>
          <p:nvSpPr>
            <p:cNvPr id="99344" name="Text Box 16"/>
            <p:cNvSpPr txBox="1">
              <a:spLocks noChangeArrowheads="1"/>
            </p:cNvSpPr>
            <p:nvPr/>
          </p:nvSpPr>
          <p:spPr bwMode="auto">
            <a:xfrm>
              <a:off x="0" y="2205"/>
              <a:ext cx="138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CC0000"/>
                  </a:solidFill>
                  <a:ea typeface="黑体" panose="02010609060101010101" pitchFamily="49" charset="-122"/>
                </a:rPr>
                <a:t>猜一猜</a:t>
              </a:r>
              <a:r>
                <a:rPr lang="en-US" altLang="zh-CN" sz="3200" b="1">
                  <a:solidFill>
                    <a:srgbClr val="CC0000"/>
                  </a:solidFill>
                  <a:ea typeface="黑体" panose="02010609060101010101" pitchFamily="49" charset="-122"/>
                </a:rPr>
                <a:t>:</a:t>
              </a:r>
            </a:p>
          </p:txBody>
        </p:sp>
        <p:sp>
          <p:nvSpPr>
            <p:cNvPr id="99345" name="Text Box 17"/>
            <p:cNvSpPr txBox="1">
              <a:spLocks noChangeArrowheads="1"/>
            </p:cNvSpPr>
            <p:nvPr/>
          </p:nvSpPr>
          <p:spPr bwMode="auto">
            <a:xfrm>
              <a:off x="362" y="2568"/>
              <a:ext cx="53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线段</a:t>
              </a:r>
              <a:r>
                <a:rPr lang="en-US" altLang="zh-CN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OA</a:t>
              </a:r>
              <a:r>
                <a:rPr lang="zh-CN" altLang="en-US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与</a:t>
              </a:r>
              <a:r>
                <a:rPr lang="en-US" altLang="zh-CN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OC</a:t>
              </a:r>
              <a:r>
                <a:rPr lang="zh-CN" altLang="en-US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</a:t>
              </a:r>
              <a:r>
                <a:rPr lang="en-US" altLang="zh-CN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OB</a:t>
              </a:r>
              <a:r>
                <a:rPr lang="zh-CN" altLang="en-US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与</a:t>
              </a:r>
              <a:r>
                <a:rPr lang="en-US" altLang="zh-CN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OD</a:t>
              </a:r>
              <a:r>
                <a:rPr lang="zh-CN" altLang="en-US" sz="2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长度有何关系？</a:t>
              </a:r>
            </a:p>
          </p:txBody>
        </p:sp>
      </p:grp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4256088" y="258762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-111125" y="4868863"/>
            <a:ext cx="2195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CC0000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3600" b="1">
                <a:solidFill>
                  <a:srgbClr val="CC0000"/>
                </a:solidFill>
                <a:ea typeface="黑体" panose="02010609060101010101" pitchFamily="49" charset="-122"/>
              </a:rPr>
              <a:t>量一量</a:t>
            </a:r>
            <a:r>
              <a:rPr lang="en-US" altLang="zh-CN" sz="3600" b="1">
                <a:solidFill>
                  <a:srgbClr val="CC0000"/>
                </a:solidFill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539750" y="5229225"/>
            <a:ext cx="8208963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拿出手中的平行四边形纸片，测量出四条线段的长度，验证你的猜想是否正确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 animBg="1"/>
      <p:bldP spid="99341" grpId="0"/>
      <p:bldP spid="99342" grpId="0" animBg="1"/>
      <p:bldP spid="99350" grpId="0"/>
      <p:bldP spid="99351" grpId="0"/>
      <p:bldP spid="993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07C9-804C-4EF2-8EC8-12C0A6F86682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1E18-5DEC-4D2E-B429-0E7FCC0A0C69}" type="slidenum">
              <a:rPr lang="en-US" altLang="zh-CN">
                <a:solidFill>
                  <a:srgbClr val="000000"/>
                </a:solidFill>
              </a:r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105474" name="Group 2"/>
          <p:cNvGrpSpPr/>
          <p:nvPr/>
        </p:nvGrpSpPr>
        <p:grpSpPr bwMode="auto">
          <a:xfrm>
            <a:off x="5437188" y="1573213"/>
            <a:ext cx="3744912" cy="2403475"/>
            <a:chOff x="1541" y="1458"/>
            <a:chExt cx="2752" cy="1760"/>
          </a:xfrm>
        </p:grpSpPr>
        <p:sp>
          <p:nvSpPr>
            <p:cNvPr id="105475" name="AutoShape 3"/>
            <p:cNvSpPr>
              <a:spLocks noChangeArrowheads="1"/>
            </p:cNvSpPr>
            <p:nvPr/>
          </p:nvSpPr>
          <p:spPr bwMode="auto">
            <a:xfrm>
              <a:off x="1673" y="1874"/>
              <a:ext cx="2359" cy="907"/>
            </a:xfrm>
            <a:prstGeom prst="parallelogram">
              <a:avLst>
                <a:gd name="adj" fmla="val 65022"/>
              </a:avLst>
            </a:prstGeom>
            <a:solidFill>
              <a:srgbClr val="FFFFFF">
                <a:alpha val="58000"/>
              </a:srgbClr>
            </a:solidFill>
            <a:ln w="635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5476" name="Text Box 4"/>
            <p:cNvSpPr txBox="1">
              <a:spLocks noChangeArrowheads="1"/>
            </p:cNvSpPr>
            <p:nvPr/>
          </p:nvSpPr>
          <p:spPr bwMode="auto">
            <a:xfrm>
              <a:off x="2120" y="1468"/>
              <a:ext cx="408" cy="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05477" name="Text Box 5"/>
            <p:cNvSpPr txBox="1">
              <a:spLocks noChangeArrowheads="1"/>
            </p:cNvSpPr>
            <p:nvPr/>
          </p:nvSpPr>
          <p:spPr bwMode="auto">
            <a:xfrm>
              <a:off x="3264" y="2697"/>
              <a:ext cx="408" cy="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05478" name="Text Box 6"/>
            <p:cNvSpPr txBox="1">
              <a:spLocks noChangeArrowheads="1"/>
            </p:cNvSpPr>
            <p:nvPr/>
          </p:nvSpPr>
          <p:spPr bwMode="auto">
            <a:xfrm>
              <a:off x="3885" y="1458"/>
              <a:ext cx="408" cy="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05479" name="Text Box 7"/>
            <p:cNvSpPr txBox="1">
              <a:spLocks noChangeArrowheads="1"/>
            </p:cNvSpPr>
            <p:nvPr/>
          </p:nvSpPr>
          <p:spPr bwMode="auto">
            <a:xfrm>
              <a:off x="1541" y="2704"/>
              <a:ext cx="408" cy="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6437313" y="2133600"/>
            <a:ext cx="1584325" cy="1223963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V="1">
            <a:off x="5645150" y="2160588"/>
            <a:ext cx="3184525" cy="1196975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7061200" y="2152650"/>
            <a:ext cx="43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</a:p>
        </p:txBody>
      </p:sp>
      <p:grpSp>
        <p:nvGrpSpPr>
          <p:cNvPr id="105506" name="Group 34"/>
          <p:cNvGrpSpPr/>
          <p:nvPr/>
        </p:nvGrpSpPr>
        <p:grpSpPr bwMode="auto">
          <a:xfrm>
            <a:off x="0" y="1196975"/>
            <a:ext cx="8289925" cy="5187950"/>
            <a:chOff x="0" y="754"/>
            <a:chExt cx="5222" cy="3268"/>
          </a:xfrm>
        </p:grpSpPr>
        <p:grpSp>
          <p:nvGrpSpPr>
            <p:cNvPr id="105503" name="Group 31"/>
            <p:cNvGrpSpPr/>
            <p:nvPr/>
          </p:nvGrpSpPr>
          <p:grpSpPr bwMode="auto">
            <a:xfrm>
              <a:off x="385" y="754"/>
              <a:ext cx="4218" cy="1018"/>
              <a:chOff x="793" y="618"/>
              <a:chExt cx="4218" cy="1018"/>
            </a:xfrm>
          </p:grpSpPr>
          <p:sp>
            <p:nvSpPr>
              <p:cNvPr id="105481" name="Text Box 9"/>
              <p:cNvSpPr txBox="1">
                <a:spLocks noChangeArrowheads="1"/>
              </p:cNvSpPr>
              <p:nvPr/>
            </p:nvSpPr>
            <p:spPr bwMode="auto">
              <a:xfrm>
                <a:off x="793" y="618"/>
                <a:ext cx="4218" cy="10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已知：如图： </a:t>
                </a:r>
                <a:r>
                  <a:rPr lang="en-US" altLang="zh-CN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ABCD</a:t>
                </a:r>
                <a:r>
                  <a:rPr lang="zh-CN" altLang="en-US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的对角线</a:t>
                </a:r>
                <a:r>
                  <a:rPr lang="en-US" altLang="zh-CN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AC</a:t>
                </a:r>
                <a:r>
                  <a:rPr lang="zh-CN" altLang="en-US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、</a:t>
                </a:r>
                <a:r>
                  <a:rPr lang="en-US" altLang="zh-CN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BD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     </a:t>
                </a:r>
                <a:r>
                  <a:rPr lang="zh-CN" altLang="en-US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相交于点</a:t>
                </a:r>
                <a:r>
                  <a:rPr lang="en-US" altLang="zh-CN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O.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求证：</a:t>
                </a:r>
                <a:r>
                  <a:rPr lang="en-US" altLang="zh-CN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OA=OC</a:t>
                </a:r>
                <a:r>
                  <a:rPr lang="zh-CN" altLang="en-US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，</a:t>
                </a:r>
                <a:r>
                  <a:rPr lang="en-US" altLang="zh-CN" sz="32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OB=OD.</a:t>
                </a:r>
                <a:r>
                  <a:rPr lang="en-US" altLang="zh-CN" sz="3600" b="1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</a:t>
                </a:r>
              </a:p>
            </p:txBody>
          </p:sp>
          <p:sp>
            <p:nvSpPr>
              <p:cNvPr id="105482" name="AutoShape 10"/>
              <p:cNvSpPr>
                <a:spLocks noChangeArrowheads="1"/>
              </p:cNvSpPr>
              <p:nvPr/>
            </p:nvSpPr>
            <p:spPr bwMode="auto">
              <a:xfrm>
                <a:off x="2290" y="709"/>
                <a:ext cx="226" cy="181"/>
              </a:xfrm>
              <a:prstGeom prst="parallelogram">
                <a:avLst>
                  <a:gd name="adj" fmla="val 31215"/>
                </a:avLst>
              </a:prstGeom>
              <a:solidFill>
                <a:schemeClr val="accent1">
                  <a:alpha val="0"/>
                </a:schemeClr>
              </a:solidFill>
              <a:ln w="254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5502" name="Group 30"/>
            <p:cNvGrpSpPr/>
            <p:nvPr/>
          </p:nvGrpSpPr>
          <p:grpSpPr bwMode="auto">
            <a:xfrm>
              <a:off x="0" y="1298"/>
              <a:ext cx="5222" cy="2724"/>
              <a:chOff x="0" y="1298"/>
              <a:chExt cx="5222" cy="2724"/>
            </a:xfrm>
          </p:grpSpPr>
          <p:grpSp>
            <p:nvGrpSpPr>
              <p:cNvPr id="105501" name="Group 29"/>
              <p:cNvGrpSpPr/>
              <p:nvPr/>
            </p:nvGrpSpPr>
            <p:grpSpPr bwMode="auto">
              <a:xfrm>
                <a:off x="0" y="1933"/>
                <a:ext cx="4876" cy="2089"/>
                <a:chOff x="0" y="1933"/>
                <a:chExt cx="4876" cy="2089"/>
              </a:xfrm>
            </p:grpSpPr>
            <p:sp>
              <p:nvSpPr>
                <p:cNvPr id="10548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0" y="1933"/>
                  <a:ext cx="154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z="3600" b="1">
                      <a:solidFill>
                        <a:srgbClr val="990000"/>
                      </a:solidFill>
                      <a:ea typeface="隶书" panose="02010509060101010101" charset="-122"/>
                    </a:rPr>
                    <a:t>证明：</a:t>
                  </a:r>
                </a:p>
              </p:txBody>
            </p:sp>
            <p:sp>
              <p:nvSpPr>
                <p:cNvPr id="1054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9" y="2251"/>
                  <a:ext cx="408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∵</a:t>
                  </a:r>
                  <a:r>
                    <a:rPr lang="zh-CN" altLang="en-US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四边形</a:t>
                  </a:r>
                  <a:r>
                    <a:rPr lang="en-US" altLang="zh-CN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ABCD</a:t>
                  </a:r>
                  <a:r>
                    <a:rPr lang="zh-CN" altLang="en-US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是平行四边形，</a:t>
                  </a:r>
                  <a:r>
                    <a:rPr lang="zh-CN" altLang="en-US" sz="3600">
                      <a:solidFill>
                        <a:srgbClr val="00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 </a:t>
                  </a:r>
                </a:p>
              </p:txBody>
            </p:sp>
            <p:sp>
              <p:nvSpPr>
                <p:cNvPr id="1054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49" y="2568"/>
                  <a:ext cx="256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∴ AD=BC</a:t>
                  </a:r>
                  <a:r>
                    <a:rPr lang="zh-CN" altLang="en-US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，</a:t>
                  </a:r>
                  <a:r>
                    <a:rPr lang="en-US" altLang="zh-CN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AD∥BC.</a:t>
                  </a:r>
                  <a:r>
                    <a:rPr lang="en-US" altLang="zh-CN" sz="40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                 </a:t>
                  </a:r>
                </a:p>
              </p:txBody>
            </p:sp>
            <p:sp>
              <p:nvSpPr>
                <p:cNvPr id="10548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49" y="2931"/>
                  <a:ext cx="356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∴ ∠1=∠2</a:t>
                  </a:r>
                  <a:r>
                    <a:rPr lang="zh-CN" altLang="en-US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，∠</a:t>
                  </a:r>
                  <a:r>
                    <a:rPr lang="en-US" altLang="zh-CN" sz="32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3=∠4.</a:t>
                  </a:r>
                  <a:r>
                    <a:rPr lang="en-US" altLang="zh-CN" sz="4000" b="1">
                      <a:solidFill>
                        <a:srgbClr val="99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 </a:t>
                  </a:r>
                </a:p>
              </p:txBody>
            </p:sp>
            <p:sp>
              <p:nvSpPr>
                <p:cNvPr id="10549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9" y="3294"/>
                  <a:ext cx="4627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200" b="1">
                      <a:solidFill>
                        <a:srgbClr val="A5002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∴ △AOD≌△COB</a:t>
                  </a:r>
                  <a:r>
                    <a:rPr lang="zh-CN" altLang="en-US" sz="3200" b="1">
                      <a:solidFill>
                        <a:srgbClr val="A5002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（</a:t>
                  </a:r>
                  <a:r>
                    <a:rPr lang="en-US" altLang="zh-CN" sz="3200" b="1">
                      <a:solidFill>
                        <a:srgbClr val="A5002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ASA</a:t>
                  </a:r>
                  <a:r>
                    <a:rPr lang="zh-CN" altLang="en-US" sz="3200" b="1">
                      <a:solidFill>
                        <a:srgbClr val="A5002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）</a:t>
                  </a:r>
                  <a:r>
                    <a:rPr lang="en-US" altLang="zh-CN" sz="4000" b="1">
                      <a:solidFill>
                        <a:srgbClr val="A5002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. </a:t>
                  </a:r>
                </a:p>
              </p:txBody>
            </p:sp>
            <p:sp>
              <p:nvSpPr>
                <p:cNvPr id="1054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49" y="3657"/>
                  <a:ext cx="3856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200" b="1">
                      <a:solidFill>
                        <a:srgbClr val="A5002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∴ </a:t>
                  </a:r>
                  <a:r>
                    <a:rPr lang="en-US" altLang="zh-CN" sz="3200" b="1">
                      <a:solidFill>
                        <a:srgbClr val="CC0099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OA=OC</a:t>
                  </a:r>
                  <a:r>
                    <a:rPr lang="zh-CN" altLang="en-US" sz="3200" b="1">
                      <a:solidFill>
                        <a:srgbClr val="CC0099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，</a:t>
                  </a:r>
                  <a:r>
                    <a:rPr lang="en-US" altLang="zh-CN" sz="3200" b="1">
                      <a:solidFill>
                        <a:srgbClr val="CC0099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OB=OD.</a:t>
                  </a:r>
                </a:p>
              </p:txBody>
            </p:sp>
          </p:grpSp>
          <p:sp>
            <p:nvSpPr>
              <p:cNvPr id="105492" name="Freeform 20"/>
              <p:cNvSpPr/>
              <p:nvPr/>
            </p:nvSpPr>
            <p:spPr bwMode="auto">
              <a:xfrm>
                <a:off x="4150" y="1344"/>
                <a:ext cx="63" cy="88"/>
              </a:xfrm>
              <a:custGeom>
                <a:avLst/>
                <a:gdLst>
                  <a:gd name="T0" fmla="*/ 63 w 63"/>
                  <a:gd name="T1" fmla="*/ 0 h 88"/>
                  <a:gd name="T2" fmla="*/ 0 w 63"/>
                  <a:gd name="T3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3" h="88">
                    <a:moveTo>
                      <a:pt x="63" y="0"/>
                    </a:moveTo>
                    <a:cubicBezTo>
                      <a:pt x="53" y="48"/>
                      <a:pt x="55" y="88"/>
                      <a:pt x="0" y="88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3" name="Freeform 21"/>
              <p:cNvSpPr/>
              <p:nvPr/>
            </p:nvSpPr>
            <p:spPr bwMode="auto">
              <a:xfrm>
                <a:off x="4851" y="2016"/>
                <a:ext cx="84" cy="125"/>
              </a:xfrm>
              <a:custGeom>
                <a:avLst/>
                <a:gdLst>
                  <a:gd name="T0" fmla="*/ 84 w 84"/>
                  <a:gd name="T1" fmla="*/ 0 h 125"/>
                  <a:gd name="T2" fmla="*/ 21 w 84"/>
                  <a:gd name="T3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4" h="125">
                    <a:moveTo>
                      <a:pt x="84" y="0"/>
                    </a:moveTo>
                    <a:cubicBezTo>
                      <a:pt x="0" y="22"/>
                      <a:pt x="21" y="39"/>
                      <a:pt x="21" y="125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4" name="Freeform 22"/>
              <p:cNvSpPr/>
              <p:nvPr/>
            </p:nvSpPr>
            <p:spPr bwMode="auto">
              <a:xfrm>
                <a:off x="5171" y="1352"/>
                <a:ext cx="51" cy="138"/>
              </a:xfrm>
              <a:custGeom>
                <a:avLst/>
                <a:gdLst>
                  <a:gd name="T0" fmla="*/ 51 w 51"/>
                  <a:gd name="T1" fmla="*/ 0 h 138"/>
                  <a:gd name="T2" fmla="*/ 0 w 51"/>
                  <a:gd name="T3" fmla="*/ 63 h 138"/>
                  <a:gd name="T4" fmla="*/ 13 w 51"/>
                  <a:gd name="T5" fmla="*/ 101 h 138"/>
                  <a:gd name="T6" fmla="*/ 38 w 51"/>
                  <a:gd name="T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138">
                    <a:moveTo>
                      <a:pt x="51" y="0"/>
                    </a:moveTo>
                    <a:cubicBezTo>
                      <a:pt x="22" y="19"/>
                      <a:pt x="0" y="22"/>
                      <a:pt x="0" y="63"/>
                    </a:cubicBezTo>
                    <a:cubicBezTo>
                      <a:pt x="0" y="76"/>
                      <a:pt x="7" y="89"/>
                      <a:pt x="13" y="101"/>
                    </a:cubicBezTo>
                    <a:cubicBezTo>
                      <a:pt x="20" y="114"/>
                      <a:pt x="38" y="138"/>
                      <a:pt x="38" y="138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5" name="Freeform 23"/>
              <p:cNvSpPr/>
              <p:nvPr/>
            </p:nvSpPr>
            <p:spPr bwMode="auto">
              <a:xfrm>
                <a:off x="3800" y="1992"/>
                <a:ext cx="104" cy="151"/>
              </a:xfrm>
              <a:custGeom>
                <a:avLst/>
                <a:gdLst>
                  <a:gd name="T0" fmla="*/ 25 w 58"/>
                  <a:gd name="T1" fmla="*/ 0 h 151"/>
                  <a:gd name="T2" fmla="*/ 0 w 58"/>
                  <a:gd name="T3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8" h="151">
                    <a:moveTo>
                      <a:pt x="25" y="0"/>
                    </a:moveTo>
                    <a:cubicBezTo>
                      <a:pt x="42" y="53"/>
                      <a:pt x="58" y="121"/>
                      <a:pt x="0" y="151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96" name="Text Box 24"/>
              <p:cNvSpPr txBox="1">
                <a:spLocks noChangeArrowheads="1"/>
              </p:cNvSpPr>
              <p:nvPr/>
            </p:nvSpPr>
            <p:spPr bwMode="auto">
              <a:xfrm>
                <a:off x="4876" y="1298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FF0000"/>
                    </a:solidFill>
                    <a:ea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105497" name="Text Box 25"/>
              <p:cNvSpPr txBox="1">
                <a:spLocks noChangeArrowheads="1"/>
              </p:cNvSpPr>
              <p:nvPr/>
            </p:nvSpPr>
            <p:spPr bwMode="auto">
              <a:xfrm>
                <a:off x="4610" y="1855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FF0000"/>
                    </a:solidFill>
                    <a:ea typeface="黑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05498" name="Text Box 26"/>
              <p:cNvSpPr txBox="1">
                <a:spLocks noChangeArrowheads="1"/>
              </p:cNvSpPr>
              <p:nvPr/>
            </p:nvSpPr>
            <p:spPr bwMode="auto">
              <a:xfrm>
                <a:off x="3930" y="1855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FF0000"/>
                    </a:solidFill>
                    <a:ea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105499" name="Text Box 27"/>
              <p:cNvSpPr txBox="1">
                <a:spLocks noChangeArrowheads="1"/>
              </p:cNvSpPr>
              <p:nvPr/>
            </p:nvSpPr>
            <p:spPr bwMode="auto">
              <a:xfrm>
                <a:off x="4241" y="1298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FF0000"/>
                    </a:solidFill>
                    <a:ea typeface="黑体" panose="02010609060101010101" pitchFamily="49" charset="-122"/>
                  </a:rPr>
                  <a:t>1</a:t>
                </a:r>
              </a:p>
            </p:txBody>
          </p:sp>
        </p:grpSp>
      </p:grpSp>
      <p:sp>
        <p:nvSpPr>
          <p:cNvPr id="105500" name="WordArt 28"/>
          <p:cNvSpPr>
            <a:spLocks noChangeArrowheads="1" noChangeShapeType="1" noTextEdit="1"/>
          </p:cNvSpPr>
          <p:nvPr/>
        </p:nvSpPr>
        <p:spPr bwMode="auto">
          <a:xfrm>
            <a:off x="0" y="-242888"/>
            <a:ext cx="3200400" cy="9144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 i="1" kern="10">
              <a:ln w="9525">
                <a:solidFill>
                  <a:srgbClr val="00FF00"/>
                </a:solidFill>
                <a:round/>
              </a:ln>
              <a:solidFill>
                <a:srgbClr val="800000"/>
              </a:solidFill>
              <a:effectLst>
                <a:outerShdw dist="35921" dir="2700000" algn="ctr" rotWithShape="0">
                  <a:srgbClr val="B2B2B2">
                    <a:alpha val="80000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i="1" kern="10">
                <a:ln w="9525">
                  <a:solidFill>
                    <a:srgbClr val="00FF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谁先会，谁先讲</a:t>
            </a:r>
          </a:p>
        </p:txBody>
      </p:sp>
      <p:sp>
        <p:nvSpPr>
          <p:cNvPr id="105504" name="Rectangle 32"/>
          <p:cNvSpPr>
            <a:spLocks noChangeArrowheads="1"/>
          </p:cNvSpPr>
          <p:nvPr/>
        </p:nvSpPr>
        <p:spPr bwMode="auto">
          <a:xfrm>
            <a:off x="2555875" y="620713"/>
            <a:ext cx="6049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平行四边形的</a:t>
            </a:r>
            <a:r>
              <a:rPr lang="zh-CN" altLang="en-US" sz="3200" b="1" u="sng">
                <a:solidFill>
                  <a:srgbClr val="FF0000"/>
                </a:solidFill>
              </a:rPr>
              <a:t>对角线互相平分</a:t>
            </a:r>
            <a:r>
              <a:rPr lang="en-US" altLang="zh-CN" sz="3200" b="1" u="sng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5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3" grpId="0" animBg="1"/>
      <p:bldP spid="105484" grpId="0" animBg="1"/>
      <p:bldP spid="1054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板头(兰色)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A01E-BCB5-447F-BCE7-F836D6898600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5809-5110-4B6E-B784-9ECFAEF95C25}" type="slidenum">
              <a:rPr lang="en-US" altLang="zh-CN">
                <a:solidFill>
                  <a:srgbClr val="000000"/>
                </a:solidFill>
              </a:r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179512" y="1841723"/>
            <a:ext cx="87852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</a:rPr>
              <a:t>平行四边形的性质：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平行四边形的</a:t>
            </a:r>
            <a:r>
              <a:rPr lang="zh-CN" altLang="en-US" sz="3200" b="1">
                <a:solidFill>
                  <a:srgbClr val="FF0000"/>
                </a:solidFill>
              </a:rPr>
              <a:t>对角线</a:t>
            </a:r>
            <a:r>
              <a:rPr lang="zh-CN" altLang="en-US" sz="3200" b="1">
                <a:solidFill>
                  <a:srgbClr val="000000"/>
                </a:solidFill>
              </a:rPr>
              <a:t>互相</a:t>
            </a:r>
            <a:r>
              <a:rPr lang="zh-CN" altLang="en-US" sz="3200" b="1">
                <a:solidFill>
                  <a:srgbClr val="FF0000"/>
                </a:solidFill>
              </a:rPr>
              <a:t>平分</a:t>
            </a:r>
            <a:r>
              <a:rPr lang="en-US" altLang="zh-CN" sz="32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395412" y="3714973"/>
            <a:ext cx="7777162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符号语言：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CC"/>
              </a:solidFill>
              <a:latin typeface="Verdana" panose="020B0604030504040204" pitchFamily="34" charset="0"/>
            </a:endParaRPr>
          </a:p>
        </p:txBody>
      </p:sp>
      <p:grpSp>
        <p:nvGrpSpPr>
          <p:cNvPr id="130072" name="Group 24"/>
          <p:cNvGrpSpPr/>
          <p:nvPr/>
        </p:nvGrpSpPr>
        <p:grpSpPr bwMode="auto">
          <a:xfrm>
            <a:off x="755774" y="4362673"/>
            <a:ext cx="5083175" cy="1298575"/>
            <a:chOff x="476" y="1752"/>
            <a:chExt cx="3202" cy="818"/>
          </a:xfrm>
        </p:grpSpPr>
        <p:sp>
          <p:nvSpPr>
            <p:cNvPr id="130050" name="Text Box 2"/>
            <p:cNvSpPr txBox="1">
              <a:spLocks noChangeArrowheads="1"/>
            </p:cNvSpPr>
            <p:nvPr/>
          </p:nvSpPr>
          <p:spPr bwMode="auto">
            <a:xfrm>
              <a:off x="872" y="2163"/>
              <a:ext cx="11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130054" name="Rectangle 6"/>
            <p:cNvSpPr>
              <a:spLocks noChangeArrowheads="1"/>
            </p:cNvSpPr>
            <p:nvPr/>
          </p:nvSpPr>
          <p:spPr bwMode="auto">
            <a:xfrm>
              <a:off x="476" y="1752"/>
              <a:ext cx="320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∵</a:t>
              </a:r>
              <a:r>
                <a:rPr kumimoji="1" lang="zh-CN" alt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四边形</a:t>
              </a:r>
              <a:r>
                <a:rPr kumimoji="1" lang="en-US" altLang="zh-CN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ABCD</a:t>
              </a:r>
              <a:r>
                <a:rPr kumimoji="1" lang="zh-CN" alt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是平行四边形</a:t>
              </a: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auto">
            <a:xfrm>
              <a:off x="793" y="2205"/>
              <a:ext cx="12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OA=OC</a:t>
              </a: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auto">
            <a:xfrm>
              <a:off x="1701" y="2205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OB=OD</a:t>
              </a:r>
            </a:p>
          </p:txBody>
        </p:sp>
        <p:sp>
          <p:nvSpPr>
            <p:cNvPr id="130058" name="Text Box 10"/>
            <p:cNvSpPr txBox="1">
              <a:spLocks noChangeArrowheads="1"/>
            </p:cNvSpPr>
            <p:nvPr/>
          </p:nvSpPr>
          <p:spPr bwMode="auto">
            <a:xfrm>
              <a:off x="476" y="2205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∴</a:t>
              </a:r>
            </a:p>
          </p:txBody>
        </p:sp>
      </p:grpSp>
      <p:sp>
        <p:nvSpPr>
          <p:cNvPr id="130059" name="Line 11"/>
          <p:cNvSpPr>
            <a:spLocks noChangeShapeType="1"/>
          </p:cNvSpPr>
          <p:nvPr/>
        </p:nvSpPr>
        <p:spPr bwMode="auto">
          <a:xfrm flipV="1">
            <a:off x="6165974" y="3313336"/>
            <a:ext cx="2362200" cy="99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30060" name="Group 12"/>
          <p:cNvGrpSpPr/>
          <p:nvPr/>
        </p:nvGrpSpPr>
        <p:grpSpPr bwMode="auto">
          <a:xfrm>
            <a:off x="6172324" y="3306986"/>
            <a:ext cx="2362200" cy="990600"/>
            <a:chOff x="432" y="1632"/>
            <a:chExt cx="1488" cy="624"/>
          </a:xfrm>
        </p:grpSpPr>
        <p:sp>
          <p:nvSpPr>
            <p:cNvPr id="130061" name="Line 13"/>
            <p:cNvSpPr>
              <a:spLocks noChangeShapeType="1"/>
            </p:cNvSpPr>
            <p:nvPr/>
          </p:nvSpPr>
          <p:spPr bwMode="auto">
            <a:xfrm>
              <a:off x="816" y="1632"/>
              <a:ext cx="110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0062" name="Line 14"/>
            <p:cNvSpPr>
              <a:spLocks noChangeShapeType="1"/>
            </p:cNvSpPr>
            <p:nvPr/>
          </p:nvSpPr>
          <p:spPr bwMode="auto">
            <a:xfrm>
              <a:off x="432" y="2256"/>
              <a:ext cx="110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0063" name="Line 15"/>
            <p:cNvSpPr>
              <a:spLocks noChangeShapeType="1"/>
            </p:cNvSpPr>
            <p:nvPr/>
          </p:nvSpPr>
          <p:spPr bwMode="auto">
            <a:xfrm flipH="1">
              <a:off x="432" y="1632"/>
              <a:ext cx="384" cy="6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0064" name="Line 16"/>
            <p:cNvSpPr>
              <a:spLocks noChangeShapeType="1"/>
            </p:cNvSpPr>
            <p:nvPr/>
          </p:nvSpPr>
          <p:spPr bwMode="auto">
            <a:xfrm flipH="1">
              <a:off x="1536" y="1632"/>
              <a:ext cx="384" cy="6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0065" name="Group 17"/>
          <p:cNvGrpSpPr/>
          <p:nvPr/>
        </p:nvGrpSpPr>
        <p:grpSpPr bwMode="auto">
          <a:xfrm>
            <a:off x="5791324" y="2849786"/>
            <a:ext cx="3352800" cy="1738312"/>
            <a:chOff x="192" y="1344"/>
            <a:chExt cx="2112" cy="1095"/>
          </a:xfrm>
        </p:grpSpPr>
        <p:sp>
          <p:nvSpPr>
            <p:cNvPr id="130066" name="Rectangle 18"/>
            <p:cNvSpPr>
              <a:spLocks noChangeArrowheads="1"/>
            </p:cNvSpPr>
            <p:nvPr/>
          </p:nvSpPr>
          <p:spPr bwMode="auto">
            <a:xfrm>
              <a:off x="624" y="1344"/>
              <a:ext cx="2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30067" name="Rectangle 19"/>
            <p:cNvSpPr>
              <a:spLocks noChangeArrowheads="1"/>
            </p:cNvSpPr>
            <p:nvPr/>
          </p:nvSpPr>
          <p:spPr bwMode="auto">
            <a:xfrm>
              <a:off x="1920" y="1401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D</a:t>
              </a:r>
            </a:p>
          </p:txBody>
        </p:sp>
        <p:sp>
          <p:nvSpPr>
            <p:cNvPr id="130068" name="Rectangle 20"/>
            <p:cNvSpPr>
              <a:spLocks noChangeArrowheads="1"/>
            </p:cNvSpPr>
            <p:nvPr/>
          </p:nvSpPr>
          <p:spPr bwMode="auto">
            <a:xfrm>
              <a:off x="192" y="2112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30069" name="Rectangle 21"/>
            <p:cNvSpPr>
              <a:spLocks noChangeArrowheads="1"/>
            </p:cNvSpPr>
            <p:nvPr/>
          </p:nvSpPr>
          <p:spPr bwMode="auto">
            <a:xfrm>
              <a:off x="1536" y="2112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C</a:t>
              </a:r>
            </a:p>
          </p:txBody>
        </p:sp>
      </p:grpSp>
      <p:sp>
        <p:nvSpPr>
          <p:cNvPr id="130070" name="Line 22"/>
          <p:cNvSpPr>
            <a:spLocks noChangeShapeType="1"/>
          </p:cNvSpPr>
          <p:nvPr/>
        </p:nvSpPr>
        <p:spPr bwMode="auto">
          <a:xfrm>
            <a:off x="6781924" y="3306986"/>
            <a:ext cx="1143000" cy="99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7202612" y="3411761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30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板头(兰色)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AC51-E9D3-455D-AC29-78EA73D99A07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F339-5719-43D9-B37E-B24B9CD99044}" type="slidenum">
              <a:rPr lang="en-US" altLang="zh-CN">
                <a:solidFill>
                  <a:srgbClr val="000000"/>
                </a:solidFill>
              </a:rPr>
              <a:t>13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6498" name="Freeform 2" descr="大棋盘"/>
          <p:cNvSpPr/>
          <p:nvPr/>
        </p:nvSpPr>
        <p:spPr bwMode="auto">
          <a:xfrm>
            <a:off x="3560464" y="4365848"/>
            <a:ext cx="2809875" cy="720725"/>
          </a:xfrm>
          <a:custGeom>
            <a:avLst/>
            <a:gdLst>
              <a:gd name="T0" fmla="*/ 0 w 1770"/>
              <a:gd name="T1" fmla="*/ 454 h 454"/>
              <a:gd name="T2" fmla="*/ 1770 w 1770"/>
              <a:gd name="T3" fmla="*/ 454 h 454"/>
              <a:gd name="T4" fmla="*/ 1180 w 1770"/>
              <a:gd name="T5" fmla="*/ 0 h 454"/>
              <a:gd name="T6" fmla="*/ 0 w 1770"/>
              <a:gd name="T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70" h="454">
                <a:moveTo>
                  <a:pt x="0" y="454"/>
                </a:moveTo>
                <a:lnTo>
                  <a:pt x="1770" y="454"/>
                </a:lnTo>
                <a:lnTo>
                  <a:pt x="1180" y="0"/>
                </a:lnTo>
                <a:lnTo>
                  <a:pt x="0" y="454"/>
                </a:lnTo>
                <a:close/>
              </a:path>
            </a:pathLst>
          </a:custGeom>
          <a:pattFill prst="lgCheck">
            <a:fgClr>
              <a:srgbClr val="008000">
                <a:alpha val="55000"/>
              </a:srgbClr>
            </a:fgClr>
            <a:bgClr>
              <a:srgbClr val="FFFF00">
                <a:alpha val="55000"/>
              </a:srgbClr>
            </a:bgClr>
          </a:patt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6499" name="Freeform 3" descr="宽上对角线"/>
          <p:cNvSpPr/>
          <p:nvPr/>
        </p:nvSpPr>
        <p:spPr bwMode="auto">
          <a:xfrm>
            <a:off x="3576339" y="3649885"/>
            <a:ext cx="1800225" cy="1439863"/>
          </a:xfrm>
          <a:custGeom>
            <a:avLst/>
            <a:gdLst>
              <a:gd name="T0" fmla="*/ 589 w 1134"/>
              <a:gd name="T1" fmla="*/ 0 h 907"/>
              <a:gd name="T2" fmla="*/ 0 w 1134"/>
              <a:gd name="T3" fmla="*/ 907 h 907"/>
              <a:gd name="T4" fmla="*/ 1134 w 1134"/>
              <a:gd name="T5" fmla="*/ 453 h 907"/>
              <a:gd name="T6" fmla="*/ 589 w 1134"/>
              <a:gd name="T7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4" h="907">
                <a:moveTo>
                  <a:pt x="589" y="0"/>
                </a:moveTo>
                <a:lnTo>
                  <a:pt x="0" y="907"/>
                </a:lnTo>
                <a:lnTo>
                  <a:pt x="1134" y="453"/>
                </a:lnTo>
                <a:lnTo>
                  <a:pt x="589" y="0"/>
                </a:lnTo>
                <a:close/>
              </a:path>
            </a:pathLst>
          </a:custGeom>
          <a:pattFill prst="wdUpDiag">
            <a:fgClr>
              <a:srgbClr val="008000">
                <a:alpha val="60001"/>
              </a:srgbClr>
            </a:fgClr>
            <a:bgClr>
              <a:schemeClr val="accent1">
                <a:alpha val="60001"/>
              </a:schemeClr>
            </a:bgClr>
          </a:pattFill>
          <a:ln w="63500">
            <a:solidFill>
              <a:srgbClr val="FF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6500" name="Freeform 4" descr="小棋盘"/>
          <p:cNvSpPr/>
          <p:nvPr/>
        </p:nvSpPr>
        <p:spPr bwMode="auto">
          <a:xfrm>
            <a:off x="4501852" y="3660998"/>
            <a:ext cx="2808287" cy="719137"/>
          </a:xfrm>
          <a:custGeom>
            <a:avLst/>
            <a:gdLst>
              <a:gd name="T0" fmla="*/ 0 w 1769"/>
              <a:gd name="T1" fmla="*/ 0 h 453"/>
              <a:gd name="T2" fmla="*/ 544 w 1769"/>
              <a:gd name="T3" fmla="*/ 453 h 453"/>
              <a:gd name="T4" fmla="*/ 1769 w 1769"/>
              <a:gd name="T5" fmla="*/ 0 h 453"/>
              <a:gd name="T6" fmla="*/ 0 w 1769"/>
              <a:gd name="T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9" h="453">
                <a:moveTo>
                  <a:pt x="0" y="0"/>
                </a:moveTo>
                <a:lnTo>
                  <a:pt x="544" y="453"/>
                </a:lnTo>
                <a:lnTo>
                  <a:pt x="1769" y="0"/>
                </a:lnTo>
                <a:lnTo>
                  <a:pt x="0" y="0"/>
                </a:lnTo>
                <a:close/>
              </a:path>
            </a:pathLst>
          </a:custGeom>
          <a:pattFill prst="smCheck">
            <a:fgClr>
              <a:srgbClr val="0000FF">
                <a:alpha val="52000"/>
              </a:srgbClr>
            </a:fgClr>
            <a:bgClr>
              <a:schemeClr val="bg1">
                <a:alpha val="52000"/>
              </a:schemeClr>
            </a:bgClr>
          </a:pattFill>
          <a:ln w="635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06501" name="Group 5"/>
          <p:cNvGrpSpPr/>
          <p:nvPr/>
        </p:nvGrpSpPr>
        <p:grpSpPr bwMode="auto">
          <a:xfrm>
            <a:off x="3371552" y="2981548"/>
            <a:ext cx="4368800" cy="2679700"/>
            <a:chOff x="1541" y="1458"/>
            <a:chExt cx="2752" cy="1688"/>
          </a:xfrm>
        </p:grpSpPr>
        <p:sp>
          <p:nvSpPr>
            <p:cNvPr id="106502" name="AutoShape 6"/>
            <p:cNvSpPr>
              <a:spLocks noChangeArrowheads="1"/>
            </p:cNvSpPr>
            <p:nvPr/>
          </p:nvSpPr>
          <p:spPr bwMode="auto">
            <a:xfrm>
              <a:off x="1673" y="1874"/>
              <a:ext cx="2359" cy="907"/>
            </a:xfrm>
            <a:prstGeom prst="parallelogram">
              <a:avLst>
                <a:gd name="adj" fmla="val 65022"/>
              </a:avLst>
            </a:prstGeom>
            <a:solidFill>
              <a:srgbClr val="FFFFFF">
                <a:alpha val="0"/>
              </a:srgbClr>
            </a:solidFill>
            <a:ln w="635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503" name="Text Box 7"/>
            <p:cNvSpPr txBox="1">
              <a:spLocks noChangeArrowheads="1"/>
            </p:cNvSpPr>
            <p:nvPr/>
          </p:nvSpPr>
          <p:spPr bwMode="auto">
            <a:xfrm>
              <a:off x="2120" y="1469"/>
              <a:ext cx="4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06504" name="Text Box 8"/>
            <p:cNvSpPr txBox="1">
              <a:spLocks noChangeArrowheads="1"/>
            </p:cNvSpPr>
            <p:nvPr/>
          </p:nvSpPr>
          <p:spPr bwMode="auto">
            <a:xfrm>
              <a:off x="3264" y="2697"/>
              <a:ext cx="4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3885" y="1458"/>
              <a:ext cx="4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1541" y="2704"/>
              <a:ext cx="4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106507" name="Line 11"/>
          <p:cNvSpPr>
            <a:spLocks noChangeShapeType="1"/>
          </p:cNvSpPr>
          <p:nvPr/>
        </p:nvSpPr>
        <p:spPr bwMode="auto">
          <a:xfrm flipV="1">
            <a:off x="3527127" y="3668935"/>
            <a:ext cx="3744912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5238452" y="3784823"/>
            <a:ext cx="64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4485977" y="3646710"/>
            <a:ext cx="1871662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4497089" y="3629248"/>
            <a:ext cx="863600" cy="720725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5427364" y="4365848"/>
            <a:ext cx="935038" cy="719137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V="1">
            <a:off x="3571577" y="4361085"/>
            <a:ext cx="1873250" cy="719138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 flipV="1">
            <a:off x="5417839" y="3660998"/>
            <a:ext cx="1871663" cy="720725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5200352" y="4145185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5087639" y="3649885"/>
            <a:ext cx="936625" cy="457200"/>
          </a:xfrm>
          <a:prstGeom prst="rect">
            <a:avLst/>
          </a:prstGeom>
          <a:solidFill>
            <a:srgbClr val="00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老大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5803602" y="4216623"/>
            <a:ext cx="936625" cy="457200"/>
          </a:xfrm>
          <a:prstGeom prst="rect">
            <a:avLst/>
          </a:prstGeom>
          <a:solidFill>
            <a:srgbClr val="00FFFF">
              <a:alpha val="3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老四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4655839" y="4616673"/>
            <a:ext cx="936625" cy="455612"/>
          </a:xfrm>
          <a:prstGeom prst="rect">
            <a:avLst/>
          </a:prstGeom>
          <a:solidFill>
            <a:srgbClr val="00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老三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4079577" y="4081685"/>
            <a:ext cx="936625" cy="457200"/>
          </a:xfrm>
          <a:prstGeom prst="rect">
            <a:avLst/>
          </a:prstGeom>
          <a:solidFill>
            <a:srgbClr val="00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老二</a:t>
            </a:r>
          </a:p>
        </p:txBody>
      </p:sp>
      <p:grpSp>
        <p:nvGrpSpPr>
          <p:cNvPr id="106519" name="Group 23"/>
          <p:cNvGrpSpPr/>
          <p:nvPr/>
        </p:nvGrpSpPr>
        <p:grpSpPr bwMode="auto">
          <a:xfrm>
            <a:off x="4389139" y="3475260"/>
            <a:ext cx="935038" cy="1150938"/>
            <a:chOff x="2245" y="2795"/>
            <a:chExt cx="589" cy="725"/>
          </a:xfrm>
        </p:grpSpPr>
        <p:sp>
          <p:nvSpPr>
            <p:cNvPr id="106520" name="Rectangle 24"/>
            <p:cNvSpPr>
              <a:spLocks noChangeArrowheads="1"/>
            </p:cNvSpPr>
            <p:nvPr/>
          </p:nvSpPr>
          <p:spPr bwMode="auto">
            <a:xfrm rot="-1825653">
              <a:off x="2245" y="2795"/>
              <a:ext cx="589" cy="72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0" cap="rnd">
              <a:solidFill>
                <a:srgbClr val="FFFFFF"/>
              </a:solidFill>
              <a:prstDash val="sysDot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521" name="Freeform 25"/>
            <p:cNvSpPr/>
            <p:nvPr/>
          </p:nvSpPr>
          <p:spPr bwMode="auto">
            <a:xfrm rot="-1825653">
              <a:off x="2581" y="3301"/>
              <a:ext cx="136" cy="137"/>
            </a:xfrm>
            <a:custGeom>
              <a:avLst/>
              <a:gdLst>
                <a:gd name="T0" fmla="*/ 0 w 181"/>
                <a:gd name="T1" fmla="*/ 0 h 181"/>
                <a:gd name="T2" fmla="*/ 181 w 181"/>
                <a:gd name="T3" fmla="*/ 0 h 181"/>
                <a:gd name="T4" fmla="*/ 181 w 181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" h="181">
                  <a:moveTo>
                    <a:pt x="0" y="0"/>
                  </a:moveTo>
                  <a:lnTo>
                    <a:pt x="181" y="0"/>
                  </a:lnTo>
                  <a:lnTo>
                    <a:pt x="181" y="181"/>
                  </a:lnTo>
                </a:path>
              </a:pathLst>
            </a:cu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6522" name="Line 26"/>
            <p:cNvSpPr>
              <a:spLocks noChangeShapeType="1"/>
            </p:cNvSpPr>
            <p:nvPr/>
          </p:nvSpPr>
          <p:spPr bwMode="auto">
            <a:xfrm rot="-1825653">
              <a:off x="2472" y="2886"/>
              <a:ext cx="0" cy="589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4728864" y="4442048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990000"/>
                </a:solidFill>
                <a:ea typeface="黑体" panose="02010609060101010101" pitchFamily="49" charset="-122"/>
              </a:rPr>
              <a:t>M</a:t>
            </a:r>
          </a:p>
        </p:txBody>
      </p:sp>
      <p:pic>
        <p:nvPicPr>
          <p:cNvPr id="106524" name="Picture 28" descr="3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0464" y="3433985"/>
            <a:ext cx="2160588" cy="144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25" name="WordArt 29"/>
          <p:cNvSpPr>
            <a:spLocks noChangeArrowheads="1" noChangeShapeType="1" noTextEdit="1"/>
          </p:cNvSpPr>
          <p:nvPr/>
        </p:nvSpPr>
        <p:spPr bwMode="auto">
          <a:xfrm>
            <a:off x="1199852" y="1346423"/>
            <a:ext cx="432117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老人分地合理吗？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0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3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5" presetClass="emph" presetSubtype="0" repeatCount="3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498" grpId="1" animBg="1"/>
      <p:bldP spid="106499" grpId="0" animBg="1"/>
      <p:bldP spid="106499" grpId="1" animBg="1"/>
      <p:bldP spid="106499" grpId="2" animBg="1"/>
      <p:bldP spid="106499" grpId="3" animBg="1"/>
      <p:bldP spid="106499" grpId="4" animBg="1"/>
      <p:bldP spid="106500" grpId="0" animBg="1"/>
      <p:bldP spid="106500" grpId="1" animBg="1"/>
      <p:bldP spid="106500" grpId="2" animBg="1"/>
      <p:bldP spid="106507" grpId="0" animBg="1"/>
      <p:bldP spid="106508" grpId="0"/>
      <p:bldP spid="106509" grpId="0" animBg="1"/>
      <p:bldP spid="106510" grpId="0" animBg="1"/>
      <p:bldP spid="106510" grpId="1" animBg="1"/>
      <p:bldP spid="106511" grpId="0" animBg="1"/>
      <p:bldP spid="106511" grpId="1" animBg="1"/>
      <p:bldP spid="106512" grpId="0" animBg="1"/>
      <p:bldP spid="106512" grpId="1" animBg="1"/>
      <p:bldP spid="106513" grpId="0" animBg="1"/>
      <p:bldP spid="106513" grpId="1" animBg="1"/>
      <p:bldP spid="106514" grpId="0"/>
      <p:bldP spid="106515" grpId="0" animBg="1"/>
      <p:bldP spid="106516" grpId="0" animBg="1"/>
      <p:bldP spid="106517" grpId="0" animBg="1"/>
      <p:bldP spid="106518" grpId="0" animBg="1"/>
      <p:bldP spid="106523" grpId="0"/>
      <p:bldP spid="10652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D3DE-035A-445E-9AFD-9D034E668C01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7B82-06FF-405A-BB8A-7751AFDB3E82}" type="slidenum">
              <a:rPr lang="en-US" altLang="zh-CN">
                <a:solidFill>
                  <a:srgbClr val="000000"/>
                </a:solidFill>
              </a:rPr>
              <a:t>14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32101" name="Picture 5" descr="贝贝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3168650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2" name="Picture 6" descr="欢欢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313" y="1557338"/>
            <a:ext cx="3594100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3" name="Picture 7" descr="晶晶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3429000"/>
            <a:ext cx="3017838" cy="301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4" name="Picture 8" descr="妮妮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651500" y="3141663"/>
            <a:ext cx="3492500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5" name="Picture 9" descr="迎迎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156325" y="0"/>
            <a:ext cx="2987675" cy="298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6" name="WordArt 10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700338" y="188913"/>
            <a:ext cx="2952750" cy="15113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CCFFCC"/>
                  </a:solidFill>
                  <a:rou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比一比</a:t>
            </a:r>
            <a:r>
              <a:rPr lang="en-US" altLang="zh-CN" sz="3600" b="1" kern="10">
                <a:ln w="12700">
                  <a:solidFill>
                    <a:srgbClr val="CCFFCC"/>
                  </a:solidFill>
                  <a:rou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,</a:t>
            </a:r>
            <a:r>
              <a:rPr lang="zh-CN" altLang="en-US" sz="3600" b="1" kern="10">
                <a:ln w="12700">
                  <a:solidFill>
                    <a:srgbClr val="CCFFCC"/>
                  </a:solidFill>
                  <a:rou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谁最棒</a:t>
            </a:r>
            <a:r>
              <a:rPr lang="en-US" altLang="zh-CN" sz="3600" b="1" kern="10">
                <a:ln w="12700">
                  <a:solidFill>
                    <a:srgbClr val="CCFFCC"/>
                  </a:solidFill>
                  <a:rou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?</a:t>
            </a:r>
            <a:endParaRPr lang="zh-CN" altLang="en-US" sz="3600" b="1" kern="10">
              <a:ln w="12700">
                <a:solidFill>
                  <a:srgbClr val="CCFFCC"/>
                </a:solidFill>
                <a:round/>
              </a:ln>
              <a:solidFill>
                <a:srgbClr val="FF00FF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04ED-BA75-4F5E-AF6F-1C9DD918EB9D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FEDF-105B-49AD-A068-033EF97FF263}" type="slidenum">
              <a:rPr lang="en-US" altLang="zh-CN">
                <a:solidFill>
                  <a:srgbClr val="000000"/>
                </a:solidFill>
              </a:rPr>
              <a:t>15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250825" y="1125538"/>
            <a:ext cx="8569325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如图，在  </a:t>
            </a: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中，对角线</a:t>
            </a: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AC,BD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交于点</a:t>
            </a: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BD=8</a:t>
            </a: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的取值范围是</a:t>
            </a:r>
            <a:r>
              <a:rPr lang="zh-CN" altLang="en-US" sz="3600" b="1" u="sng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 </a:t>
            </a: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</a:t>
            </a:r>
          </a:p>
        </p:txBody>
      </p:sp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3059113" y="1412875"/>
            <a:ext cx="358775" cy="287338"/>
          </a:xfrm>
          <a:prstGeom prst="parallelogram">
            <a:avLst>
              <a:gd name="adj" fmla="val 31215"/>
            </a:avLst>
          </a:prstGeom>
          <a:solidFill>
            <a:srgbClr val="FFFFFF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09573" name="Group 5"/>
          <p:cNvGrpSpPr/>
          <p:nvPr/>
        </p:nvGrpSpPr>
        <p:grpSpPr bwMode="auto">
          <a:xfrm>
            <a:off x="1979613" y="2492375"/>
            <a:ext cx="5603875" cy="3725863"/>
            <a:chOff x="1021" y="1797"/>
            <a:chExt cx="3530" cy="2347"/>
          </a:xfrm>
        </p:grpSpPr>
        <p:sp>
          <p:nvSpPr>
            <p:cNvPr id="109574" name="AutoShape 6"/>
            <p:cNvSpPr>
              <a:spLocks noChangeArrowheads="1"/>
            </p:cNvSpPr>
            <p:nvPr/>
          </p:nvSpPr>
          <p:spPr bwMode="auto">
            <a:xfrm>
              <a:off x="1156" y="2251"/>
              <a:ext cx="3085" cy="1497"/>
            </a:xfrm>
            <a:prstGeom prst="parallelogram">
              <a:avLst>
                <a:gd name="adj" fmla="val 51520"/>
              </a:avLst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75" name="Line 7"/>
            <p:cNvSpPr>
              <a:spLocks noChangeShapeType="1"/>
            </p:cNvSpPr>
            <p:nvPr/>
          </p:nvSpPr>
          <p:spPr bwMode="auto">
            <a:xfrm flipV="1">
              <a:off x="1156" y="2251"/>
              <a:ext cx="3085" cy="1497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76" name="Line 8"/>
            <p:cNvSpPr>
              <a:spLocks noChangeShapeType="1"/>
            </p:cNvSpPr>
            <p:nvPr/>
          </p:nvSpPr>
          <p:spPr bwMode="auto">
            <a:xfrm flipH="1" flipV="1">
              <a:off x="1927" y="2251"/>
              <a:ext cx="1543" cy="149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9577" name="Text Box 9"/>
            <p:cNvSpPr txBox="1">
              <a:spLocks noChangeArrowheads="1"/>
            </p:cNvSpPr>
            <p:nvPr/>
          </p:nvSpPr>
          <p:spPr bwMode="auto">
            <a:xfrm>
              <a:off x="2562" y="2523"/>
              <a:ext cx="45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109578" name="Text Box 10"/>
            <p:cNvSpPr txBox="1">
              <a:spLocks noChangeArrowheads="1"/>
            </p:cNvSpPr>
            <p:nvPr/>
          </p:nvSpPr>
          <p:spPr bwMode="auto">
            <a:xfrm>
              <a:off x="1830" y="1797"/>
              <a:ext cx="45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09579" name="Text Box 11"/>
            <p:cNvSpPr txBox="1">
              <a:spLocks noChangeArrowheads="1"/>
            </p:cNvSpPr>
            <p:nvPr/>
          </p:nvSpPr>
          <p:spPr bwMode="auto">
            <a:xfrm>
              <a:off x="3295" y="3657"/>
              <a:ext cx="45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09580" name="Text Box 12"/>
            <p:cNvSpPr txBox="1">
              <a:spLocks noChangeArrowheads="1"/>
            </p:cNvSpPr>
            <p:nvPr/>
          </p:nvSpPr>
          <p:spPr bwMode="auto">
            <a:xfrm>
              <a:off x="1021" y="3702"/>
              <a:ext cx="45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09581" name="Text Box 13"/>
            <p:cNvSpPr txBox="1">
              <a:spLocks noChangeArrowheads="1"/>
            </p:cNvSpPr>
            <p:nvPr/>
          </p:nvSpPr>
          <p:spPr bwMode="auto">
            <a:xfrm>
              <a:off x="4098" y="1843"/>
              <a:ext cx="45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09582" name="Text Box 14"/>
            <p:cNvSpPr txBox="1">
              <a:spLocks noChangeArrowheads="1"/>
            </p:cNvSpPr>
            <p:nvPr/>
          </p:nvSpPr>
          <p:spPr bwMode="auto">
            <a:xfrm>
              <a:off x="2562" y="2892"/>
              <a:ext cx="2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1600" b="1">
                  <a:solidFill>
                    <a:srgbClr val="990000"/>
                  </a:solidFill>
                  <a:latin typeface="Batang" pitchFamily="18" charset="-127"/>
                  <a:ea typeface="Batang" pitchFamily="18" charset="-127"/>
                </a:rPr>
                <a:t>●</a:t>
              </a:r>
            </a:p>
          </p:txBody>
        </p:sp>
      </p:grp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250825" y="2276475"/>
            <a:ext cx="2665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</a:p>
        </p:txBody>
      </p:sp>
      <p:pic>
        <p:nvPicPr>
          <p:cNvPr id="109588" name="Picture 20" descr="WW_036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00225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板头(兰色)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EFBC-C7FF-4344-97CD-4EA39728016A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2BA8-5B59-4E83-A0E1-A8829417E196}" type="slidenum">
              <a:rPr lang="en-US" altLang="zh-CN">
                <a:solidFill>
                  <a:srgbClr val="000000"/>
                </a:solidFill>
              </a:rPr>
              <a:t>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468313" y="2052241"/>
            <a:ext cx="8208962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选择：平行四边形具有而一般四边形不具有                的特征是（　　）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kumimoji="1"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、不稳定性		</a:t>
            </a:r>
            <a:r>
              <a:rPr kumimoji="1"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kumimoji="1"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、对角线互相平分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kumimoji="1"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、内角的为</a:t>
            </a:r>
            <a:r>
              <a:rPr kumimoji="1"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360</a:t>
            </a:r>
            <a:r>
              <a:rPr kumimoji="1"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度	</a:t>
            </a:r>
            <a:r>
              <a:rPr kumimoji="1"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D</a:t>
            </a:r>
            <a:r>
              <a:rPr kumimoji="1"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、外角和为</a:t>
            </a:r>
            <a:r>
              <a:rPr kumimoji="1"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360</a:t>
            </a:r>
            <a:r>
              <a:rPr kumimoji="1"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度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2843213" y="2557066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板头(兰色)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C85C-C9C6-4945-8CA9-B7E8DFDE3D2A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216792" y="1914674"/>
            <a:ext cx="824388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      </a:t>
            </a:r>
            <a:r>
              <a:rPr lang="zh-CN" altLang="en-US" sz="3200" b="1">
                <a:solidFill>
                  <a:srgbClr val="000000"/>
                </a:solidFill>
              </a:rPr>
              <a:t>若平行四边形的一边长为５</a:t>
            </a:r>
            <a:r>
              <a:rPr lang="en-US" altLang="zh-CN" sz="3200" b="1">
                <a:solidFill>
                  <a:srgbClr val="000000"/>
                </a:solidFill>
              </a:rPr>
              <a:t>,</a:t>
            </a:r>
            <a:r>
              <a:rPr lang="zh-CN" altLang="en-US" sz="3200" b="1">
                <a:solidFill>
                  <a:srgbClr val="000000"/>
                </a:solidFill>
              </a:rPr>
              <a:t>则它的两条对角线长可以是</a:t>
            </a:r>
            <a:r>
              <a:rPr lang="en-US" altLang="zh-CN" sz="3200">
                <a:solidFill>
                  <a:srgbClr val="000000"/>
                </a:solidFill>
              </a:rPr>
              <a:t>(       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   </a:t>
            </a:r>
            <a:r>
              <a:rPr lang="zh-CN" altLang="en-US" sz="3200" b="1">
                <a:solidFill>
                  <a:srgbClr val="000000"/>
                </a:solidFill>
              </a:rPr>
              <a:t>Ａ</a:t>
            </a:r>
            <a:r>
              <a:rPr lang="en-US" altLang="zh-CN" sz="3200" b="1">
                <a:solidFill>
                  <a:srgbClr val="000000"/>
                </a:solidFill>
              </a:rPr>
              <a:t>. </a:t>
            </a:r>
            <a:r>
              <a:rPr lang="zh-CN" altLang="en-US" sz="3200" b="1">
                <a:solidFill>
                  <a:srgbClr val="000000"/>
                </a:solidFill>
              </a:rPr>
              <a:t>１２和２　       Ｂ</a:t>
            </a:r>
            <a:r>
              <a:rPr lang="en-US" altLang="zh-CN" sz="3200" b="1">
                <a:solidFill>
                  <a:srgbClr val="000000"/>
                </a:solidFill>
              </a:rPr>
              <a:t>. </a:t>
            </a:r>
            <a:r>
              <a:rPr lang="zh-CN" altLang="en-US" sz="3200" b="1">
                <a:solidFill>
                  <a:srgbClr val="000000"/>
                </a:solidFill>
              </a:rPr>
              <a:t>３和４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   Ｃ</a:t>
            </a:r>
            <a:r>
              <a:rPr lang="en-US" altLang="zh-CN" sz="3200" b="1">
                <a:solidFill>
                  <a:srgbClr val="000000"/>
                </a:solidFill>
              </a:rPr>
              <a:t>. </a:t>
            </a:r>
            <a:r>
              <a:rPr lang="zh-CN" altLang="en-US" sz="3200" b="1">
                <a:solidFill>
                  <a:srgbClr val="000000"/>
                </a:solidFill>
              </a:rPr>
              <a:t>４和６　           Ｄ</a:t>
            </a:r>
            <a:r>
              <a:rPr lang="en-US" altLang="zh-CN" sz="3200" b="1">
                <a:solidFill>
                  <a:srgbClr val="000000"/>
                </a:solidFill>
              </a:rPr>
              <a:t>. </a:t>
            </a:r>
            <a:r>
              <a:rPr lang="zh-CN" altLang="en-US" sz="3200" b="1">
                <a:solidFill>
                  <a:srgbClr val="000000"/>
                </a:solidFill>
              </a:rPr>
              <a:t>４和８</a:t>
            </a:r>
          </a:p>
        </p:txBody>
      </p:sp>
      <p:sp>
        <p:nvSpPr>
          <p:cNvPr id="134162" name="AutoShape 18"/>
          <p:cNvSpPr>
            <a:spLocks noChangeArrowheads="1"/>
          </p:cNvSpPr>
          <p:nvPr/>
        </p:nvSpPr>
        <p:spPr bwMode="auto">
          <a:xfrm>
            <a:off x="5365055" y="4649936"/>
            <a:ext cx="3024187" cy="1366838"/>
          </a:xfrm>
          <a:prstGeom prst="parallelogram">
            <a:avLst>
              <a:gd name="adj" fmla="val 55314"/>
            </a:avLst>
          </a:prstGeom>
          <a:solidFill>
            <a:srgbClr val="FFFFFF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4165" name="Line 21"/>
          <p:cNvSpPr>
            <a:spLocks noChangeShapeType="1"/>
          </p:cNvSpPr>
          <p:nvPr/>
        </p:nvSpPr>
        <p:spPr bwMode="auto">
          <a:xfrm flipV="1">
            <a:off x="5365055" y="4649936"/>
            <a:ext cx="3024187" cy="137001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4166" name="Line 22"/>
          <p:cNvSpPr>
            <a:spLocks noChangeShapeType="1"/>
          </p:cNvSpPr>
          <p:nvPr/>
        </p:nvSpPr>
        <p:spPr bwMode="auto">
          <a:xfrm flipH="1" flipV="1">
            <a:off x="6084192" y="4649936"/>
            <a:ext cx="1584325" cy="13684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6733480" y="4722961"/>
            <a:ext cx="719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134168" name="Text Box 24"/>
          <p:cNvSpPr txBox="1">
            <a:spLocks noChangeArrowheads="1"/>
          </p:cNvSpPr>
          <p:nvPr/>
        </p:nvSpPr>
        <p:spPr bwMode="auto">
          <a:xfrm>
            <a:off x="7597080" y="5873899"/>
            <a:ext cx="719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5076130" y="5802461"/>
            <a:ext cx="719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34170" name="Text Box 26"/>
          <p:cNvSpPr txBox="1">
            <a:spLocks noChangeArrowheads="1"/>
          </p:cNvSpPr>
          <p:nvPr/>
        </p:nvSpPr>
        <p:spPr bwMode="auto">
          <a:xfrm>
            <a:off x="5725417" y="4291161"/>
            <a:ext cx="71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8173342" y="4146699"/>
            <a:ext cx="719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34174" name="Text Box 30"/>
          <p:cNvSpPr txBox="1">
            <a:spLocks noChangeArrowheads="1"/>
          </p:cNvSpPr>
          <p:nvPr/>
        </p:nvSpPr>
        <p:spPr bwMode="auto">
          <a:xfrm>
            <a:off x="3493392" y="2417911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板头(兰色)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E4E-AD19-4EAA-8D2F-0CA59BE9EF0E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60E7-5A02-4A47-B700-D8AB8578EDF3}" type="slidenum">
              <a:rPr lang="en-US" altLang="zh-CN">
                <a:solidFill>
                  <a:srgbClr val="000000"/>
                </a:solidFill>
              </a:rPr>
              <a:t>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95288" y="1989732"/>
            <a:ext cx="82804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如图，在平面直角坐标系中，  </a:t>
            </a:r>
            <a:r>
              <a:rPr lang="en-US" altLang="zh-CN" sz="3200" b="1">
                <a:solidFill>
                  <a:srgbClr val="000000"/>
                </a:solidFill>
              </a:rPr>
              <a:t>OBCD</a:t>
            </a:r>
            <a:r>
              <a:rPr lang="zh-CN" altLang="en-US" sz="3200" b="1">
                <a:solidFill>
                  <a:srgbClr val="000000"/>
                </a:solidFill>
              </a:rPr>
              <a:t>的顶点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</a:rPr>
              <a:t>           </a:t>
            </a:r>
            <a:r>
              <a:rPr lang="en-US" altLang="zh-CN" sz="3200" b="1">
                <a:solidFill>
                  <a:srgbClr val="000000"/>
                </a:solidFill>
              </a:rPr>
              <a:t>O</a:t>
            </a:r>
            <a:r>
              <a:rPr lang="en-US" altLang="en-US" sz="3200" b="1">
                <a:solidFill>
                  <a:srgbClr val="000000"/>
                </a:solidFill>
              </a:rPr>
              <a:t>﹑</a:t>
            </a:r>
            <a:r>
              <a:rPr lang="en-US" altLang="zh-CN" sz="3200" b="1">
                <a:solidFill>
                  <a:srgbClr val="000000"/>
                </a:solidFill>
              </a:rPr>
              <a:t>B</a:t>
            </a:r>
            <a:r>
              <a:rPr lang="en-US" altLang="en-US" sz="3200" b="1">
                <a:solidFill>
                  <a:srgbClr val="000000"/>
                </a:solidFill>
              </a:rPr>
              <a:t>﹑</a:t>
            </a:r>
            <a:r>
              <a:rPr lang="en-US" altLang="zh-CN" sz="3200" b="1">
                <a:solidFill>
                  <a:srgbClr val="000000"/>
                </a:solidFill>
              </a:rPr>
              <a:t>D</a:t>
            </a:r>
            <a:r>
              <a:rPr lang="zh-CN" altLang="en-US" sz="3200" b="1">
                <a:solidFill>
                  <a:srgbClr val="000000"/>
                </a:solidFill>
              </a:rPr>
              <a:t>的坐标如图所示，则顶点</a:t>
            </a:r>
            <a:r>
              <a:rPr lang="en-US" altLang="zh-CN" sz="3200" b="1">
                <a:solidFill>
                  <a:srgbClr val="000000"/>
                </a:solidFill>
              </a:rPr>
              <a:t>C</a:t>
            </a:r>
            <a:r>
              <a:rPr lang="zh-CN" altLang="en-US" sz="3200" b="1">
                <a:solidFill>
                  <a:srgbClr val="000000"/>
                </a:solidFill>
              </a:rPr>
              <a:t>的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      坐标为（     ）</a:t>
            </a:r>
          </a:p>
        </p:txBody>
      </p:sp>
      <p:sp>
        <p:nvSpPr>
          <p:cNvPr id="136198" name="AutoShape 6"/>
          <p:cNvSpPr>
            <a:spLocks noChangeArrowheads="1"/>
          </p:cNvSpPr>
          <p:nvPr/>
        </p:nvSpPr>
        <p:spPr bwMode="auto">
          <a:xfrm>
            <a:off x="5724525" y="2134195"/>
            <a:ext cx="358775" cy="288925"/>
          </a:xfrm>
          <a:prstGeom prst="parallelogram">
            <a:avLst>
              <a:gd name="adj" fmla="val 31044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36268" name="Group 76"/>
          <p:cNvGrpSpPr/>
          <p:nvPr/>
        </p:nvGrpSpPr>
        <p:grpSpPr bwMode="auto">
          <a:xfrm>
            <a:off x="5095875" y="3789957"/>
            <a:ext cx="2368550" cy="1441450"/>
            <a:chOff x="3210" y="1888"/>
            <a:chExt cx="1492" cy="908"/>
          </a:xfrm>
        </p:grpSpPr>
        <p:sp>
          <p:nvSpPr>
            <p:cNvPr id="136202" name="Line 10"/>
            <p:cNvSpPr>
              <a:spLocks noChangeShapeType="1"/>
            </p:cNvSpPr>
            <p:nvPr/>
          </p:nvSpPr>
          <p:spPr bwMode="auto">
            <a:xfrm rot="3947043">
              <a:off x="3294" y="2089"/>
              <a:ext cx="330" cy="49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6205" name="Line 13"/>
            <p:cNvSpPr>
              <a:spLocks noChangeShapeType="1"/>
            </p:cNvSpPr>
            <p:nvPr/>
          </p:nvSpPr>
          <p:spPr bwMode="auto">
            <a:xfrm rot="14747043">
              <a:off x="4273" y="2082"/>
              <a:ext cx="351" cy="50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6206" name="Line 14"/>
            <p:cNvSpPr>
              <a:spLocks noChangeShapeType="1"/>
            </p:cNvSpPr>
            <p:nvPr/>
          </p:nvSpPr>
          <p:spPr bwMode="auto">
            <a:xfrm rot="3947043" flipH="1">
              <a:off x="3594" y="2131"/>
              <a:ext cx="405" cy="925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6207" name="Line 15"/>
            <p:cNvSpPr>
              <a:spLocks noChangeShapeType="1"/>
            </p:cNvSpPr>
            <p:nvPr/>
          </p:nvSpPr>
          <p:spPr bwMode="auto">
            <a:xfrm rot="3947043" flipH="1">
              <a:off x="3912" y="1627"/>
              <a:ext cx="406" cy="92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6210" name="Line 18"/>
          <p:cNvSpPr>
            <a:spLocks noChangeShapeType="1"/>
          </p:cNvSpPr>
          <p:nvPr/>
        </p:nvSpPr>
        <p:spPr bwMode="auto">
          <a:xfrm flipV="1">
            <a:off x="4716463" y="4931370"/>
            <a:ext cx="3078162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7596188" y="4871045"/>
            <a:ext cx="547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36237" name="Line 45"/>
          <p:cNvSpPr>
            <a:spLocks noChangeShapeType="1"/>
          </p:cNvSpPr>
          <p:nvPr/>
        </p:nvSpPr>
        <p:spPr bwMode="auto">
          <a:xfrm flipH="1" flipV="1">
            <a:off x="5219700" y="3358157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6238" name="Text Box 46"/>
          <p:cNvSpPr txBox="1">
            <a:spLocks noChangeArrowheads="1"/>
          </p:cNvSpPr>
          <p:nvPr/>
        </p:nvSpPr>
        <p:spPr bwMode="auto">
          <a:xfrm>
            <a:off x="5219700" y="3142257"/>
            <a:ext cx="54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136259" name="Text Box 67"/>
          <p:cNvSpPr txBox="1">
            <a:spLocks noChangeArrowheads="1"/>
          </p:cNvSpPr>
          <p:nvPr/>
        </p:nvSpPr>
        <p:spPr bwMode="auto">
          <a:xfrm>
            <a:off x="7380288" y="3861395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6260" name="Rectangle 68"/>
          <p:cNvSpPr>
            <a:spLocks noChangeArrowheads="1"/>
          </p:cNvSpPr>
          <p:nvPr/>
        </p:nvSpPr>
        <p:spPr bwMode="auto">
          <a:xfrm>
            <a:off x="4859338" y="4871045"/>
            <a:ext cx="1316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O (0,0)</a:t>
            </a:r>
          </a:p>
        </p:txBody>
      </p:sp>
      <p:sp>
        <p:nvSpPr>
          <p:cNvPr id="136262" name="Rectangle 70"/>
          <p:cNvSpPr>
            <a:spLocks noChangeArrowheads="1"/>
          </p:cNvSpPr>
          <p:nvPr/>
        </p:nvSpPr>
        <p:spPr bwMode="auto">
          <a:xfrm>
            <a:off x="6515100" y="4942482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B(5,0)</a:t>
            </a:r>
          </a:p>
        </p:txBody>
      </p:sp>
      <p:sp>
        <p:nvSpPr>
          <p:cNvPr id="136264" name="Rectangle 72"/>
          <p:cNvSpPr>
            <a:spLocks noChangeArrowheads="1"/>
          </p:cNvSpPr>
          <p:nvPr/>
        </p:nvSpPr>
        <p:spPr bwMode="auto">
          <a:xfrm>
            <a:off x="5508625" y="3645495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D(2,3)</a:t>
            </a:r>
          </a:p>
        </p:txBody>
      </p:sp>
      <p:sp>
        <p:nvSpPr>
          <p:cNvPr id="136266" name="Text Box 74"/>
          <p:cNvSpPr txBox="1">
            <a:spLocks noChangeArrowheads="1"/>
          </p:cNvSpPr>
          <p:nvPr/>
        </p:nvSpPr>
        <p:spPr bwMode="auto">
          <a:xfrm>
            <a:off x="539750" y="4509095"/>
            <a:ext cx="439261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A.  (3,7)     B.  (5,3)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C.  (7,3)     D.  (8,2)</a:t>
            </a:r>
          </a:p>
        </p:txBody>
      </p:sp>
      <p:sp>
        <p:nvSpPr>
          <p:cNvPr id="136267" name="Text Box 75"/>
          <p:cNvSpPr txBox="1">
            <a:spLocks noChangeArrowheads="1"/>
          </p:cNvSpPr>
          <p:nvPr/>
        </p:nvSpPr>
        <p:spPr bwMode="auto">
          <a:xfrm>
            <a:off x="2843213" y="3501032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grpSp>
        <p:nvGrpSpPr>
          <p:cNvPr id="136271" name="Group 79"/>
          <p:cNvGrpSpPr/>
          <p:nvPr/>
        </p:nvGrpSpPr>
        <p:grpSpPr bwMode="auto">
          <a:xfrm>
            <a:off x="5724525" y="4150320"/>
            <a:ext cx="1584325" cy="792162"/>
            <a:chOff x="3606" y="2115"/>
            <a:chExt cx="998" cy="499"/>
          </a:xfrm>
        </p:grpSpPr>
        <p:sp>
          <p:nvSpPr>
            <p:cNvPr id="136269" name="Line 77"/>
            <p:cNvSpPr>
              <a:spLocks noChangeShapeType="1"/>
            </p:cNvSpPr>
            <p:nvPr/>
          </p:nvSpPr>
          <p:spPr bwMode="auto">
            <a:xfrm flipH="1" flipV="1">
              <a:off x="3606" y="2115"/>
              <a:ext cx="0" cy="49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6270" name="Line 78"/>
            <p:cNvSpPr>
              <a:spLocks noChangeShapeType="1"/>
            </p:cNvSpPr>
            <p:nvPr/>
          </p:nvSpPr>
          <p:spPr bwMode="auto">
            <a:xfrm flipH="1" flipV="1">
              <a:off x="4604" y="2115"/>
              <a:ext cx="0" cy="49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板头(兰色)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AB4E-D2D8-4BCD-AFA4-4E9981DA9749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8F2-A587-4129-94AA-266D921C6892}" type="slidenum">
              <a:rPr lang="en-US" altLang="zh-CN">
                <a:solidFill>
                  <a:srgbClr val="000000"/>
                </a:solidFill>
              </a:rPr>
              <a:t>19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7222" name="AutoShape 6"/>
          <p:cNvSpPr>
            <a:spLocks noChangeArrowheads="1"/>
          </p:cNvSpPr>
          <p:nvPr/>
        </p:nvSpPr>
        <p:spPr bwMode="auto">
          <a:xfrm>
            <a:off x="3519488" y="3529806"/>
            <a:ext cx="3900487" cy="1698625"/>
          </a:xfrm>
          <a:prstGeom prst="parallelogram">
            <a:avLst>
              <a:gd name="adj" fmla="val 57407"/>
            </a:avLst>
          </a:prstGeom>
          <a:solidFill>
            <a:srgbClr val="FFFFFF"/>
          </a:solidFill>
          <a:ln w="635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 flipV="1">
            <a:off x="3519488" y="3529806"/>
            <a:ext cx="3900487" cy="16986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 flipH="1" flipV="1">
            <a:off x="4494213" y="3529806"/>
            <a:ext cx="1951037" cy="16986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219700" y="4241006"/>
            <a:ext cx="571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7380288" y="3015456"/>
            <a:ext cx="573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3059113" y="4744244"/>
            <a:ext cx="573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4067175" y="3015456"/>
            <a:ext cx="573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6372225" y="5031581"/>
            <a:ext cx="573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179388" y="1648619"/>
            <a:ext cx="8670925" cy="213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4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  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zh-CN" b="1" dirty="0">
                <a:solidFill>
                  <a:srgbClr val="000000"/>
                </a:solidFill>
              </a:rPr>
              <a:t>﹑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O,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AC+BD=20, </a:t>
            </a:r>
            <a:r>
              <a:rPr lang="en-US" altLang="zh-CN" sz="3200" b="1" dirty="0">
                <a:solidFill>
                  <a:srgbClr val="000000"/>
                </a:solidFill>
              </a:rPr>
              <a:t>△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AOB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的周长等于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CD=______.</a:t>
            </a:r>
          </a:p>
        </p:txBody>
      </p:sp>
      <p:sp>
        <p:nvSpPr>
          <p:cNvPr id="137232" name="AutoShape 16"/>
          <p:cNvSpPr>
            <a:spLocks noChangeArrowheads="1"/>
          </p:cNvSpPr>
          <p:nvPr/>
        </p:nvSpPr>
        <p:spPr bwMode="auto">
          <a:xfrm>
            <a:off x="2627313" y="1935956"/>
            <a:ext cx="358775" cy="288925"/>
          </a:xfrm>
          <a:prstGeom prst="parallelogram">
            <a:avLst>
              <a:gd name="adj" fmla="val 31044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1908175" y="3159919"/>
            <a:ext cx="719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7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4ED2-32A4-49CF-8331-36CC3364EE71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DAFA-E109-4EAA-86D4-F57FCB834F9B}" type="slidenum">
              <a:rPr lang="en-US" altLang="zh-CN">
                <a:solidFill>
                  <a:srgbClr val="000000"/>
                </a:solidFill>
              </a:r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43362" name="Picture 2" descr="板头(兰色)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533400" y="76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FF9933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八年级   数学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838200" y="609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1187450" y="484188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结论</a:t>
            </a:r>
          </a:p>
        </p:txBody>
      </p:sp>
      <p:pic>
        <p:nvPicPr>
          <p:cNvPr id="143367" name="Picture 7" descr="Glob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762000"/>
            <a:ext cx="44608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368" name="Group 8"/>
          <p:cNvGrpSpPr/>
          <p:nvPr/>
        </p:nvGrpSpPr>
        <p:grpSpPr bwMode="auto">
          <a:xfrm>
            <a:off x="4191000" y="1268413"/>
            <a:ext cx="2109788" cy="946150"/>
            <a:chOff x="2640" y="816"/>
            <a:chExt cx="1296" cy="579"/>
          </a:xfrm>
        </p:grpSpPr>
        <p:sp>
          <p:nvSpPr>
            <p:cNvPr id="143369" name="Text Box 9"/>
            <p:cNvSpPr txBox="1">
              <a:spLocks noChangeArrowheads="1"/>
            </p:cNvSpPr>
            <p:nvPr/>
          </p:nvSpPr>
          <p:spPr bwMode="auto">
            <a:xfrm>
              <a:off x="2640" y="1152"/>
              <a:ext cx="214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A</a:t>
              </a:r>
            </a:p>
          </p:txBody>
        </p:sp>
        <p:sp>
          <p:nvSpPr>
            <p:cNvPr id="143370" name="Text Box 10"/>
            <p:cNvSpPr txBox="1">
              <a:spLocks noChangeArrowheads="1"/>
            </p:cNvSpPr>
            <p:nvPr/>
          </p:nvSpPr>
          <p:spPr bwMode="auto">
            <a:xfrm>
              <a:off x="3482" y="1152"/>
              <a:ext cx="214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D</a:t>
              </a:r>
            </a:p>
          </p:txBody>
        </p:sp>
        <p:sp>
          <p:nvSpPr>
            <p:cNvPr id="143371" name="Text Box 11"/>
            <p:cNvSpPr txBox="1">
              <a:spLocks noChangeArrowheads="1"/>
            </p:cNvSpPr>
            <p:nvPr/>
          </p:nvSpPr>
          <p:spPr bwMode="auto">
            <a:xfrm>
              <a:off x="2832" y="816"/>
              <a:ext cx="214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B</a:t>
              </a:r>
            </a:p>
          </p:txBody>
        </p:sp>
        <p:sp>
          <p:nvSpPr>
            <p:cNvPr id="143372" name="Text Box 12"/>
            <p:cNvSpPr txBox="1">
              <a:spLocks noChangeArrowheads="1"/>
            </p:cNvSpPr>
            <p:nvPr/>
          </p:nvSpPr>
          <p:spPr bwMode="auto">
            <a:xfrm>
              <a:off x="3722" y="816"/>
              <a:ext cx="214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C</a:t>
              </a:r>
            </a:p>
          </p:txBody>
        </p:sp>
        <p:sp>
          <p:nvSpPr>
            <p:cNvPr id="143373" name="Line 13"/>
            <p:cNvSpPr>
              <a:spLocks noChangeShapeType="1"/>
            </p:cNvSpPr>
            <p:nvPr/>
          </p:nvSpPr>
          <p:spPr bwMode="auto">
            <a:xfrm>
              <a:off x="3024" y="960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74" name="Line 14"/>
            <p:cNvSpPr>
              <a:spLocks noChangeShapeType="1"/>
            </p:cNvSpPr>
            <p:nvPr/>
          </p:nvSpPr>
          <p:spPr bwMode="auto">
            <a:xfrm flipV="1">
              <a:off x="2784" y="960"/>
              <a:ext cx="96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375" name="AutoShape 15"/>
            <p:cNvSpPr>
              <a:spLocks noChangeArrowheads="1"/>
            </p:cNvSpPr>
            <p:nvPr/>
          </p:nvSpPr>
          <p:spPr bwMode="auto">
            <a:xfrm>
              <a:off x="2784" y="960"/>
              <a:ext cx="960" cy="240"/>
            </a:xfrm>
            <a:prstGeom prst="parallelogram">
              <a:avLst>
                <a:gd name="adj" fmla="val 10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3376" name="Group 16"/>
          <p:cNvGrpSpPr/>
          <p:nvPr/>
        </p:nvGrpSpPr>
        <p:grpSpPr bwMode="auto">
          <a:xfrm>
            <a:off x="395288" y="2276475"/>
            <a:ext cx="2209800" cy="533400"/>
            <a:chOff x="432" y="1680"/>
            <a:chExt cx="1392" cy="336"/>
          </a:xfrm>
        </p:grpSpPr>
        <p:sp>
          <p:nvSpPr>
            <p:cNvPr id="143377" name="Text Box 17"/>
            <p:cNvSpPr txBox="1">
              <a:spLocks noChangeArrowheads="1"/>
            </p:cNvSpPr>
            <p:nvPr/>
          </p:nvSpPr>
          <p:spPr bwMode="auto">
            <a:xfrm>
              <a:off x="912" y="1722"/>
              <a:ext cx="912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定        义</a:t>
              </a:r>
            </a:p>
          </p:txBody>
        </p:sp>
        <p:graphicFrame>
          <p:nvGraphicFramePr>
            <p:cNvPr id="143378" name="Object 18"/>
            <p:cNvGraphicFramePr/>
            <p:nvPr/>
          </p:nvGraphicFramePr>
          <p:xfrm>
            <a:off x="432" y="1680"/>
            <a:ext cx="28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BMP 图象" r:id="rId6" imgW="257175" imgH="257175" progId="Paint.Picture">
                    <p:embed/>
                  </p:oleObj>
                </mc:Choice>
                <mc:Fallback>
                  <p:oleObj name="BMP 图象" r:id="rId6" imgW="257175" imgH="257175" progId="Paint.Picture">
                    <p:embed/>
                    <p:pic>
                      <p:nvPicPr>
                        <p:cNvPr id="0" name="图片 1028"/>
                        <p:cNvPicPr preferRelativeResize="0"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680"/>
                          <a:ext cx="288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379" name="Group 19"/>
          <p:cNvGrpSpPr/>
          <p:nvPr/>
        </p:nvGrpSpPr>
        <p:grpSpPr bwMode="auto">
          <a:xfrm>
            <a:off x="468313" y="3860800"/>
            <a:ext cx="2209800" cy="542925"/>
            <a:chOff x="432" y="2442"/>
            <a:chExt cx="1392" cy="342"/>
          </a:xfrm>
        </p:grpSpPr>
        <p:graphicFrame>
          <p:nvGraphicFramePr>
            <p:cNvPr id="143380" name="Object 20"/>
            <p:cNvGraphicFramePr/>
            <p:nvPr/>
          </p:nvGraphicFramePr>
          <p:xfrm>
            <a:off x="432" y="2448"/>
            <a:ext cx="28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BMP 图象" r:id="rId8" imgW="257175" imgH="257175" progId="Paint.Picture">
                    <p:embed/>
                  </p:oleObj>
                </mc:Choice>
                <mc:Fallback>
                  <p:oleObj name="BMP 图象" r:id="rId8" imgW="257175" imgH="257175" progId="Paint.Picture">
                    <p:embed/>
                    <p:pic>
                      <p:nvPicPr>
                        <p:cNvPr id="0" name="图片 1029"/>
                        <p:cNvPicPr preferRelativeResize="0"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448"/>
                          <a:ext cx="288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381" name="Text Box 21"/>
            <p:cNvSpPr txBox="1">
              <a:spLocks noChangeArrowheads="1"/>
            </p:cNvSpPr>
            <p:nvPr/>
          </p:nvSpPr>
          <p:spPr bwMode="auto">
            <a:xfrm>
              <a:off x="912" y="2442"/>
              <a:ext cx="912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表示方法</a:t>
              </a:r>
            </a:p>
          </p:txBody>
        </p:sp>
      </p:grpSp>
      <p:grpSp>
        <p:nvGrpSpPr>
          <p:cNvPr id="143382" name="Group 22"/>
          <p:cNvGrpSpPr/>
          <p:nvPr/>
        </p:nvGrpSpPr>
        <p:grpSpPr bwMode="auto">
          <a:xfrm>
            <a:off x="539750" y="5229225"/>
            <a:ext cx="2209800" cy="542925"/>
            <a:chOff x="432" y="3216"/>
            <a:chExt cx="1392" cy="342"/>
          </a:xfrm>
        </p:grpSpPr>
        <p:sp>
          <p:nvSpPr>
            <p:cNvPr id="143383" name="Text Box 23"/>
            <p:cNvSpPr txBox="1">
              <a:spLocks noChangeArrowheads="1"/>
            </p:cNvSpPr>
            <p:nvPr/>
          </p:nvSpPr>
          <p:spPr bwMode="auto">
            <a:xfrm>
              <a:off x="912" y="3264"/>
              <a:ext cx="912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性        质</a:t>
              </a:r>
            </a:p>
          </p:txBody>
        </p:sp>
        <p:graphicFrame>
          <p:nvGraphicFramePr>
            <p:cNvPr id="143384" name="Object 24"/>
            <p:cNvGraphicFramePr/>
            <p:nvPr/>
          </p:nvGraphicFramePr>
          <p:xfrm>
            <a:off x="432" y="3216"/>
            <a:ext cx="28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BMP 图象" r:id="rId10" imgW="257175" imgH="266700" progId="Paint.Picture">
                    <p:embed/>
                  </p:oleObj>
                </mc:Choice>
                <mc:Fallback>
                  <p:oleObj name="BMP 图象" r:id="rId10" imgW="257175" imgH="266700" progId="Paint.Picture">
                    <p:embed/>
                    <p:pic>
                      <p:nvPicPr>
                        <p:cNvPr id="0" name="图片 1030"/>
                        <p:cNvPicPr preferRelativeResize="0"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3216"/>
                          <a:ext cx="288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385" name="Text Box 25"/>
          <p:cNvSpPr txBox="1">
            <a:spLocks noChangeArrowheads="1"/>
          </p:cNvSpPr>
          <p:nvPr/>
        </p:nvSpPr>
        <p:spPr bwMode="auto">
          <a:xfrm>
            <a:off x="2771775" y="2209800"/>
            <a:ext cx="5832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两组对边分别平行的四边形叫做 平 行 四边形。</a:t>
            </a:r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2916238" y="3429000"/>
            <a:ext cx="58467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平行四边形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ABCD, 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记为“</a:t>
            </a:r>
            <a:r>
              <a:rPr kumimoji="1" lang="zh-CN" altLang="en-US" sz="2400" b="1" i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□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ABCD”, 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读作“平行四边形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ABCD”, 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其中线段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AC, BD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称为对角线。</a:t>
            </a:r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2843213" y="4797425"/>
            <a:ext cx="599598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1.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平行四边形的两组对边平行且</a:t>
            </a:r>
            <a:r>
              <a:rPr kumimoji="1" lang="zh-CN" altLang="en-US" sz="2400" b="1">
                <a:solidFill>
                  <a:srgbClr val="FF0000"/>
                </a:solidFill>
              </a:rPr>
              <a:t>相等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2.</a:t>
            </a:r>
            <a:r>
              <a:rPr kumimoji="1" lang="en-US" altLang="zh-CN" sz="2400" b="1">
                <a:solidFill>
                  <a:srgbClr val="FF0000"/>
                </a:solidFill>
              </a:rPr>
              <a:t> </a:t>
            </a:r>
            <a:r>
              <a:rPr kumimoji="1" lang="zh-CN" altLang="en-US" sz="2400" b="1">
                <a:solidFill>
                  <a:srgbClr val="FF0000"/>
                </a:solidFill>
              </a:rPr>
              <a:t>平行四边形的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对角相等。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3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 autoUpdateAnimBg="0"/>
      <p:bldP spid="143385" grpId="0" build="p" autoUpdateAnimBg="0"/>
      <p:bldP spid="143386" grpId="0" autoUpdateAnimBg="0"/>
      <p:bldP spid="14338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1E37-58DD-4F8A-9AEB-AC9C6EEFA93A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72D3-8B3B-4AEF-8CA6-8AC61E3A2049}" type="slidenum">
              <a:rPr lang="en-US" altLang="zh-CN">
                <a:solidFill>
                  <a:srgbClr val="000000"/>
                </a:solidFill>
              </a:rPr>
              <a:t>20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</a:rPr>
              <a:t>说一说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539750" y="1052513"/>
            <a:ext cx="8604250" cy="404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如图，在</a:t>
            </a:r>
            <a:r>
              <a:rPr lang="zh-CN" altLang="en-US" sz="3200">
                <a:solidFill>
                  <a:srgbClr val="000000"/>
                </a:solidFill>
              </a:rPr>
              <a:t>     </a:t>
            </a:r>
            <a:r>
              <a:rPr lang="en-US" altLang="zh-CN" sz="3200">
                <a:solidFill>
                  <a:srgbClr val="000000"/>
                </a:solidFill>
              </a:rPr>
              <a:t>ABCD</a:t>
            </a:r>
            <a:r>
              <a:rPr lang="zh-CN" altLang="en-US" sz="3200" b="1">
                <a:solidFill>
                  <a:srgbClr val="000000"/>
                </a:solidFill>
              </a:rPr>
              <a:t>中</a:t>
            </a:r>
            <a:r>
              <a:rPr lang="zh-CN" altLang="en-US" sz="3200">
                <a:solidFill>
                  <a:srgbClr val="000000"/>
                </a:solidFill>
              </a:rPr>
              <a:t>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      </a:t>
            </a:r>
            <a:r>
              <a:rPr lang="en-US" altLang="zh-CN" sz="3200" b="1">
                <a:solidFill>
                  <a:srgbClr val="000000"/>
                </a:solidFill>
              </a:rPr>
              <a:t>BC=10cm, AC=8cm,     BD=14cm,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（</a:t>
            </a:r>
            <a:r>
              <a:rPr lang="en-US" altLang="zh-CN" sz="2400" b="1">
                <a:solidFill>
                  <a:srgbClr val="000000"/>
                </a:solidFill>
              </a:rPr>
              <a:t>1</a:t>
            </a:r>
            <a:r>
              <a:rPr lang="zh-CN" altLang="en-US" sz="2400" b="1">
                <a:solidFill>
                  <a:srgbClr val="000000"/>
                </a:solidFill>
              </a:rPr>
              <a:t>）</a:t>
            </a:r>
            <a:r>
              <a:rPr lang="en-US" altLang="en-US" sz="2400" b="1">
                <a:solidFill>
                  <a:srgbClr val="000000"/>
                </a:solidFill>
              </a:rPr>
              <a:t>△</a:t>
            </a:r>
            <a:r>
              <a:rPr lang="zh-CN" altLang="en-US" sz="2400" b="1">
                <a:solidFill>
                  <a:srgbClr val="000000"/>
                </a:solidFill>
              </a:rPr>
              <a:t> </a:t>
            </a:r>
            <a:r>
              <a:rPr lang="en-US" altLang="zh-CN" sz="2400" b="1">
                <a:solidFill>
                  <a:srgbClr val="000000"/>
                </a:solidFill>
              </a:rPr>
              <a:t>BOC</a:t>
            </a:r>
            <a:r>
              <a:rPr lang="zh-CN" altLang="en-US" sz="2400" b="1">
                <a:solidFill>
                  <a:srgbClr val="000000"/>
                </a:solidFill>
              </a:rPr>
              <a:t>的周长是多少？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     说明理由？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</a:rPr>
              <a:t>（</a:t>
            </a:r>
            <a:r>
              <a:rPr lang="zh-CN" altLang="en-US">
                <a:solidFill>
                  <a:srgbClr val="000000"/>
                </a:solidFill>
              </a:rPr>
              <a:t> </a:t>
            </a:r>
            <a:r>
              <a:rPr lang="en-US" altLang="zh-CN" sz="2400" b="1">
                <a:solidFill>
                  <a:srgbClr val="000000"/>
                </a:solidFill>
              </a:rPr>
              <a:t>2</a:t>
            </a:r>
            <a:r>
              <a:rPr lang="zh-CN" altLang="en-US" sz="2400" b="1">
                <a:solidFill>
                  <a:srgbClr val="000000"/>
                </a:solidFill>
              </a:rPr>
              <a:t>） </a:t>
            </a:r>
            <a:r>
              <a:rPr lang="en-US" altLang="en-US" sz="2400" b="1">
                <a:solidFill>
                  <a:srgbClr val="000000"/>
                </a:solidFill>
              </a:rPr>
              <a:t>△</a:t>
            </a:r>
            <a:r>
              <a:rPr lang="zh-CN" altLang="en-US" sz="2400" b="1">
                <a:solidFill>
                  <a:srgbClr val="000000"/>
                </a:solidFill>
              </a:rPr>
              <a:t> </a:t>
            </a:r>
            <a:r>
              <a:rPr lang="en-US" altLang="zh-CN" sz="2400" b="1">
                <a:solidFill>
                  <a:srgbClr val="000000"/>
                </a:solidFill>
              </a:rPr>
              <a:t>ABC</a:t>
            </a:r>
            <a:r>
              <a:rPr lang="zh-CN" altLang="en-US" sz="2400" b="1">
                <a:solidFill>
                  <a:srgbClr val="000000"/>
                </a:solidFill>
              </a:rPr>
              <a:t>与</a:t>
            </a:r>
            <a:r>
              <a:rPr lang="en-US" altLang="en-US" sz="2400" b="1">
                <a:solidFill>
                  <a:srgbClr val="000000"/>
                </a:solidFill>
              </a:rPr>
              <a:t>△</a:t>
            </a:r>
            <a:r>
              <a:rPr lang="zh-CN" altLang="en-US" sz="2400" b="1">
                <a:solidFill>
                  <a:srgbClr val="000000"/>
                </a:solidFill>
              </a:rPr>
              <a:t> </a:t>
            </a:r>
            <a:r>
              <a:rPr lang="en-US" altLang="zh-CN" sz="2400" b="1">
                <a:solidFill>
                  <a:srgbClr val="000000"/>
                </a:solidFill>
              </a:rPr>
              <a:t>DBC</a:t>
            </a:r>
            <a:r>
              <a:rPr lang="zh-CN" altLang="en-US" sz="2400" b="1">
                <a:solidFill>
                  <a:srgbClr val="000000"/>
                </a:solidFill>
              </a:rPr>
              <a:t>的周长哪个长，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         长多少？</a:t>
            </a:r>
          </a:p>
        </p:txBody>
      </p:sp>
      <p:sp>
        <p:nvSpPr>
          <p:cNvPr id="169988" name="AutoShape 4"/>
          <p:cNvSpPr>
            <a:spLocks noChangeArrowheads="1"/>
          </p:cNvSpPr>
          <p:nvPr/>
        </p:nvSpPr>
        <p:spPr bwMode="auto">
          <a:xfrm>
            <a:off x="2555875" y="1196975"/>
            <a:ext cx="358775" cy="215900"/>
          </a:xfrm>
          <a:prstGeom prst="parallelogram">
            <a:avLst>
              <a:gd name="adj" fmla="val 41544"/>
            </a:avLst>
          </a:prstGeom>
          <a:solidFill>
            <a:schemeClr val="accent1">
              <a:alpha val="0"/>
            </a:schemeClr>
          </a:solidFill>
          <a:ln w="3810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69989" name="Group 5"/>
          <p:cNvGrpSpPr/>
          <p:nvPr/>
        </p:nvGrpSpPr>
        <p:grpSpPr bwMode="auto">
          <a:xfrm rot="3752122">
            <a:off x="5980113" y="1598613"/>
            <a:ext cx="1439862" cy="2995612"/>
            <a:chOff x="4013" y="1885"/>
            <a:chExt cx="1362" cy="1817"/>
          </a:xfrm>
        </p:grpSpPr>
        <p:grpSp>
          <p:nvGrpSpPr>
            <p:cNvPr id="169990" name="Group 6"/>
            <p:cNvGrpSpPr/>
            <p:nvPr/>
          </p:nvGrpSpPr>
          <p:grpSpPr bwMode="auto">
            <a:xfrm>
              <a:off x="4013" y="2795"/>
              <a:ext cx="681" cy="907"/>
              <a:chOff x="4013" y="2795"/>
              <a:chExt cx="681" cy="907"/>
            </a:xfrm>
          </p:grpSpPr>
          <p:sp>
            <p:nvSpPr>
              <p:cNvPr id="169991" name="Freeform 7"/>
              <p:cNvSpPr/>
              <p:nvPr/>
            </p:nvSpPr>
            <p:spPr bwMode="auto">
              <a:xfrm>
                <a:off x="4013" y="2795"/>
                <a:ext cx="681" cy="907"/>
              </a:xfrm>
              <a:custGeom>
                <a:avLst/>
                <a:gdLst>
                  <a:gd name="T0" fmla="*/ 0 w 681"/>
                  <a:gd name="T1" fmla="*/ 0 h 907"/>
                  <a:gd name="T2" fmla="*/ 681 w 681"/>
                  <a:gd name="T3" fmla="*/ 0 h 907"/>
                  <a:gd name="T4" fmla="*/ 681 w 681"/>
                  <a:gd name="T5" fmla="*/ 907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1" h="907">
                    <a:moveTo>
                      <a:pt x="0" y="0"/>
                    </a:moveTo>
                    <a:lnTo>
                      <a:pt x="681" y="0"/>
                    </a:lnTo>
                    <a:lnTo>
                      <a:pt x="681" y="907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9992" name="Line 8"/>
              <p:cNvSpPr>
                <a:spLocks noChangeShapeType="1"/>
              </p:cNvSpPr>
              <p:nvPr/>
            </p:nvSpPr>
            <p:spPr bwMode="auto">
              <a:xfrm>
                <a:off x="4013" y="2795"/>
                <a:ext cx="681" cy="907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9993" name="Group 9"/>
            <p:cNvGrpSpPr/>
            <p:nvPr/>
          </p:nvGrpSpPr>
          <p:grpSpPr bwMode="auto">
            <a:xfrm rot="10800000">
              <a:off x="4694" y="1888"/>
              <a:ext cx="681" cy="907"/>
              <a:chOff x="4013" y="2795"/>
              <a:chExt cx="681" cy="907"/>
            </a:xfrm>
          </p:grpSpPr>
          <p:sp>
            <p:nvSpPr>
              <p:cNvPr id="169994" name="Freeform 10"/>
              <p:cNvSpPr/>
              <p:nvPr/>
            </p:nvSpPr>
            <p:spPr bwMode="auto">
              <a:xfrm>
                <a:off x="4013" y="2795"/>
                <a:ext cx="681" cy="907"/>
              </a:xfrm>
              <a:custGeom>
                <a:avLst/>
                <a:gdLst>
                  <a:gd name="T0" fmla="*/ 0 w 681"/>
                  <a:gd name="T1" fmla="*/ 0 h 907"/>
                  <a:gd name="T2" fmla="*/ 681 w 681"/>
                  <a:gd name="T3" fmla="*/ 0 h 907"/>
                  <a:gd name="T4" fmla="*/ 681 w 681"/>
                  <a:gd name="T5" fmla="*/ 907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1" h="907">
                    <a:moveTo>
                      <a:pt x="0" y="0"/>
                    </a:moveTo>
                    <a:lnTo>
                      <a:pt x="681" y="0"/>
                    </a:lnTo>
                    <a:lnTo>
                      <a:pt x="681" y="907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9995" name="Line 11"/>
              <p:cNvSpPr>
                <a:spLocks noChangeShapeType="1"/>
              </p:cNvSpPr>
              <p:nvPr/>
            </p:nvSpPr>
            <p:spPr bwMode="auto">
              <a:xfrm>
                <a:off x="4013" y="2795"/>
                <a:ext cx="681" cy="907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9996" name="Line 12"/>
            <p:cNvSpPr>
              <a:spLocks noChangeShapeType="1"/>
            </p:cNvSpPr>
            <p:nvPr/>
          </p:nvSpPr>
          <p:spPr bwMode="auto">
            <a:xfrm flipH="1">
              <a:off x="4694" y="2795"/>
              <a:ext cx="681" cy="90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9997" name="Line 13"/>
            <p:cNvSpPr>
              <a:spLocks noChangeShapeType="1"/>
            </p:cNvSpPr>
            <p:nvPr/>
          </p:nvSpPr>
          <p:spPr bwMode="auto">
            <a:xfrm flipH="1">
              <a:off x="4013" y="1885"/>
              <a:ext cx="681" cy="91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9998" name="Rectangle 14"/>
          <p:cNvSpPr>
            <a:spLocks noChangeArrowheads="1"/>
          </p:cNvSpPr>
          <p:nvPr/>
        </p:nvSpPr>
        <p:spPr bwMode="auto">
          <a:xfrm>
            <a:off x="5867400" y="227647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169999" name="Rectangle 15"/>
          <p:cNvSpPr>
            <a:spLocks noChangeArrowheads="1"/>
          </p:cNvSpPr>
          <p:nvPr/>
        </p:nvSpPr>
        <p:spPr bwMode="auto">
          <a:xfrm>
            <a:off x="4932363" y="3573463"/>
            <a:ext cx="41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170000" name="Rectangle 16"/>
          <p:cNvSpPr>
            <a:spLocks noChangeArrowheads="1"/>
          </p:cNvSpPr>
          <p:nvPr/>
        </p:nvSpPr>
        <p:spPr bwMode="auto">
          <a:xfrm>
            <a:off x="8027988" y="2276475"/>
            <a:ext cx="436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D</a:t>
            </a:r>
          </a:p>
        </p:txBody>
      </p:sp>
      <p:sp>
        <p:nvSpPr>
          <p:cNvPr id="170001" name="Rectangle 17"/>
          <p:cNvSpPr>
            <a:spLocks noChangeArrowheads="1"/>
          </p:cNvSpPr>
          <p:nvPr/>
        </p:nvSpPr>
        <p:spPr bwMode="auto">
          <a:xfrm rot="182422">
            <a:off x="6948488" y="36449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C</a:t>
            </a:r>
          </a:p>
        </p:txBody>
      </p:sp>
      <p:sp>
        <p:nvSpPr>
          <p:cNvPr id="170002" name="Rectangle 18"/>
          <p:cNvSpPr>
            <a:spLocks noChangeArrowheads="1"/>
          </p:cNvSpPr>
          <p:nvPr/>
        </p:nvSpPr>
        <p:spPr bwMode="auto">
          <a:xfrm>
            <a:off x="6372225" y="3141663"/>
            <a:ext cx="44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O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1979613" y="3429000"/>
            <a:ext cx="2376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10+4+7=21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1187450" y="5084763"/>
            <a:ext cx="34559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△</a:t>
            </a:r>
            <a:r>
              <a:rPr lang="en-US" altLang="zh-CN" sz="3200" b="1">
                <a:solidFill>
                  <a:srgbClr val="000000"/>
                </a:solidFill>
              </a:rPr>
              <a:t> ABC</a:t>
            </a:r>
            <a:r>
              <a:rPr lang="zh-CN" altLang="en-US" sz="3200" b="1">
                <a:solidFill>
                  <a:srgbClr val="000000"/>
                </a:solidFill>
              </a:rPr>
              <a:t>的周长小于</a:t>
            </a:r>
            <a:r>
              <a:rPr lang="en-US" altLang="en-US" sz="3200" b="1">
                <a:solidFill>
                  <a:srgbClr val="000000"/>
                </a:solidFill>
              </a:rPr>
              <a:t>△</a:t>
            </a:r>
            <a:r>
              <a:rPr lang="zh-CN" altLang="en-US" sz="3200" b="1">
                <a:solidFill>
                  <a:srgbClr val="000000"/>
                </a:solidFill>
              </a:rPr>
              <a:t> </a:t>
            </a:r>
            <a:r>
              <a:rPr lang="en-US" altLang="zh-CN" sz="3200" b="1">
                <a:solidFill>
                  <a:srgbClr val="000000"/>
                </a:solidFill>
              </a:rPr>
              <a:t>DBC</a:t>
            </a:r>
            <a:r>
              <a:rPr lang="zh-CN" altLang="en-US" sz="3200" b="1">
                <a:solidFill>
                  <a:srgbClr val="000000"/>
                </a:solidFill>
              </a:rPr>
              <a:t>的周长</a:t>
            </a:r>
          </a:p>
        </p:txBody>
      </p:sp>
      <p:sp>
        <p:nvSpPr>
          <p:cNvPr id="170005" name="Rectangle 21"/>
          <p:cNvSpPr>
            <a:spLocks noChangeArrowheads="1"/>
          </p:cNvSpPr>
          <p:nvPr/>
        </p:nvSpPr>
        <p:spPr bwMode="auto">
          <a:xfrm>
            <a:off x="4859338" y="5373688"/>
            <a:ext cx="976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小</a:t>
            </a:r>
            <a:r>
              <a:rPr lang="en-US" altLang="zh-CN" sz="4000" b="1">
                <a:solidFill>
                  <a:srgbClr val="00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03" grpId="0"/>
      <p:bldP spid="1700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板头(兰色)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2709-1426-49BD-930E-0C4BFD728E15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B3E-7E19-4B85-9ADF-EC710B0DB38B}" type="slidenum">
              <a:rPr lang="en-US" altLang="zh-CN">
                <a:solidFill>
                  <a:srgbClr val="000000"/>
                </a:solidFill>
              </a:rPr>
              <a:t>21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3906" name="WordArt 2"/>
          <p:cNvSpPr>
            <a:spLocks noChangeArrowheads="1" noChangeShapeType="1" noTextEdit="1"/>
          </p:cNvSpPr>
          <p:nvPr/>
        </p:nvSpPr>
        <p:spPr bwMode="auto">
          <a:xfrm>
            <a:off x="733971" y="404664"/>
            <a:ext cx="26638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solidFill>
                    <a:srgbClr val="00FF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小结与反思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323850" y="1844824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、通过本节课的学习，你有什么收获？</a:t>
            </a: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395288" y="2781300"/>
            <a:ext cx="84439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、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平行四边形的性质共有哪些？</a:t>
            </a:r>
          </a:p>
        </p:txBody>
      </p:sp>
      <p:grpSp>
        <p:nvGrpSpPr>
          <p:cNvPr id="123928" name="Group 24"/>
          <p:cNvGrpSpPr/>
          <p:nvPr/>
        </p:nvGrpSpPr>
        <p:grpSpPr bwMode="auto">
          <a:xfrm>
            <a:off x="755650" y="3500438"/>
            <a:ext cx="3240088" cy="2043112"/>
            <a:chOff x="1610" y="2523"/>
            <a:chExt cx="1451" cy="1287"/>
          </a:xfrm>
        </p:grpSpPr>
        <p:sp>
          <p:nvSpPr>
            <p:cNvPr id="123926" name="AutoShape 22"/>
            <p:cNvSpPr/>
            <p:nvPr/>
          </p:nvSpPr>
          <p:spPr bwMode="auto">
            <a:xfrm>
              <a:off x="1610" y="2659"/>
              <a:ext cx="226" cy="1134"/>
            </a:xfrm>
            <a:prstGeom prst="leftBrace">
              <a:avLst>
                <a:gd name="adj1" fmla="val 41814"/>
                <a:gd name="adj2" fmla="val 50000"/>
              </a:avLst>
            </a:prstGeom>
            <a:noFill/>
            <a:ln w="349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927" name="Text Box 23"/>
            <p:cNvSpPr txBox="1">
              <a:spLocks noChangeArrowheads="1"/>
            </p:cNvSpPr>
            <p:nvPr/>
          </p:nvSpPr>
          <p:spPr bwMode="auto">
            <a:xfrm>
              <a:off x="1882" y="2523"/>
              <a:ext cx="1179" cy="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000000"/>
                  </a:solidFill>
                </a:rPr>
                <a:t>边：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000000"/>
                  </a:solidFill>
                </a:rPr>
                <a:t>角：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000000"/>
                  </a:solidFill>
                </a:rPr>
                <a:t>对角线：</a:t>
              </a:r>
            </a:p>
          </p:txBody>
        </p:sp>
      </p:grp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2195513" y="3500438"/>
            <a:ext cx="3889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对边平行，对边相等</a:t>
            </a:r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2411413" y="4292600"/>
            <a:ext cx="3889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对角相等，邻角互补</a:t>
            </a:r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2916238" y="4941888"/>
            <a:ext cx="3889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对角线互相平分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9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/>
      <p:bldP spid="123929" grpId="0"/>
      <p:bldP spid="123930" grpId="0"/>
      <p:bldP spid="1239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286-4096-49C7-B77F-5F205FE0BE31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E06A-764A-41AD-B6F7-ECB7D4DB03D0}" type="slidenum">
              <a:rPr lang="en-US" altLang="zh-CN">
                <a:solidFill>
                  <a:srgbClr val="000000"/>
                </a:solidFill>
              </a:rPr>
              <a:t>22</a:t>
            </a:fld>
            <a:endParaRPr lang="en-US" altLang="zh-CN">
              <a:solidFill>
                <a:srgbClr val="000000"/>
              </a:solidFill>
            </a:endParaRPr>
          </a:p>
        </p:txBody>
      </p:sp>
      <p:graphicFrame>
        <p:nvGraphicFramePr>
          <p:cNvPr id="141314" name="Group 2"/>
          <p:cNvGraphicFramePr>
            <a:graphicFrameLocks noGrp="1"/>
          </p:cNvGraphicFramePr>
          <p:nvPr>
            <p:ph sz="half" idx="1"/>
          </p:nvPr>
        </p:nvGraphicFramePr>
        <p:xfrm>
          <a:off x="0" y="333375"/>
          <a:ext cx="9144000" cy="5792788"/>
        </p:xfrm>
        <a:graphic>
          <a:graphicData uri="http://schemas.openxmlformats.org/drawingml/2006/table">
            <a:tbl>
              <a:tblPr/>
              <a:tblGrid>
                <a:gridCol w="58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4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文字语言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图形语言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符号语言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5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平行四边形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两组对边分别平行的四边形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∵AB∥CD,AD∥BC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∴…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是平行四边形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3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性质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平行四边形的对边平行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对边相等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对角相等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;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对角线互相平分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∵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四边形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ABCD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是平行四边形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∴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AB∥CD,AD∥BC AB=CD,AD= BC ∠A=∠C,∠B=∠D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OA=OC,OB=OD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41339" name="Group 27"/>
          <p:cNvGrpSpPr/>
          <p:nvPr/>
        </p:nvGrpSpPr>
        <p:grpSpPr bwMode="auto">
          <a:xfrm>
            <a:off x="3708400" y="1125538"/>
            <a:ext cx="1944688" cy="1587500"/>
            <a:chOff x="2517" y="663"/>
            <a:chExt cx="1225" cy="1000"/>
          </a:xfrm>
        </p:grpSpPr>
        <p:sp>
          <p:nvSpPr>
            <p:cNvPr id="141340" name="AutoShape 28"/>
            <p:cNvSpPr>
              <a:spLocks noChangeArrowheads="1"/>
            </p:cNvSpPr>
            <p:nvPr/>
          </p:nvSpPr>
          <p:spPr bwMode="auto">
            <a:xfrm>
              <a:off x="2608" y="981"/>
              <a:ext cx="1043" cy="318"/>
            </a:xfrm>
            <a:prstGeom prst="parallelogram">
              <a:avLst>
                <a:gd name="adj" fmla="val 81997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1341" name="Text Box 29"/>
            <p:cNvSpPr txBox="1">
              <a:spLocks noChangeArrowheads="1"/>
            </p:cNvSpPr>
            <p:nvPr/>
          </p:nvSpPr>
          <p:spPr bwMode="auto">
            <a:xfrm>
              <a:off x="2517" y="1253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000000"/>
                  </a:solidFill>
                </a:rPr>
                <a:t>Ａ</a:t>
              </a:r>
            </a:p>
          </p:txBody>
        </p:sp>
        <p:sp>
          <p:nvSpPr>
            <p:cNvPr id="141342" name="Text Box 30"/>
            <p:cNvSpPr txBox="1">
              <a:spLocks noChangeArrowheads="1"/>
            </p:cNvSpPr>
            <p:nvPr/>
          </p:nvSpPr>
          <p:spPr bwMode="auto">
            <a:xfrm>
              <a:off x="3288" y="1298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000000"/>
                  </a:solidFill>
                </a:rPr>
                <a:t>Ｂ</a:t>
              </a:r>
            </a:p>
          </p:txBody>
        </p:sp>
        <p:sp>
          <p:nvSpPr>
            <p:cNvPr id="141343" name="Text Box 31"/>
            <p:cNvSpPr txBox="1">
              <a:spLocks noChangeArrowheads="1"/>
            </p:cNvSpPr>
            <p:nvPr/>
          </p:nvSpPr>
          <p:spPr bwMode="auto">
            <a:xfrm>
              <a:off x="3470" y="663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000000"/>
                  </a:solidFill>
                </a:rPr>
                <a:t>Ｃ</a:t>
              </a:r>
            </a:p>
          </p:txBody>
        </p:sp>
        <p:sp>
          <p:nvSpPr>
            <p:cNvPr id="141344" name="Text Box 32"/>
            <p:cNvSpPr txBox="1">
              <a:spLocks noChangeArrowheads="1"/>
            </p:cNvSpPr>
            <p:nvPr/>
          </p:nvSpPr>
          <p:spPr bwMode="auto">
            <a:xfrm>
              <a:off x="2608" y="663"/>
              <a:ext cx="3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>
                  <a:solidFill>
                    <a:srgbClr val="000000"/>
                  </a:solidFill>
                </a:rPr>
                <a:t>Ｄ</a:t>
              </a:r>
            </a:p>
          </p:txBody>
        </p:sp>
      </p:grpSp>
      <p:grpSp>
        <p:nvGrpSpPr>
          <p:cNvPr id="141345" name="Group 33"/>
          <p:cNvGrpSpPr/>
          <p:nvPr/>
        </p:nvGrpSpPr>
        <p:grpSpPr bwMode="auto">
          <a:xfrm>
            <a:off x="3708400" y="2492375"/>
            <a:ext cx="1944688" cy="2884488"/>
            <a:chOff x="2562" y="1570"/>
            <a:chExt cx="1225" cy="1817"/>
          </a:xfrm>
        </p:grpSpPr>
        <p:grpSp>
          <p:nvGrpSpPr>
            <p:cNvPr id="141346" name="Group 34"/>
            <p:cNvGrpSpPr/>
            <p:nvPr/>
          </p:nvGrpSpPr>
          <p:grpSpPr bwMode="auto">
            <a:xfrm>
              <a:off x="2562" y="1570"/>
              <a:ext cx="1225" cy="1000"/>
              <a:chOff x="2517" y="663"/>
              <a:chExt cx="1225" cy="1000"/>
            </a:xfrm>
          </p:grpSpPr>
          <p:sp>
            <p:nvSpPr>
              <p:cNvPr id="141347" name="AutoShape 35"/>
              <p:cNvSpPr>
                <a:spLocks noChangeArrowheads="1"/>
              </p:cNvSpPr>
              <p:nvPr/>
            </p:nvSpPr>
            <p:spPr bwMode="auto">
              <a:xfrm>
                <a:off x="2608" y="981"/>
                <a:ext cx="1043" cy="318"/>
              </a:xfrm>
              <a:prstGeom prst="parallelogram">
                <a:avLst>
                  <a:gd name="adj" fmla="val 81997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1348" name="Text Box 36"/>
              <p:cNvSpPr txBox="1">
                <a:spLocks noChangeArrowheads="1"/>
              </p:cNvSpPr>
              <p:nvPr/>
            </p:nvSpPr>
            <p:spPr bwMode="auto">
              <a:xfrm>
                <a:off x="2517" y="1253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3200">
                    <a:solidFill>
                      <a:srgbClr val="000000"/>
                    </a:solidFill>
                  </a:rPr>
                  <a:t>Ａ</a:t>
                </a:r>
              </a:p>
            </p:txBody>
          </p:sp>
          <p:sp>
            <p:nvSpPr>
              <p:cNvPr id="141349" name="Text Box 37"/>
              <p:cNvSpPr txBox="1">
                <a:spLocks noChangeArrowheads="1"/>
              </p:cNvSpPr>
              <p:nvPr/>
            </p:nvSpPr>
            <p:spPr bwMode="auto">
              <a:xfrm>
                <a:off x="3288" y="1298"/>
                <a:ext cx="36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3200">
                    <a:solidFill>
                      <a:srgbClr val="000000"/>
                    </a:solidFill>
                  </a:rPr>
                  <a:t>Ｂ</a:t>
                </a:r>
              </a:p>
            </p:txBody>
          </p:sp>
          <p:sp>
            <p:nvSpPr>
              <p:cNvPr id="141350" name="Text Box 38"/>
              <p:cNvSpPr txBox="1">
                <a:spLocks noChangeArrowheads="1"/>
              </p:cNvSpPr>
              <p:nvPr/>
            </p:nvSpPr>
            <p:spPr bwMode="auto">
              <a:xfrm>
                <a:off x="3470" y="663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3200">
                    <a:solidFill>
                      <a:srgbClr val="000000"/>
                    </a:solidFill>
                  </a:rPr>
                  <a:t>Ｃ</a:t>
                </a:r>
              </a:p>
            </p:txBody>
          </p:sp>
          <p:sp>
            <p:nvSpPr>
              <p:cNvPr id="141351" name="Text Box 39"/>
              <p:cNvSpPr txBox="1">
                <a:spLocks noChangeArrowheads="1"/>
              </p:cNvSpPr>
              <p:nvPr/>
            </p:nvSpPr>
            <p:spPr bwMode="auto">
              <a:xfrm>
                <a:off x="2608" y="663"/>
                <a:ext cx="31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3200">
                    <a:solidFill>
                      <a:srgbClr val="000000"/>
                    </a:solidFill>
                  </a:rPr>
                  <a:t>Ｄ</a:t>
                </a:r>
              </a:p>
            </p:txBody>
          </p:sp>
        </p:grpSp>
        <p:sp>
          <p:nvSpPr>
            <p:cNvPr id="141352" name="Line 40"/>
            <p:cNvSpPr>
              <a:spLocks noChangeShapeType="1"/>
            </p:cNvSpPr>
            <p:nvPr/>
          </p:nvSpPr>
          <p:spPr bwMode="auto">
            <a:xfrm>
              <a:off x="3107" y="2192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1353" name="Line 41"/>
            <p:cNvSpPr>
              <a:spLocks noChangeShapeType="1"/>
            </p:cNvSpPr>
            <p:nvPr/>
          </p:nvSpPr>
          <p:spPr bwMode="auto">
            <a:xfrm>
              <a:off x="3152" y="2205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1354" name="Line 42"/>
            <p:cNvSpPr>
              <a:spLocks noChangeShapeType="1"/>
            </p:cNvSpPr>
            <p:nvPr/>
          </p:nvSpPr>
          <p:spPr bwMode="auto">
            <a:xfrm>
              <a:off x="3288" y="1862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1355" name="Line 43"/>
            <p:cNvSpPr>
              <a:spLocks noChangeShapeType="1"/>
            </p:cNvSpPr>
            <p:nvPr/>
          </p:nvSpPr>
          <p:spPr bwMode="auto">
            <a:xfrm>
              <a:off x="3334" y="1862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41356" name="Group 44"/>
            <p:cNvGrpSpPr/>
            <p:nvPr/>
          </p:nvGrpSpPr>
          <p:grpSpPr bwMode="auto">
            <a:xfrm>
              <a:off x="2562" y="2387"/>
              <a:ext cx="1225" cy="1000"/>
              <a:chOff x="2562" y="2387"/>
              <a:chExt cx="1225" cy="1000"/>
            </a:xfrm>
          </p:grpSpPr>
          <p:grpSp>
            <p:nvGrpSpPr>
              <p:cNvPr id="141357" name="Group 45"/>
              <p:cNvGrpSpPr/>
              <p:nvPr/>
            </p:nvGrpSpPr>
            <p:grpSpPr bwMode="auto">
              <a:xfrm>
                <a:off x="2562" y="2387"/>
                <a:ext cx="1225" cy="1000"/>
                <a:chOff x="2562" y="2296"/>
                <a:chExt cx="1225" cy="1000"/>
              </a:xfrm>
            </p:grpSpPr>
            <p:grpSp>
              <p:nvGrpSpPr>
                <p:cNvPr id="141358" name="Group 46"/>
                <p:cNvGrpSpPr/>
                <p:nvPr/>
              </p:nvGrpSpPr>
              <p:grpSpPr bwMode="auto">
                <a:xfrm>
                  <a:off x="2562" y="2296"/>
                  <a:ext cx="1225" cy="1000"/>
                  <a:chOff x="2517" y="663"/>
                  <a:chExt cx="1225" cy="1000"/>
                </a:xfrm>
              </p:grpSpPr>
              <p:sp>
                <p:nvSpPr>
                  <p:cNvPr id="141359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2608" y="981"/>
                    <a:ext cx="1043" cy="318"/>
                  </a:xfrm>
                  <a:prstGeom prst="parallelogram">
                    <a:avLst>
                      <a:gd name="adj" fmla="val 81997"/>
                    </a:avLst>
                  </a:prstGeom>
                  <a:noFill/>
                  <a:ln w="952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360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7" y="1253"/>
                    <a:ext cx="272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z="3200">
                        <a:solidFill>
                          <a:srgbClr val="000000"/>
                        </a:solidFill>
                      </a:rPr>
                      <a:t>Ａ</a:t>
                    </a:r>
                  </a:p>
                </p:txBody>
              </p:sp>
              <p:sp>
                <p:nvSpPr>
                  <p:cNvPr id="14136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88" y="1298"/>
                    <a:ext cx="363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z="3200">
                        <a:solidFill>
                          <a:srgbClr val="000000"/>
                        </a:solidFill>
                      </a:rPr>
                      <a:t>Ｂ</a:t>
                    </a:r>
                  </a:p>
                </p:txBody>
              </p:sp>
              <p:sp>
                <p:nvSpPr>
                  <p:cNvPr id="14136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70" y="663"/>
                    <a:ext cx="272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z="3200">
                        <a:solidFill>
                          <a:srgbClr val="000000"/>
                        </a:solidFill>
                      </a:rPr>
                      <a:t>Ｃ</a:t>
                    </a:r>
                  </a:p>
                </p:txBody>
              </p:sp>
              <p:sp>
                <p:nvSpPr>
                  <p:cNvPr id="141363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8" y="663"/>
                    <a:ext cx="31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zh-CN" altLang="en-US" sz="3200">
                        <a:solidFill>
                          <a:srgbClr val="000000"/>
                        </a:solidFill>
                      </a:rPr>
                      <a:t>Ｄ</a:t>
                    </a:r>
                  </a:p>
                </p:txBody>
              </p:sp>
            </p:grpSp>
            <p:sp>
              <p:nvSpPr>
                <p:cNvPr id="141364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2653" y="2614"/>
                  <a:ext cx="1043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1365" name="Line 53"/>
                <p:cNvSpPr>
                  <a:spLocks noChangeShapeType="1"/>
                </p:cNvSpPr>
                <p:nvPr/>
              </p:nvSpPr>
              <p:spPr bwMode="auto">
                <a:xfrm>
                  <a:off x="2925" y="2614"/>
                  <a:ext cx="499" cy="3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136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107" y="2659"/>
                  <a:ext cx="227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2800">
                      <a:solidFill>
                        <a:srgbClr val="000000"/>
                      </a:solidFill>
                    </a:rPr>
                    <a:t>O</a:t>
                  </a:r>
                </a:p>
              </p:txBody>
            </p:sp>
          </p:grpSp>
          <p:sp>
            <p:nvSpPr>
              <p:cNvPr id="141367" name="Line 55"/>
              <p:cNvSpPr>
                <a:spLocks noChangeShapeType="1"/>
              </p:cNvSpPr>
              <p:nvPr/>
            </p:nvSpPr>
            <p:spPr bwMode="auto">
              <a:xfrm>
                <a:off x="2880" y="2931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1368" name="Line 56"/>
              <p:cNvSpPr>
                <a:spLocks noChangeShapeType="1"/>
              </p:cNvSpPr>
              <p:nvPr/>
            </p:nvSpPr>
            <p:spPr bwMode="auto">
              <a:xfrm>
                <a:off x="3328" y="2931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1369" name="Line 57"/>
              <p:cNvSpPr>
                <a:spLocks noChangeShapeType="1"/>
              </p:cNvSpPr>
              <p:nvPr/>
            </p:nvSpPr>
            <p:spPr bwMode="auto">
              <a:xfrm>
                <a:off x="3061" y="2769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1370" name="Line 58"/>
              <p:cNvSpPr>
                <a:spLocks noChangeShapeType="1"/>
              </p:cNvSpPr>
              <p:nvPr/>
            </p:nvSpPr>
            <p:spPr bwMode="auto">
              <a:xfrm>
                <a:off x="2925" y="2925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1371" name="Line 59"/>
              <p:cNvSpPr>
                <a:spLocks noChangeShapeType="1"/>
              </p:cNvSpPr>
              <p:nvPr/>
            </p:nvSpPr>
            <p:spPr bwMode="auto">
              <a:xfrm>
                <a:off x="3424" y="2763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1372" name="Line 60"/>
              <p:cNvSpPr>
                <a:spLocks noChangeShapeType="1"/>
              </p:cNvSpPr>
              <p:nvPr/>
            </p:nvSpPr>
            <p:spPr bwMode="auto">
              <a:xfrm>
                <a:off x="3379" y="2782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1373" name="Line 61"/>
            <p:cNvSpPr>
              <a:spLocks noChangeShapeType="1"/>
            </p:cNvSpPr>
            <p:nvPr/>
          </p:nvSpPr>
          <p:spPr bwMode="auto">
            <a:xfrm>
              <a:off x="2835" y="1966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1374" name="Line 62"/>
            <p:cNvSpPr>
              <a:spLocks noChangeShapeType="1"/>
            </p:cNvSpPr>
            <p:nvPr/>
          </p:nvSpPr>
          <p:spPr bwMode="auto">
            <a:xfrm>
              <a:off x="3560" y="205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141375" name="Picture 63" descr="27_4200_129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342063"/>
            <a:ext cx="9144000" cy="515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板头(兰色)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B6AB-7441-4D10-936C-FC70397B96FC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9803-546D-46BE-8295-91505E28B849}" type="slidenum">
              <a:rPr lang="en-US" altLang="zh-CN">
                <a:solidFill>
                  <a:srgbClr val="000000"/>
                </a:solidFill>
              </a:rPr>
              <a:t>23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11628" name="Picture 12" descr="WW_0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-315913"/>
            <a:ext cx="2652712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221555" y="1707033"/>
            <a:ext cx="8670925" cy="213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4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的对角线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相交于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O,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EF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过点 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 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 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分别相交于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 </a:t>
            </a:r>
            <a:r>
              <a:rPr lang="zh-CN" altLang="en-US" sz="3600" b="1" dirty="0">
                <a:solidFill>
                  <a:srgbClr val="000000"/>
                </a:solidFill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F.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求证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:OE=OF </a:t>
            </a:r>
          </a:p>
        </p:txBody>
      </p:sp>
      <p:sp>
        <p:nvSpPr>
          <p:cNvPr id="111631" name="AutoShape 15"/>
          <p:cNvSpPr>
            <a:spLocks noChangeArrowheads="1"/>
          </p:cNvSpPr>
          <p:nvPr/>
        </p:nvSpPr>
        <p:spPr bwMode="auto">
          <a:xfrm>
            <a:off x="1121668" y="1994371"/>
            <a:ext cx="358775" cy="288925"/>
          </a:xfrm>
          <a:prstGeom prst="parallelogram">
            <a:avLst>
              <a:gd name="adj" fmla="val 31044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11660" name="Group 44"/>
          <p:cNvGrpSpPr/>
          <p:nvPr/>
        </p:nvGrpSpPr>
        <p:grpSpPr bwMode="auto">
          <a:xfrm>
            <a:off x="1769368" y="3435821"/>
            <a:ext cx="6553200" cy="2657475"/>
            <a:chOff x="975" y="2387"/>
            <a:chExt cx="4128" cy="1674"/>
          </a:xfrm>
        </p:grpSpPr>
        <p:sp>
          <p:nvSpPr>
            <p:cNvPr id="111633" name="Text Box 17"/>
            <p:cNvSpPr txBox="1">
              <a:spLocks noChangeArrowheads="1"/>
            </p:cNvSpPr>
            <p:nvPr/>
          </p:nvSpPr>
          <p:spPr bwMode="auto">
            <a:xfrm>
              <a:off x="2863" y="3064"/>
              <a:ext cx="3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1600">
                  <a:solidFill>
                    <a:srgbClr val="FF0000"/>
                  </a:solidFill>
                </a:rPr>
                <a:t>●</a:t>
              </a:r>
            </a:p>
          </p:txBody>
        </p:sp>
        <p:grpSp>
          <p:nvGrpSpPr>
            <p:cNvPr id="111659" name="Group 43"/>
            <p:cNvGrpSpPr/>
            <p:nvPr/>
          </p:nvGrpSpPr>
          <p:grpSpPr bwMode="auto">
            <a:xfrm>
              <a:off x="975" y="2387"/>
              <a:ext cx="4128" cy="1674"/>
              <a:chOff x="975" y="2387"/>
              <a:chExt cx="4128" cy="1674"/>
            </a:xfrm>
          </p:grpSpPr>
          <p:sp>
            <p:nvSpPr>
              <p:cNvPr id="111625" name="Text Box 9"/>
              <p:cNvSpPr txBox="1">
                <a:spLocks noChangeArrowheads="1"/>
              </p:cNvSpPr>
              <p:nvPr/>
            </p:nvSpPr>
            <p:spPr bwMode="auto">
              <a:xfrm>
                <a:off x="2925" y="2796"/>
                <a:ext cx="40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000000"/>
                    </a:solidFill>
                  </a:rPr>
                  <a:t>O</a:t>
                </a:r>
              </a:p>
            </p:txBody>
          </p:sp>
          <p:sp>
            <p:nvSpPr>
              <p:cNvPr id="111627" name="Text Box 11"/>
              <p:cNvSpPr txBox="1">
                <a:spLocks noChangeArrowheads="1"/>
              </p:cNvSpPr>
              <p:nvPr/>
            </p:nvSpPr>
            <p:spPr bwMode="auto">
              <a:xfrm>
                <a:off x="4080" y="3183"/>
                <a:ext cx="4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>
                    <a:solidFill>
                      <a:srgbClr val="990000"/>
                    </a:solidFill>
                  </a:rPr>
                  <a:t>F</a:t>
                </a:r>
              </a:p>
            </p:txBody>
          </p:sp>
          <p:grpSp>
            <p:nvGrpSpPr>
              <p:cNvPr id="111658" name="Group 42"/>
              <p:cNvGrpSpPr/>
              <p:nvPr/>
            </p:nvGrpSpPr>
            <p:grpSpPr bwMode="auto">
              <a:xfrm>
                <a:off x="975" y="2387"/>
                <a:ext cx="4128" cy="1674"/>
                <a:chOff x="975" y="2387"/>
                <a:chExt cx="4128" cy="1674"/>
              </a:xfrm>
            </p:grpSpPr>
            <p:sp>
              <p:nvSpPr>
                <p:cNvPr id="11162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837" y="2387"/>
                  <a:ext cx="453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600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1162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975" y="3521"/>
                  <a:ext cx="499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600">
                      <a:solidFill>
                        <a:srgbClr val="000000"/>
                      </a:solidFill>
                    </a:rPr>
                    <a:t>B</a:t>
                  </a:r>
                </a:p>
              </p:txBody>
            </p:sp>
            <p:sp>
              <p:nvSpPr>
                <p:cNvPr id="11162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742" y="3657"/>
                  <a:ext cx="408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6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11162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649" y="2387"/>
                  <a:ext cx="454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600">
                      <a:solidFill>
                        <a:srgbClr val="000000"/>
                      </a:solidFill>
                    </a:rPr>
                    <a:t>D</a:t>
                  </a:r>
                </a:p>
              </p:txBody>
            </p:sp>
            <p:sp>
              <p:nvSpPr>
                <p:cNvPr id="111626" name="Text Box 10"/>
                <p:cNvSpPr txBox="1">
                  <a:spLocks noChangeArrowheads="1"/>
                </p:cNvSpPr>
                <p:nvPr/>
              </p:nvSpPr>
              <p:spPr bwMode="auto">
                <a:xfrm flipH="1">
                  <a:off x="1565" y="2771"/>
                  <a:ext cx="408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3600">
                      <a:solidFill>
                        <a:srgbClr val="990000"/>
                      </a:solidFill>
                    </a:rPr>
                    <a:t>E</a:t>
                  </a:r>
                </a:p>
              </p:txBody>
            </p:sp>
            <p:grpSp>
              <p:nvGrpSpPr>
                <p:cNvPr id="111657" name="Group 41"/>
                <p:cNvGrpSpPr/>
                <p:nvPr/>
              </p:nvGrpSpPr>
              <p:grpSpPr bwMode="auto">
                <a:xfrm>
                  <a:off x="1292" y="2659"/>
                  <a:ext cx="3357" cy="1045"/>
                  <a:chOff x="1292" y="2659"/>
                  <a:chExt cx="3357" cy="1045"/>
                </a:xfrm>
              </p:grpSpPr>
              <p:sp>
                <p:nvSpPr>
                  <p:cNvPr id="111618" name="AutoShape 2"/>
                  <p:cNvSpPr>
                    <a:spLocks noChangeArrowheads="1"/>
                  </p:cNvSpPr>
                  <p:nvPr/>
                </p:nvSpPr>
                <p:spPr bwMode="auto">
                  <a:xfrm>
                    <a:off x="1292" y="2660"/>
                    <a:ext cx="3357" cy="1044"/>
                  </a:xfrm>
                  <a:prstGeom prst="parallelogram">
                    <a:avLst>
                      <a:gd name="adj" fmla="val 80388"/>
                    </a:avLst>
                  </a:prstGeom>
                  <a:noFill/>
                  <a:ln w="63500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619" name="Line 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2" y="2659"/>
                    <a:ext cx="3357" cy="1043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620" name="Line 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154" y="2660"/>
                    <a:ext cx="1679" cy="1043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163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927" y="2886"/>
                    <a:ext cx="2087" cy="589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1163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37" y="2770"/>
                  <a:ext cx="363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1600">
                      <a:solidFill>
                        <a:srgbClr val="FF0000"/>
                      </a:solidFill>
                    </a:rPr>
                    <a:t>●</a:t>
                  </a:r>
                </a:p>
              </p:txBody>
            </p:sp>
            <p:sp>
              <p:nvSpPr>
                <p:cNvPr id="1116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885" y="3353"/>
                  <a:ext cx="363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1600">
                      <a:solidFill>
                        <a:srgbClr val="FF0000"/>
                      </a:solidFill>
                    </a:rPr>
                    <a:t>●</a:t>
                  </a:r>
                </a:p>
              </p:txBody>
            </p:sp>
          </p:grpSp>
        </p:grpSp>
      </p:grpSp>
      <p:sp>
        <p:nvSpPr>
          <p:cNvPr id="111645" name="WordArt 29"/>
          <p:cNvSpPr>
            <a:spLocks noChangeArrowheads="1" noChangeShapeType="1" noTextEdit="1"/>
          </p:cNvSpPr>
          <p:nvPr/>
        </p:nvSpPr>
        <p:spPr bwMode="auto">
          <a:xfrm>
            <a:off x="761306" y="404664"/>
            <a:ext cx="2519363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solidFill>
                    <a:srgbClr val="FFCC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巩固新知</a:t>
            </a:r>
          </a:p>
        </p:txBody>
      </p:sp>
      <p:grpSp>
        <p:nvGrpSpPr>
          <p:cNvPr id="111662" name="Group 46"/>
          <p:cNvGrpSpPr/>
          <p:nvPr/>
        </p:nvGrpSpPr>
        <p:grpSpPr bwMode="auto">
          <a:xfrm>
            <a:off x="2490093" y="3867621"/>
            <a:ext cx="4908550" cy="1589087"/>
            <a:chOff x="1427" y="2652"/>
            <a:chExt cx="3092" cy="1001"/>
          </a:xfrm>
        </p:grpSpPr>
        <p:sp>
          <p:nvSpPr>
            <p:cNvPr id="111636" name="Freeform 20"/>
            <p:cNvSpPr/>
            <p:nvPr/>
          </p:nvSpPr>
          <p:spPr bwMode="auto">
            <a:xfrm>
              <a:off x="2031" y="2795"/>
              <a:ext cx="90" cy="136"/>
            </a:xfrm>
            <a:custGeom>
              <a:avLst/>
              <a:gdLst>
                <a:gd name="T0" fmla="*/ 0 w 105"/>
                <a:gd name="T1" fmla="*/ 0 h 166"/>
                <a:gd name="T2" fmla="*/ 77 w 105"/>
                <a:gd name="T3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5" h="166">
                  <a:moveTo>
                    <a:pt x="0" y="0"/>
                  </a:moveTo>
                  <a:cubicBezTo>
                    <a:pt x="105" y="27"/>
                    <a:pt x="77" y="54"/>
                    <a:pt x="77" y="16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37" name="Freeform 21"/>
            <p:cNvSpPr/>
            <p:nvPr/>
          </p:nvSpPr>
          <p:spPr bwMode="auto">
            <a:xfrm>
              <a:off x="3872" y="3436"/>
              <a:ext cx="50" cy="128"/>
            </a:xfrm>
            <a:custGeom>
              <a:avLst/>
              <a:gdLst>
                <a:gd name="T0" fmla="*/ 37 w 50"/>
                <a:gd name="T1" fmla="*/ 0 h 128"/>
                <a:gd name="T2" fmla="*/ 50 w 50"/>
                <a:gd name="T3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" h="128">
                  <a:moveTo>
                    <a:pt x="37" y="0"/>
                  </a:moveTo>
                  <a:cubicBezTo>
                    <a:pt x="1" y="56"/>
                    <a:pt x="0" y="80"/>
                    <a:pt x="50" y="128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38" name="Text Box 22"/>
            <p:cNvSpPr txBox="1">
              <a:spLocks noChangeArrowheads="1"/>
            </p:cNvSpPr>
            <p:nvPr/>
          </p:nvSpPr>
          <p:spPr bwMode="auto">
            <a:xfrm>
              <a:off x="2083" y="2652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11641" name="Text Box 25"/>
            <p:cNvSpPr txBox="1">
              <a:spLocks noChangeArrowheads="1"/>
            </p:cNvSpPr>
            <p:nvPr/>
          </p:nvSpPr>
          <p:spPr bwMode="auto">
            <a:xfrm>
              <a:off x="1519" y="3294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11642" name="Freeform 26"/>
            <p:cNvSpPr/>
            <p:nvPr/>
          </p:nvSpPr>
          <p:spPr bwMode="auto">
            <a:xfrm>
              <a:off x="4401" y="2726"/>
              <a:ext cx="118" cy="128"/>
            </a:xfrm>
            <a:custGeom>
              <a:avLst/>
              <a:gdLst>
                <a:gd name="T0" fmla="*/ 29 w 118"/>
                <a:gd name="T1" fmla="*/ 0 h 128"/>
                <a:gd name="T2" fmla="*/ 118 w 118"/>
                <a:gd name="T3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8" h="128">
                  <a:moveTo>
                    <a:pt x="29" y="0"/>
                  </a:moveTo>
                  <a:cubicBezTo>
                    <a:pt x="0" y="84"/>
                    <a:pt x="19" y="128"/>
                    <a:pt x="118" y="128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1646" name="Freeform 30"/>
            <p:cNvSpPr/>
            <p:nvPr/>
          </p:nvSpPr>
          <p:spPr bwMode="auto">
            <a:xfrm>
              <a:off x="2018" y="2795"/>
              <a:ext cx="90" cy="136"/>
            </a:xfrm>
            <a:custGeom>
              <a:avLst/>
              <a:gdLst>
                <a:gd name="T0" fmla="*/ 0 w 105"/>
                <a:gd name="T1" fmla="*/ 0 h 166"/>
                <a:gd name="T2" fmla="*/ 77 w 105"/>
                <a:gd name="T3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5" h="166">
                  <a:moveTo>
                    <a:pt x="0" y="0"/>
                  </a:moveTo>
                  <a:cubicBezTo>
                    <a:pt x="105" y="27"/>
                    <a:pt x="77" y="54"/>
                    <a:pt x="77" y="16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1661" name="Group 45"/>
            <p:cNvGrpSpPr/>
            <p:nvPr/>
          </p:nvGrpSpPr>
          <p:grpSpPr bwMode="auto">
            <a:xfrm>
              <a:off x="1427" y="2652"/>
              <a:ext cx="3028" cy="1001"/>
              <a:chOff x="1427" y="2652"/>
              <a:chExt cx="3028" cy="1001"/>
            </a:xfrm>
          </p:grpSpPr>
          <p:sp>
            <p:nvSpPr>
              <p:cNvPr id="111643" name="Text Box 27"/>
              <p:cNvSpPr txBox="1">
                <a:spLocks noChangeArrowheads="1"/>
              </p:cNvSpPr>
              <p:nvPr/>
            </p:nvSpPr>
            <p:spPr bwMode="auto">
              <a:xfrm>
                <a:off x="4182" y="2717"/>
                <a:ext cx="27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4</a:t>
                </a:r>
              </a:p>
            </p:txBody>
          </p:sp>
          <p:grpSp>
            <p:nvGrpSpPr>
              <p:cNvPr id="111656" name="Group 40"/>
              <p:cNvGrpSpPr/>
              <p:nvPr/>
            </p:nvGrpSpPr>
            <p:grpSpPr bwMode="auto">
              <a:xfrm>
                <a:off x="1427" y="2652"/>
                <a:ext cx="2497" cy="1001"/>
                <a:chOff x="1427" y="2652"/>
                <a:chExt cx="2497" cy="1001"/>
              </a:xfrm>
            </p:grpSpPr>
            <p:sp>
              <p:nvSpPr>
                <p:cNvPr id="1116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651" y="3326"/>
                  <a:ext cx="273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111640" name="Freeform 24"/>
                <p:cNvSpPr/>
                <p:nvPr/>
              </p:nvSpPr>
              <p:spPr bwMode="auto">
                <a:xfrm>
                  <a:off x="1427" y="3518"/>
                  <a:ext cx="94" cy="126"/>
                </a:xfrm>
                <a:custGeom>
                  <a:avLst/>
                  <a:gdLst>
                    <a:gd name="T0" fmla="*/ 0 w 94"/>
                    <a:gd name="T1" fmla="*/ 1 h 126"/>
                    <a:gd name="T2" fmla="*/ 76 w 94"/>
                    <a:gd name="T3" fmla="*/ 13 h 126"/>
                    <a:gd name="T4" fmla="*/ 88 w 94"/>
                    <a:gd name="T5" fmla="*/ 126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4" h="126">
                      <a:moveTo>
                        <a:pt x="0" y="1"/>
                      </a:moveTo>
                      <a:cubicBezTo>
                        <a:pt x="25" y="5"/>
                        <a:pt x="54" y="0"/>
                        <a:pt x="76" y="13"/>
                      </a:cubicBezTo>
                      <a:cubicBezTo>
                        <a:pt x="94" y="23"/>
                        <a:pt x="88" y="99"/>
                        <a:pt x="88" y="126"/>
                      </a:cubicBez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4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083" y="2652"/>
                  <a:ext cx="273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</a:t>
                  </a:r>
                </a:p>
              </p:txBody>
            </p:sp>
            <p:sp>
              <p:nvSpPr>
                <p:cNvPr id="11164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519" y="3294"/>
                  <a:ext cx="273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3</a:t>
                  </a:r>
                </a:p>
              </p:txBody>
            </p:sp>
            <p:sp>
              <p:nvSpPr>
                <p:cNvPr id="111649" name="Freeform 33"/>
                <p:cNvSpPr/>
                <p:nvPr/>
              </p:nvSpPr>
              <p:spPr bwMode="auto">
                <a:xfrm>
                  <a:off x="2018" y="2795"/>
                  <a:ext cx="90" cy="136"/>
                </a:xfrm>
                <a:custGeom>
                  <a:avLst/>
                  <a:gdLst>
                    <a:gd name="T0" fmla="*/ 0 w 105"/>
                    <a:gd name="T1" fmla="*/ 0 h 166"/>
                    <a:gd name="T2" fmla="*/ 77 w 105"/>
                    <a:gd name="T3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" h="166">
                      <a:moveTo>
                        <a:pt x="0" y="0"/>
                      </a:moveTo>
                      <a:cubicBezTo>
                        <a:pt x="105" y="27"/>
                        <a:pt x="77" y="54"/>
                        <a:pt x="77" y="166"/>
                      </a:cubicBezTo>
                    </a:path>
                  </a:pathLst>
                </a:custGeom>
                <a:noFill/>
                <a:ln w="508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板头(兰色)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0" y="444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1974-38D0-40DE-B320-7589F50B9400}" type="slidenum">
              <a:rPr lang="en-US" altLang="zh-CN">
                <a:solidFill>
                  <a:srgbClr val="000000"/>
                </a:solidFill>
              </a:r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47458" name="WordArt 2"/>
          <p:cNvSpPr>
            <a:spLocks noChangeArrowheads="1" noChangeShapeType="1" noTextEdit="1"/>
          </p:cNvSpPr>
          <p:nvPr/>
        </p:nvSpPr>
        <p:spPr bwMode="auto">
          <a:xfrm>
            <a:off x="1043608" y="548680"/>
            <a:ext cx="2411413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动手试一试</a:t>
            </a:r>
          </a:p>
        </p:txBody>
      </p:sp>
      <p:grpSp>
        <p:nvGrpSpPr>
          <p:cNvPr id="147459" name="Group 3"/>
          <p:cNvGrpSpPr/>
          <p:nvPr/>
        </p:nvGrpSpPr>
        <p:grpSpPr bwMode="auto">
          <a:xfrm>
            <a:off x="1835150" y="3219921"/>
            <a:ext cx="5186363" cy="2873375"/>
            <a:chOff x="2744" y="436"/>
            <a:chExt cx="3267" cy="1810"/>
          </a:xfrm>
        </p:grpSpPr>
        <p:sp>
          <p:nvSpPr>
            <p:cNvPr id="147460" name="AutoShape 4"/>
            <p:cNvSpPr>
              <a:spLocks noChangeArrowheads="1"/>
            </p:cNvSpPr>
            <p:nvPr/>
          </p:nvSpPr>
          <p:spPr bwMode="auto">
            <a:xfrm>
              <a:off x="3062" y="799"/>
              <a:ext cx="2676" cy="1089"/>
            </a:xfrm>
            <a:prstGeom prst="parallelogram">
              <a:avLst>
                <a:gd name="adj" fmla="val 61433"/>
              </a:avLst>
            </a:prstGeom>
            <a:noFill/>
            <a:ln w="38100" algn="ctr">
              <a:solidFill>
                <a:srgbClr val="FF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7461" name="Text Box 5"/>
            <p:cNvSpPr txBox="1">
              <a:spLocks noChangeArrowheads="1"/>
            </p:cNvSpPr>
            <p:nvPr/>
          </p:nvSpPr>
          <p:spPr bwMode="auto">
            <a:xfrm>
              <a:off x="3379" y="436"/>
              <a:ext cx="31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FF33CC"/>
                  </a:solidFill>
                </a:rPr>
                <a:t>A</a:t>
              </a:r>
            </a:p>
          </p:txBody>
        </p:sp>
        <p:sp>
          <p:nvSpPr>
            <p:cNvPr id="147462" name="Text Box 6"/>
            <p:cNvSpPr txBox="1">
              <a:spLocks noChangeArrowheads="1"/>
            </p:cNvSpPr>
            <p:nvPr/>
          </p:nvSpPr>
          <p:spPr bwMode="auto">
            <a:xfrm>
              <a:off x="5693" y="436"/>
              <a:ext cx="31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FF33CC"/>
                  </a:solidFill>
                </a:rPr>
                <a:t>B</a:t>
              </a:r>
            </a:p>
          </p:txBody>
        </p:sp>
        <p:sp>
          <p:nvSpPr>
            <p:cNvPr id="147463" name="Text Box 7"/>
            <p:cNvSpPr txBox="1">
              <a:spLocks noChangeArrowheads="1"/>
            </p:cNvSpPr>
            <p:nvPr/>
          </p:nvSpPr>
          <p:spPr bwMode="auto">
            <a:xfrm>
              <a:off x="2744" y="1842"/>
              <a:ext cx="31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FF33CC"/>
                  </a:solidFill>
                </a:rPr>
                <a:t>D</a:t>
              </a:r>
            </a:p>
          </p:txBody>
        </p:sp>
        <p:sp>
          <p:nvSpPr>
            <p:cNvPr id="147464" name="Text Box 8"/>
            <p:cNvSpPr txBox="1">
              <a:spLocks noChangeArrowheads="1"/>
            </p:cNvSpPr>
            <p:nvPr/>
          </p:nvSpPr>
          <p:spPr bwMode="auto">
            <a:xfrm>
              <a:off x="5103" y="1797"/>
              <a:ext cx="31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FF33CC"/>
                  </a:solidFill>
                </a:rPr>
                <a:t>C</a:t>
              </a:r>
            </a:p>
          </p:txBody>
        </p:sp>
        <p:sp>
          <p:nvSpPr>
            <p:cNvPr id="147465" name="Text Box 9"/>
            <p:cNvSpPr txBox="1">
              <a:spLocks noChangeArrowheads="1"/>
            </p:cNvSpPr>
            <p:nvPr/>
          </p:nvSpPr>
          <p:spPr bwMode="auto">
            <a:xfrm>
              <a:off x="4273" y="948"/>
              <a:ext cx="4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FF33CC"/>
                  </a:solidFill>
                </a:rPr>
                <a:t>O</a:t>
              </a:r>
            </a:p>
          </p:txBody>
        </p:sp>
        <p:grpSp>
          <p:nvGrpSpPr>
            <p:cNvPr id="147466" name="Group 10"/>
            <p:cNvGrpSpPr/>
            <p:nvPr/>
          </p:nvGrpSpPr>
          <p:grpSpPr bwMode="auto">
            <a:xfrm>
              <a:off x="3061" y="799"/>
              <a:ext cx="2652" cy="1080"/>
              <a:chOff x="817" y="527"/>
              <a:chExt cx="2652" cy="1080"/>
            </a:xfrm>
          </p:grpSpPr>
          <p:sp>
            <p:nvSpPr>
              <p:cNvPr id="147467" name="Freeform 11"/>
              <p:cNvSpPr/>
              <p:nvPr/>
            </p:nvSpPr>
            <p:spPr bwMode="auto">
              <a:xfrm>
                <a:off x="1474" y="527"/>
                <a:ext cx="1326" cy="1080"/>
              </a:xfrm>
              <a:custGeom>
                <a:avLst/>
                <a:gdLst>
                  <a:gd name="T0" fmla="*/ 0 w 1326"/>
                  <a:gd name="T1" fmla="*/ 0 h 1080"/>
                  <a:gd name="T2" fmla="*/ 1326 w 1326"/>
                  <a:gd name="T3" fmla="*/ 1080 h 1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26" h="1080">
                    <a:moveTo>
                      <a:pt x="0" y="0"/>
                    </a:moveTo>
                    <a:lnTo>
                      <a:pt x="1326" y="1080"/>
                    </a:lnTo>
                  </a:path>
                </a:pathLst>
              </a:custGeom>
              <a:noFill/>
              <a:ln w="38100" cap="flat" cmpd="sng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7468" name="Freeform 12"/>
              <p:cNvSpPr/>
              <p:nvPr/>
            </p:nvSpPr>
            <p:spPr bwMode="auto">
              <a:xfrm>
                <a:off x="817" y="536"/>
                <a:ext cx="2652" cy="1058"/>
              </a:xfrm>
              <a:custGeom>
                <a:avLst/>
                <a:gdLst>
                  <a:gd name="T0" fmla="*/ 0 w 2652"/>
                  <a:gd name="T1" fmla="*/ 1058 h 1058"/>
                  <a:gd name="T2" fmla="*/ 2652 w 2652"/>
                  <a:gd name="T3" fmla="*/ 0 h 1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52" h="1058">
                    <a:moveTo>
                      <a:pt x="0" y="1058"/>
                    </a:moveTo>
                    <a:lnTo>
                      <a:pt x="2652" y="0"/>
                    </a:lnTo>
                  </a:path>
                </a:pathLst>
              </a:custGeom>
              <a:noFill/>
              <a:ln w="38100" cap="flat" cmpd="sng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7469" name="Oval 13"/>
              <p:cNvSpPr>
                <a:spLocks noChangeArrowheads="1"/>
              </p:cNvSpPr>
              <p:nvPr/>
            </p:nvSpPr>
            <p:spPr bwMode="auto">
              <a:xfrm>
                <a:off x="2090" y="1026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7470" name="Group 14"/>
          <p:cNvGrpSpPr/>
          <p:nvPr/>
        </p:nvGrpSpPr>
        <p:grpSpPr bwMode="auto">
          <a:xfrm>
            <a:off x="1835150" y="3219921"/>
            <a:ext cx="5186363" cy="2873375"/>
            <a:chOff x="476" y="164"/>
            <a:chExt cx="3267" cy="1810"/>
          </a:xfrm>
        </p:grpSpPr>
        <p:grpSp>
          <p:nvGrpSpPr>
            <p:cNvPr id="147471" name="Group 15"/>
            <p:cNvGrpSpPr/>
            <p:nvPr/>
          </p:nvGrpSpPr>
          <p:grpSpPr bwMode="auto">
            <a:xfrm>
              <a:off x="476" y="164"/>
              <a:ext cx="3267" cy="1810"/>
              <a:chOff x="1383" y="1162"/>
              <a:chExt cx="3267" cy="1810"/>
            </a:xfrm>
          </p:grpSpPr>
          <p:sp>
            <p:nvSpPr>
              <p:cNvPr id="147472" name="AutoShape 16"/>
              <p:cNvSpPr>
                <a:spLocks noChangeArrowheads="1"/>
              </p:cNvSpPr>
              <p:nvPr/>
            </p:nvSpPr>
            <p:spPr bwMode="auto">
              <a:xfrm>
                <a:off x="1701" y="1525"/>
                <a:ext cx="2676" cy="1089"/>
              </a:xfrm>
              <a:prstGeom prst="parallelogram">
                <a:avLst>
                  <a:gd name="adj" fmla="val 61433"/>
                </a:avLst>
              </a:prstGeom>
              <a:noFill/>
              <a:ln w="38100" algn="ctr">
                <a:solidFill>
                  <a:schemeClr val="accent2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7473" name="Text Box 17"/>
              <p:cNvSpPr txBox="1">
                <a:spLocks noChangeArrowheads="1"/>
              </p:cNvSpPr>
              <p:nvPr/>
            </p:nvSpPr>
            <p:spPr bwMode="auto">
              <a:xfrm>
                <a:off x="2018" y="1162"/>
                <a:ext cx="31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47474" name="Text Box 18"/>
              <p:cNvSpPr txBox="1">
                <a:spLocks noChangeArrowheads="1"/>
              </p:cNvSpPr>
              <p:nvPr/>
            </p:nvSpPr>
            <p:spPr bwMode="auto">
              <a:xfrm>
                <a:off x="4332" y="1162"/>
                <a:ext cx="31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 b="1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47475" name="Text Box 19"/>
              <p:cNvSpPr txBox="1">
                <a:spLocks noChangeArrowheads="1"/>
              </p:cNvSpPr>
              <p:nvPr/>
            </p:nvSpPr>
            <p:spPr bwMode="auto">
              <a:xfrm>
                <a:off x="1383" y="2568"/>
                <a:ext cx="31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 b="1">
                    <a:solidFill>
                      <a:srgbClr val="000000"/>
                    </a:solidFill>
                  </a:rPr>
                  <a:t>D</a:t>
                </a:r>
              </a:p>
            </p:txBody>
          </p:sp>
          <p:sp>
            <p:nvSpPr>
              <p:cNvPr id="147476" name="Text Box 20"/>
              <p:cNvSpPr txBox="1">
                <a:spLocks noChangeArrowheads="1"/>
              </p:cNvSpPr>
              <p:nvPr/>
            </p:nvSpPr>
            <p:spPr bwMode="auto">
              <a:xfrm>
                <a:off x="3742" y="2523"/>
                <a:ext cx="31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600" b="1">
                    <a:solidFill>
                      <a:srgbClr val="000000"/>
                    </a:solidFill>
                  </a:rPr>
                  <a:t>C</a:t>
                </a:r>
              </a:p>
            </p:txBody>
          </p:sp>
        </p:grpSp>
        <p:sp>
          <p:nvSpPr>
            <p:cNvPr id="147477" name="Text Box 21"/>
            <p:cNvSpPr txBox="1">
              <a:spLocks noChangeArrowheads="1"/>
            </p:cNvSpPr>
            <p:nvPr/>
          </p:nvSpPr>
          <p:spPr bwMode="auto">
            <a:xfrm>
              <a:off x="2005" y="676"/>
              <a:ext cx="4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O</a:t>
              </a:r>
            </a:p>
          </p:txBody>
        </p:sp>
        <p:grpSp>
          <p:nvGrpSpPr>
            <p:cNvPr id="147478" name="Group 22"/>
            <p:cNvGrpSpPr/>
            <p:nvPr/>
          </p:nvGrpSpPr>
          <p:grpSpPr bwMode="auto">
            <a:xfrm>
              <a:off x="817" y="527"/>
              <a:ext cx="2652" cy="1080"/>
              <a:chOff x="817" y="527"/>
              <a:chExt cx="2652" cy="1080"/>
            </a:xfrm>
          </p:grpSpPr>
          <p:sp>
            <p:nvSpPr>
              <p:cNvPr id="147479" name="Freeform 23"/>
              <p:cNvSpPr/>
              <p:nvPr/>
            </p:nvSpPr>
            <p:spPr bwMode="auto">
              <a:xfrm>
                <a:off x="1474" y="527"/>
                <a:ext cx="1326" cy="1080"/>
              </a:xfrm>
              <a:custGeom>
                <a:avLst/>
                <a:gdLst>
                  <a:gd name="T0" fmla="*/ 0 w 1326"/>
                  <a:gd name="T1" fmla="*/ 0 h 1080"/>
                  <a:gd name="T2" fmla="*/ 1326 w 1326"/>
                  <a:gd name="T3" fmla="*/ 1080 h 1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26" h="1080">
                    <a:moveTo>
                      <a:pt x="0" y="0"/>
                    </a:moveTo>
                    <a:lnTo>
                      <a:pt x="1326" y="108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7480" name="Freeform 24"/>
              <p:cNvSpPr/>
              <p:nvPr/>
            </p:nvSpPr>
            <p:spPr bwMode="auto">
              <a:xfrm>
                <a:off x="817" y="536"/>
                <a:ext cx="2652" cy="1058"/>
              </a:xfrm>
              <a:custGeom>
                <a:avLst/>
                <a:gdLst>
                  <a:gd name="T0" fmla="*/ 0 w 2652"/>
                  <a:gd name="T1" fmla="*/ 1058 h 1058"/>
                  <a:gd name="T2" fmla="*/ 2652 w 2652"/>
                  <a:gd name="T3" fmla="*/ 0 h 1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52" h="1058">
                    <a:moveTo>
                      <a:pt x="0" y="1058"/>
                    </a:moveTo>
                    <a:lnTo>
                      <a:pt x="2652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7481" name="Oval 25"/>
              <p:cNvSpPr>
                <a:spLocks noChangeArrowheads="1"/>
              </p:cNvSpPr>
              <p:nvPr/>
            </p:nvSpPr>
            <p:spPr bwMode="auto">
              <a:xfrm>
                <a:off x="2090" y="1026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7482" name="Rectangle 26"/>
          <p:cNvSpPr>
            <a:spLocks noChangeArrowheads="1"/>
          </p:cNvSpPr>
          <p:nvPr/>
        </p:nvSpPr>
        <p:spPr bwMode="auto">
          <a:xfrm>
            <a:off x="323850" y="1564158"/>
            <a:ext cx="8351838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如图，把两张完全相同的平行四边形纸片叠合在一起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在它们的中心</a:t>
            </a:r>
            <a:r>
              <a:rPr lang="en-US" altLang="zh-CN" sz="3200" b="1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钉一个图钉，将一个平行四边形绕</a:t>
            </a:r>
            <a:r>
              <a:rPr lang="en-US" altLang="zh-CN" sz="3200" b="1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旋转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180°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，你发现了什么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/>
      <p:bldP spid="1474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板头(兰色)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712-D1FB-48E8-9A43-D4BF1E42CDA0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1E7C-3C44-477E-80AE-CC8E22C8C365}" type="slidenum">
              <a:rPr lang="en-US" altLang="zh-CN">
                <a:solidFill>
                  <a:srgbClr val="000000"/>
                </a:solidFill>
              </a:rPr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156674" name="Group 2"/>
          <p:cNvGrpSpPr/>
          <p:nvPr/>
        </p:nvGrpSpPr>
        <p:grpSpPr bwMode="auto">
          <a:xfrm>
            <a:off x="1476375" y="1628775"/>
            <a:ext cx="5522913" cy="3405188"/>
            <a:chOff x="1292" y="-380"/>
            <a:chExt cx="3479" cy="2145"/>
          </a:xfrm>
        </p:grpSpPr>
        <p:sp>
          <p:nvSpPr>
            <p:cNvPr id="156675" name="Text Box 3"/>
            <p:cNvSpPr txBox="1">
              <a:spLocks noChangeArrowheads="1"/>
            </p:cNvSpPr>
            <p:nvPr/>
          </p:nvSpPr>
          <p:spPr bwMode="auto">
            <a:xfrm>
              <a:off x="2835" y="618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990000"/>
                  </a:solidFill>
                </a:rPr>
                <a:t>●</a:t>
              </a:r>
            </a:p>
          </p:txBody>
        </p:sp>
        <p:grpSp>
          <p:nvGrpSpPr>
            <p:cNvPr id="156676" name="Group 4"/>
            <p:cNvGrpSpPr/>
            <p:nvPr/>
          </p:nvGrpSpPr>
          <p:grpSpPr bwMode="auto">
            <a:xfrm>
              <a:off x="1292" y="-380"/>
              <a:ext cx="3479" cy="2145"/>
              <a:chOff x="1202" y="1117"/>
              <a:chExt cx="3479" cy="2145"/>
            </a:xfrm>
          </p:grpSpPr>
          <p:sp>
            <p:nvSpPr>
              <p:cNvPr id="156677" name="AutoShape 5"/>
              <p:cNvSpPr>
                <a:spLocks noChangeArrowheads="1"/>
              </p:cNvSpPr>
              <p:nvPr/>
            </p:nvSpPr>
            <p:spPr bwMode="auto">
              <a:xfrm>
                <a:off x="1338" y="1550"/>
                <a:ext cx="3084" cy="1361"/>
              </a:xfrm>
              <a:prstGeom prst="parallelogram">
                <a:avLst>
                  <a:gd name="adj" fmla="val 56650"/>
                </a:avLst>
              </a:prstGeom>
              <a:solidFill>
                <a:schemeClr val="accent1">
                  <a:alpha val="0"/>
                </a:schemeClr>
              </a:solidFill>
              <a:ln w="63500">
                <a:solidFill>
                  <a:srgbClr val="8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6678" name="Line 6"/>
              <p:cNvSpPr>
                <a:spLocks noChangeShapeType="1"/>
              </p:cNvSpPr>
              <p:nvPr/>
            </p:nvSpPr>
            <p:spPr bwMode="auto">
              <a:xfrm>
                <a:off x="2109" y="1550"/>
                <a:ext cx="1542" cy="1361"/>
              </a:xfrm>
              <a:prstGeom prst="line">
                <a:avLst/>
              </a:prstGeom>
              <a:noFill/>
              <a:ln w="50800">
                <a:solidFill>
                  <a:srgbClr val="800000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6679" name="Line 7"/>
              <p:cNvSpPr>
                <a:spLocks noChangeShapeType="1"/>
              </p:cNvSpPr>
              <p:nvPr/>
            </p:nvSpPr>
            <p:spPr bwMode="auto">
              <a:xfrm flipH="1">
                <a:off x="1338" y="1550"/>
                <a:ext cx="3085" cy="1360"/>
              </a:xfrm>
              <a:prstGeom prst="line">
                <a:avLst/>
              </a:prstGeom>
              <a:noFill/>
              <a:ln w="50800">
                <a:solidFill>
                  <a:srgbClr val="800000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6680" name="Text Box 8"/>
              <p:cNvSpPr txBox="1">
                <a:spLocks noChangeArrowheads="1"/>
              </p:cNvSpPr>
              <p:nvPr/>
            </p:nvSpPr>
            <p:spPr bwMode="auto">
              <a:xfrm>
                <a:off x="2019" y="1117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56681" name="Text Box 9"/>
              <p:cNvSpPr txBox="1">
                <a:spLocks noChangeArrowheads="1"/>
              </p:cNvSpPr>
              <p:nvPr/>
            </p:nvSpPr>
            <p:spPr bwMode="auto">
              <a:xfrm>
                <a:off x="4228" y="1142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D</a:t>
                </a:r>
              </a:p>
            </p:txBody>
          </p:sp>
          <p:sp>
            <p:nvSpPr>
              <p:cNvPr id="156682" name="Text Box 10"/>
              <p:cNvSpPr txBox="1">
                <a:spLocks noChangeArrowheads="1"/>
              </p:cNvSpPr>
              <p:nvPr/>
            </p:nvSpPr>
            <p:spPr bwMode="auto">
              <a:xfrm>
                <a:off x="2769" y="1777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O</a:t>
                </a:r>
              </a:p>
            </p:txBody>
          </p:sp>
          <p:sp>
            <p:nvSpPr>
              <p:cNvPr id="156683" name="Text Box 11"/>
              <p:cNvSpPr txBox="1">
                <a:spLocks noChangeArrowheads="1"/>
              </p:cNvSpPr>
              <p:nvPr/>
            </p:nvSpPr>
            <p:spPr bwMode="auto">
              <a:xfrm>
                <a:off x="3436" y="2817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156684" name="Text Box 12"/>
              <p:cNvSpPr txBox="1">
                <a:spLocks noChangeArrowheads="1"/>
              </p:cNvSpPr>
              <p:nvPr/>
            </p:nvSpPr>
            <p:spPr bwMode="auto">
              <a:xfrm>
                <a:off x="1202" y="2820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B</a:t>
                </a:r>
              </a:p>
            </p:txBody>
          </p:sp>
        </p:grpSp>
      </p:grpSp>
      <p:sp>
        <p:nvSpPr>
          <p:cNvPr id="156685" name="Line 13"/>
          <p:cNvSpPr>
            <a:spLocks noChangeShapeType="1"/>
          </p:cNvSpPr>
          <p:nvPr/>
        </p:nvSpPr>
        <p:spPr bwMode="auto">
          <a:xfrm>
            <a:off x="2905125" y="2298700"/>
            <a:ext cx="2447925" cy="2160588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 flipH="1">
            <a:off x="1690688" y="2308225"/>
            <a:ext cx="4897437" cy="2159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6687" name="AutoShape 15"/>
          <p:cNvSpPr>
            <a:spLocks noChangeArrowheads="1"/>
          </p:cNvSpPr>
          <p:nvPr/>
        </p:nvSpPr>
        <p:spPr bwMode="auto">
          <a:xfrm>
            <a:off x="1692275" y="2327275"/>
            <a:ext cx="4895850" cy="2160588"/>
          </a:xfrm>
          <a:prstGeom prst="parallelogram">
            <a:avLst>
              <a:gd name="adj" fmla="val 56650"/>
            </a:avLst>
          </a:prstGeom>
          <a:solidFill>
            <a:schemeClr val="accent1">
              <a:alpha val="0"/>
            </a:schemeClr>
          </a:solidFill>
          <a:ln w="635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56688" name="Group 16"/>
          <p:cNvGrpSpPr/>
          <p:nvPr/>
        </p:nvGrpSpPr>
        <p:grpSpPr bwMode="auto">
          <a:xfrm>
            <a:off x="1476375" y="1670050"/>
            <a:ext cx="5462588" cy="3365500"/>
            <a:chOff x="930" y="1052"/>
            <a:chExt cx="3441" cy="2120"/>
          </a:xfrm>
        </p:grpSpPr>
        <p:sp>
          <p:nvSpPr>
            <p:cNvPr id="156689" name="Text Box 17"/>
            <p:cNvSpPr txBox="1">
              <a:spLocks noChangeArrowheads="1"/>
            </p:cNvSpPr>
            <p:nvPr/>
          </p:nvSpPr>
          <p:spPr bwMode="auto">
            <a:xfrm>
              <a:off x="3962" y="1052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56690" name="Text Box 18"/>
            <p:cNvSpPr txBox="1">
              <a:spLocks noChangeArrowheads="1"/>
            </p:cNvSpPr>
            <p:nvPr/>
          </p:nvSpPr>
          <p:spPr bwMode="auto">
            <a:xfrm>
              <a:off x="930" y="2730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</p:grpSp>
      <p:grpSp>
        <p:nvGrpSpPr>
          <p:cNvPr id="156691" name="Group 19"/>
          <p:cNvGrpSpPr/>
          <p:nvPr/>
        </p:nvGrpSpPr>
        <p:grpSpPr bwMode="auto">
          <a:xfrm>
            <a:off x="2782888" y="1633538"/>
            <a:ext cx="2890837" cy="3397250"/>
            <a:chOff x="1753" y="1019"/>
            <a:chExt cx="1821" cy="2140"/>
          </a:xfrm>
        </p:grpSpPr>
        <p:sp>
          <p:nvSpPr>
            <p:cNvPr id="156692" name="Text Box 20"/>
            <p:cNvSpPr txBox="1">
              <a:spLocks noChangeArrowheads="1"/>
            </p:cNvSpPr>
            <p:nvPr/>
          </p:nvSpPr>
          <p:spPr bwMode="auto">
            <a:xfrm>
              <a:off x="2498" y="1687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156693" name="Text Box 21"/>
            <p:cNvSpPr txBox="1">
              <a:spLocks noChangeArrowheads="1"/>
            </p:cNvSpPr>
            <p:nvPr/>
          </p:nvSpPr>
          <p:spPr bwMode="auto">
            <a:xfrm>
              <a:off x="3165" y="2717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56694" name="Text Box 22"/>
            <p:cNvSpPr txBox="1">
              <a:spLocks noChangeArrowheads="1"/>
            </p:cNvSpPr>
            <p:nvPr/>
          </p:nvSpPr>
          <p:spPr bwMode="auto">
            <a:xfrm>
              <a:off x="1753" y="1019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2700338" y="5445125"/>
            <a:ext cx="2376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F20EC1"/>
                </a:solidFill>
                <a:ea typeface="华文行楷" panose="02010800040101010101" pitchFamily="2" charset="-122"/>
              </a:rPr>
              <a:t>再看一遍</a:t>
            </a:r>
          </a:p>
        </p:txBody>
      </p:sp>
      <p:sp>
        <p:nvSpPr>
          <p:cNvPr id="156696" name="WordArt 24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21605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9525">
                  <a:solidFill>
                    <a:srgbClr val="FFFF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看一看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7" dur="50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9" dur="50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1" dur="50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5000" fill="hold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5" dur="5000" fill="hold"/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5" grpId="0" animBg="1"/>
      <p:bldP spid="156685" grpId="1" animBg="1"/>
      <p:bldP spid="156686" grpId="0" animBg="1"/>
      <p:bldP spid="156686" grpId="1" animBg="1"/>
      <p:bldP spid="156687" grpId="0" animBg="1"/>
      <p:bldP spid="156687" grpId="1" animBg="1"/>
      <p:bldP spid="156695" grpId="0"/>
      <p:bldP spid="1566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板头(兰色)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146F-B13C-4727-83C8-32B434C754F5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847-95B0-4F4F-AFCF-5216519D7B52}" type="slidenum">
              <a:rPr lang="en-US" altLang="zh-CN">
                <a:solidFill>
                  <a:srgbClr val="000000"/>
                </a:solidFill>
              </a:r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158722" name="Group 2"/>
          <p:cNvGrpSpPr/>
          <p:nvPr/>
        </p:nvGrpSpPr>
        <p:grpSpPr bwMode="auto">
          <a:xfrm>
            <a:off x="1476375" y="1628775"/>
            <a:ext cx="5522913" cy="3405188"/>
            <a:chOff x="1292" y="-380"/>
            <a:chExt cx="3479" cy="2145"/>
          </a:xfrm>
        </p:grpSpPr>
        <p:sp>
          <p:nvSpPr>
            <p:cNvPr id="158723" name="Text Box 3"/>
            <p:cNvSpPr txBox="1">
              <a:spLocks noChangeArrowheads="1"/>
            </p:cNvSpPr>
            <p:nvPr/>
          </p:nvSpPr>
          <p:spPr bwMode="auto">
            <a:xfrm>
              <a:off x="2835" y="618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990000"/>
                  </a:solidFill>
                </a:rPr>
                <a:t>●</a:t>
              </a:r>
            </a:p>
          </p:txBody>
        </p:sp>
        <p:grpSp>
          <p:nvGrpSpPr>
            <p:cNvPr id="158724" name="Group 4"/>
            <p:cNvGrpSpPr/>
            <p:nvPr/>
          </p:nvGrpSpPr>
          <p:grpSpPr bwMode="auto">
            <a:xfrm>
              <a:off x="1292" y="-380"/>
              <a:ext cx="3479" cy="2145"/>
              <a:chOff x="1202" y="1117"/>
              <a:chExt cx="3479" cy="2145"/>
            </a:xfrm>
          </p:grpSpPr>
          <p:sp>
            <p:nvSpPr>
              <p:cNvPr id="158725" name="AutoShape 5"/>
              <p:cNvSpPr>
                <a:spLocks noChangeArrowheads="1"/>
              </p:cNvSpPr>
              <p:nvPr/>
            </p:nvSpPr>
            <p:spPr bwMode="auto">
              <a:xfrm>
                <a:off x="1338" y="1550"/>
                <a:ext cx="3084" cy="1361"/>
              </a:xfrm>
              <a:prstGeom prst="parallelogram">
                <a:avLst>
                  <a:gd name="adj" fmla="val 56650"/>
                </a:avLst>
              </a:prstGeom>
              <a:solidFill>
                <a:schemeClr val="accent1">
                  <a:alpha val="0"/>
                </a:schemeClr>
              </a:solidFill>
              <a:ln w="63500">
                <a:solidFill>
                  <a:srgbClr val="8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8726" name="Line 6"/>
              <p:cNvSpPr>
                <a:spLocks noChangeShapeType="1"/>
              </p:cNvSpPr>
              <p:nvPr/>
            </p:nvSpPr>
            <p:spPr bwMode="auto">
              <a:xfrm>
                <a:off x="2109" y="1550"/>
                <a:ext cx="1542" cy="1361"/>
              </a:xfrm>
              <a:prstGeom prst="line">
                <a:avLst/>
              </a:prstGeom>
              <a:noFill/>
              <a:ln w="50800">
                <a:solidFill>
                  <a:srgbClr val="800000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8727" name="Line 7"/>
              <p:cNvSpPr>
                <a:spLocks noChangeShapeType="1"/>
              </p:cNvSpPr>
              <p:nvPr/>
            </p:nvSpPr>
            <p:spPr bwMode="auto">
              <a:xfrm flipH="1">
                <a:off x="1338" y="1550"/>
                <a:ext cx="3085" cy="1360"/>
              </a:xfrm>
              <a:prstGeom prst="line">
                <a:avLst/>
              </a:prstGeom>
              <a:noFill/>
              <a:ln w="50800">
                <a:solidFill>
                  <a:srgbClr val="800000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8728" name="Text Box 8"/>
              <p:cNvSpPr txBox="1">
                <a:spLocks noChangeArrowheads="1"/>
              </p:cNvSpPr>
              <p:nvPr/>
            </p:nvSpPr>
            <p:spPr bwMode="auto">
              <a:xfrm>
                <a:off x="2019" y="1117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58729" name="Text Box 9"/>
              <p:cNvSpPr txBox="1">
                <a:spLocks noChangeArrowheads="1"/>
              </p:cNvSpPr>
              <p:nvPr/>
            </p:nvSpPr>
            <p:spPr bwMode="auto">
              <a:xfrm>
                <a:off x="4228" y="1142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D</a:t>
                </a:r>
              </a:p>
            </p:txBody>
          </p:sp>
          <p:sp>
            <p:nvSpPr>
              <p:cNvPr id="158730" name="Text Box 10"/>
              <p:cNvSpPr txBox="1">
                <a:spLocks noChangeArrowheads="1"/>
              </p:cNvSpPr>
              <p:nvPr/>
            </p:nvSpPr>
            <p:spPr bwMode="auto">
              <a:xfrm>
                <a:off x="2769" y="1777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O</a:t>
                </a:r>
              </a:p>
            </p:txBody>
          </p:sp>
          <p:sp>
            <p:nvSpPr>
              <p:cNvPr id="158731" name="Text Box 11"/>
              <p:cNvSpPr txBox="1">
                <a:spLocks noChangeArrowheads="1"/>
              </p:cNvSpPr>
              <p:nvPr/>
            </p:nvSpPr>
            <p:spPr bwMode="auto">
              <a:xfrm>
                <a:off x="3436" y="2817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158732" name="Text Box 12"/>
              <p:cNvSpPr txBox="1">
                <a:spLocks noChangeArrowheads="1"/>
              </p:cNvSpPr>
              <p:nvPr/>
            </p:nvSpPr>
            <p:spPr bwMode="auto">
              <a:xfrm>
                <a:off x="1202" y="2820"/>
                <a:ext cx="45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99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B</a:t>
                </a:r>
              </a:p>
            </p:txBody>
          </p:sp>
        </p:grpSp>
      </p:grpSp>
      <p:sp>
        <p:nvSpPr>
          <p:cNvPr id="158733" name="Line 13"/>
          <p:cNvSpPr>
            <a:spLocks noChangeShapeType="1"/>
          </p:cNvSpPr>
          <p:nvPr/>
        </p:nvSpPr>
        <p:spPr bwMode="auto">
          <a:xfrm>
            <a:off x="2905125" y="2298700"/>
            <a:ext cx="2447925" cy="2160588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 flipH="1">
            <a:off x="1690688" y="2308225"/>
            <a:ext cx="4897437" cy="2159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8735" name="AutoShape 15"/>
          <p:cNvSpPr>
            <a:spLocks noChangeArrowheads="1"/>
          </p:cNvSpPr>
          <p:nvPr/>
        </p:nvSpPr>
        <p:spPr bwMode="auto">
          <a:xfrm>
            <a:off x="1692275" y="2327275"/>
            <a:ext cx="4895850" cy="2160588"/>
          </a:xfrm>
          <a:prstGeom prst="parallelogram">
            <a:avLst>
              <a:gd name="adj" fmla="val 56650"/>
            </a:avLst>
          </a:prstGeom>
          <a:solidFill>
            <a:schemeClr val="accent1">
              <a:alpha val="0"/>
            </a:schemeClr>
          </a:solidFill>
          <a:ln w="635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58736" name="Group 16"/>
          <p:cNvGrpSpPr/>
          <p:nvPr/>
        </p:nvGrpSpPr>
        <p:grpSpPr bwMode="auto">
          <a:xfrm>
            <a:off x="1476375" y="1670050"/>
            <a:ext cx="5462588" cy="3365500"/>
            <a:chOff x="930" y="1052"/>
            <a:chExt cx="3441" cy="2120"/>
          </a:xfrm>
        </p:grpSpPr>
        <p:sp>
          <p:nvSpPr>
            <p:cNvPr id="158737" name="Text Box 17"/>
            <p:cNvSpPr txBox="1">
              <a:spLocks noChangeArrowheads="1"/>
            </p:cNvSpPr>
            <p:nvPr/>
          </p:nvSpPr>
          <p:spPr bwMode="auto">
            <a:xfrm>
              <a:off x="3962" y="1052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58738" name="Text Box 18"/>
            <p:cNvSpPr txBox="1">
              <a:spLocks noChangeArrowheads="1"/>
            </p:cNvSpPr>
            <p:nvPr/>
          </p:nvSpPr>
          <p:spPr bwMode="auto">
            <a:xfrm>
              <a:off x="930" y="2730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</p:grpSp>
      <p:grpSp>
        <p:nvGrpSpPr>
          <p:cNvPr id="158739" name="Group 19"/>
          <p:cNvGrpSpPr/>
          <p:nvPr/>
        </p:nvGrpSpPr>
        <p:grpSpPr bwMode="auto">
          <a:xfrm>
            <a:off x="2782888" y="1633538"/>
            <a:ext cx="2890837" cy="3397250"/>
            <a:chOff x="1753" y="1019"/>
            <a:chExt cx="1821" cy="2140"/>
          </a:xfrm>
        </p:grpSpPr>
        <p:sp>
          <p:nvSpPr>
            <p:cNvPr id="158740" name="Text Box 20"/>
            <p:cNvSpPr txBox="1">
              <a:spLocks noChangeArrowheads="1"/>
            </p:cNvSpPr>
            <p:nvPr/>
          </p:nvSpPr>
          <p:spPr bwMode="auto">
            <a:xfrm>
              <a:off x="2498" y="1687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158741" name="Text Box 21"/>
            <p:cNvSpPr txBox="1">
              <a:spLocks noChangeArrowheads="1"/>
            </p:cNvSpPr>
            <p:nvPr/>
          </p:nvSpPr>
          <p:spPr bwMode="auto">
            <a:xfrm>
              <a:off x="3165" y="2717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58742" name="Text Box 22"/>
            <p:cNvSpPr txBox="1">
              <a:spLocks noChangeArrowheads="1"/>
            </p:cNvSpPr>
            <p:nvPr/>
          </p:nvSpPr>
          <p:spPr bwMode="auto">
            <a:xfrm>
              <a:off x="1753" y="1019"/>
              <a:ext cx="4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158743" name="WordArt 23"/>
          <p:cNvSpPr>
            <a:spLocks noChangeArrowheads="1" noChangeShapeType="1" noTextEdit="1"/>
          </p:cNvSpPr>
          <p:nvPr/>
        </p:nvSpPr>
        <p:spPr bwMode="auto">
          <a:xfrm>
            <a:off x="250825" y="244475"/>
            <a:ext cx="2736850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9525">
                  <a:solidFill>
                    <a:srgbClr val="FFFF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看一看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50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50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50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5000" fill="hold"/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3" grpId="0" animBg="1"/>
      <p:bldP spid="158734" grpId="0" animBg="1"/>
      <p:bldP spid="1587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板头(兰色)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9225-C25B-4281-8D79-C55BCC63B8D0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3667-188A-44EA-9392-E6A14FAF3BBB}" type="slidenum">
              <a:rPr lang="en-US" altLang="zh-CN">
                <a:solidFill>
                  <a:srgbClr val="000000"/>
                </a:solidFill>
              </a:r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3040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0771" name="AutoShape 3"/>
          <p:cNvSpPr>
            <a:spLocks noChangeArrowheads="1"/>
          </p:cNvSpPr>
          <p:nvPr/>
        </p:nvSpPr>
        <p:spPr bwMode="auto">
          <a:xfrm>
            <a:off x="323850" y="260350"/>
            <a:ext cx="2016125" cy="1152525"/>
          </a:xfrm>
          <a:prstGeom prst="cloudCallout">
            <a:avLst>
              <a:gd name="adj1" fmla="val 53227"/>
              <a:gd name="adj2" fmla="val 93662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2303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结论（</a:t>
            </a:r>
            <a:r>
              <a:rPr lang="en-US" altLang="zh-CN" sz="3200" b="1">
                <a:solidFill>
                  <a:srgbClr val="000000"/>
                </a:solidFill>
              </a:rPr>
              <a:t>P61</a:t>
            </a:r>
            <a:r>
              <a:rPr lang="zh-CN" altLang="en-US" sz="32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250825" y="2276475"/>
            <a:ext cx="414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</a:rPr>
              <a:t>●</a:t>
            </a:r>
            <a:endParaRPr lang="en-US" altLang="zh-CN" b="1">
              <a:solidFill>
                <a:srgbClr val="000000"/>
              </a:solidFill>
            </a:endParaRP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323850" y="2178050"/>
            <a:ext cx="80660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平行四边形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sz="3200" b="1">
                <a:solidFill>
                  <a:srgbClr val="A50021"/>
                </a:solidFill>
                <a:latin typeface="隶书" panose="02010509060101010101" charset="-122"/>
                <a:ea typeface="黑体" panose="02010609060101010101" pitchFamily="49" charset="-122"/>
                <a:cs typeface="Times New Roman" panose="02020603050405020304" pitchFamily="18" charset="0"/>
              </a:rPr>
              <a:t>中心对称图形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3200" b="1">
                <a:solidFill>
                  <a:srgbClr val="A50021"/>
                </a:solidFill>
                <a:latin typeface="隶书" panose="02010509060101010101" charset="-122"/>
                <a:ea typeface="黑体" panose="02010609060101010101" pitchFamily="49" charset="-122"/>
                <a:cs typeface="Times New Roman" panose="02020603050405020304" pitchFamily="18" charset="0"/>
              </a:rPr>
              <a:t>对称中心</a:t>
            </a:r>
            <a:r>
              <a:rPr lang="zh-CN" altLang="en-US" sz="3200" b="1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是两条对角线的交点</a:t>
            </a:r>
            <a:r>
              <a:rPr lang="en-US" altLang="zh-CN" sz="3200" b="1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CN" altLang="en-US" sz="4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板头(兰色)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96F8-E5B2-43BA-9659-40ECF439DAA5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795-0FA5-42A6-8029-D3A39170DC2C}" type="slidenum">
              <a:rPr lang="en-US" altLang="zh-CN">
                <a:solidFill>
                  <a:srgbClr val="000000"/>
                </a:solidFill>
              </a:r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79388" y="1292027"/>
            <a:ext cx="8964612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小明家有一块平行四边形菜地，菜地中间有一口井，为了浇水的方便，小明建议妈妈经过水井修一条路，可以把菜地分成面积相等的两部分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同学们，你知道聪明的小明是怎么帮妈妈分的吗？ </a:t>
            </a:r>
          </a:p>
        </p:txBody>
      </p:sp>
      <p:sp>
        <p:nvSpPr>
          <p:cNvPr id="155651" name="WordArt 3"/>
          <p:cNvSpPr>
            <a:spLocks noChangeArrowheads="1" noChangeShapeType="1" noTextEdit="1"/>
          </p:cNvSpPr>
          <p:nvPr/>
        </p:nvSpPr>
        <p:spPr bwMode="auto">
          <a:xfrm>
            <a:off x="827584" y="476672"/>
            <a:ext cx="2051050" cy="647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solidFill>
                    <a:srgbClr val="00FFFF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引申拓展</a:t>
            </a:r>
          </a:p>
        </p:txBody>
      </p:sp>
      <p:grpSp>
        <p:nvGrpSpPr>
          <p:cNvPr id="155652" name="Group 4"/>
          <p:cNvGrpSpPr/>
          <p:nvPr/>
        </p:nvGrpSpPr>
        <p:grpSpPr bwMode="auto">
          <a:xfrm>
            <a:off x="2554560" y="3302149"/>
            <a:ext cx="5257800" cy="3151187"/>
            <a:chOff x="1020" y="2205"/>
            <a:chExt cx="3312" cy="1985"/>
          </a:xfrm>
        </p:grpSpPr>
        <p:sp>
          <p:nvSpPr>
            <p:cNvPr id="155653" name="AutoShape 5"/>
            <p:cNvSpPr>
              <a:spLocks noChangeArrowheads="1"/>
            </p:cNvSpPr>
            <p:nvPr/>
          </p:nvSpPr>
          <p:spPr bwMode="auto">
            <a:xfrm>
              <a:off x="1156" y="2568"/>
              <a:ext cx="2994" cy="1270"/>
            </a:xfrm>
            <a:prstGeom prst="parallelogram">
              <a:avLst>
                <a:gd name="adj" fmla="val 58937"/>
              </a:avLst>
            </a:prstGeom>
            <a:solidFill>
              <a:schemeClr val="accent1">
                <a:alpha val="56000"/>
              </a:schemeClr>
            </a:solidFill>
            <a:ln w="635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5654" name="Text Box 6"/>
            <p:cNvSpPr txBox="1">
              <a:spLocks noChangeArrowheads="1"/>
            </p:cNvSpPr>
            <p:nvPr/>
          </p:nvSpPr>
          <p:spPr bwMode="auto">
            <a:xfrm>
              <a:off x="1020" y="3786"/>
              <a:ext cx="36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55655" name="Text Box 7"/>
            <p:cNvSpPr txBox="1">
              <a:spLocks noChangeArrowheads="1"/>
            </p:cNvSpPr>
            <p:nvPr/>
          </p:nvSpPr>
          <p:spPr bwMode="auto">
            <a:xfrm>
              <a:off x="2988" y="2847"/>
              <a:ext cx="36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99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M</a:t>
              </a:r>
            </a:p>
          </p:txBody>
        </p:sp>
        <p:sp>
          <p:nvSpPr>
            <p:cNvPr id="155656" name="Text Box 8"/>
            <p:cNvSpPr txBox="1">
              <a:spLocks noChangeArrowheads="1"/>
            </p:cNvSpPr>
            <p:nvPr/>
          </p:nvSpPr>
          <p:spPr bwMode="auto">
            <a:xfrm>
              <a:off x="3194" y="3748"/>
              <a:ext cx="36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55657" name="Text Box 9"/>
            <p:cNvSpPr txBox="1">
              <a:spLocks noChangeArrowheads="1"/>
            </p:cNvSpPr>
            <p:nvPr/>
          </p:nvSpPr>
          <p:spPr bwMode="auto">
            <a:xfrm>
              <a:off x="2862" y="2714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99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●</a:t>
              </a:r>
            </a:p>
          </p:txBody>
        </p:sp>
        <p:sp>
          <p:nvSpPr>
            <p:cNvPr id="155658" name="Text Box 10"/>
            <p:cNvSpPr txBox="1">
              <a:spLocks noChangeArrowheads="1"/>
            </p:cNvSpPr>
            <p:nvPr/>
          </p:nvSpPr>
          <p:spPr bwMode="auto">
            <a:xfrm>
              <a:off x="3969" y="2205"/>
              <a:ext cx="36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55659" name="Text Box 11"/>
            <p:cNvSpPr txBox="1">
              <a:spLocks noChangeArrowheads="1"/>
            </p:cNvSpPr>
            <p:nvPr/>
          </p:nvSpPr>
          <p:spPr bwMode="auto">
            <a:xfrm>
              <a:off x="1746" y="2212"/>
              <a:ext cx="36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155660" name="Line 12"/>
          <p:cNvSpPr>
            <a:spLocks noChangeShapeType="1"/>
          </p:cNvSpPr>
          <p:nvPr/>
        </p:nvSpPr>
        <p:spPr bwMode="auto">
          <a:xfrm flipV="1">
            <a:off x="2772048" y="3878411"/>
            <a:ext cx="4751387" cy="2016125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5661" name="Line 13"/>
          <p:cNvSpPr>
            <a:spLocks noChangeShapeType="1"/>
          </p:cNvSpPr>
          <p:nvPr/>
        </p:nvSpPr>
        <p:spPr bwMode="auto">
          <a:xfrm flipH="1" flipV="1">
            <a:off x="3996010" y="3878411"/>
            <a:ext cx="2303463" cy="2016125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5662" name="Line 14"/>
          <p:cNvSpPr>
            <a:spLocks noChangeShapeType="1"/>
          </p:cNvSpPr>
          <p:nvPr/>
        </p:nvSpPr>
        <p:spPr bwMode="auto">
          <a:xfrm flipV="1">
            <a:off x="4067448" y="3878411"/>
            <a:ext cx="2160587" cy="2016125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60" grpId="0" animBg="1"/>
      <p:bldP spid="155661" grpId="0" animBg="1"/>
      <p:bldP spid="1556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F498-3C49-45D0-B968-84C60AA66173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F1C0-4ADD-4EDE-9E99-A001732FF6FC}" type="slidenum">
              <a:rPr lang="en-US" altLang="zh-CN">
                <a:solidFill>
                  <a:srgbClr val="000000"/>
                </a:solidFill>
              </a:r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98306" name="Picture 2" descr="33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852738"/>
            <a:ext cx="2051050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7" name="WordArt 3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2089150" cy="7191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黑体" panose="02010609060101010101" pitchFamily="49" charset="-122"/>
                <a:ea typeface="黑体" panose="02010609060101010101" pitchFamily="49" charset="-122"/>
              </a:rPr>
              <a:t>你来评一评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765175"/>
            <a:ext cx="9144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一位饱经苍桑的老人，经过一辈子的辛</a:t>
            </a:r>
            <a:r>
              <a:rPr lang="zh-CN" altLang="ru-RU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勤劳动，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ru-RU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到晚年的时候，终于拥有了一块平行四边形的土地，由于年迈体弱，他决定把这块土地分给他的四个孩子，他是这样分的：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98309" name="Group 5"/>
          <p:cNvGrpSpPr/>
          <p:nvPr/>
        </p:nvGrpSpPr>
        <p:grpSpPr bwMode="auto">
          <a:xfrm>
            <a:off x="4067175" y="2636838"/>
            <a:ext cx="3744913" cy="1439862"/>
            <a:chOff x="1972" y="1808"/>
            <a:chExt cx="2359" cy="907"/>
          </a:xfrm>
        </p:grpSpPr>
        <p:sp>
          <p:nvSpPr>
            <p:cNvPr id="98310" name="AutoShape 6"/>
            <p:cNvSpPr>
              <a:spLocks noChangeArrowheads="1"/>
            </p:cNvSpPr>
            <p:nvPr/>
          </p:nvSpPr>
          <p:spPr bwMode="auto">
            <a:xfrm>
              <a:off x="1972" y="1808"/>
              <a:ext cx="2359" cy="907"/>
            </a:xfrm>
            <a:prstGeom prst="parallelogram">
              <a:avLst>
                <a:gd name="adj" fmla="val 65022"/>
              </a:avLst>
            </a:prstGeom>
            <a:solidFill>
              <a:schemeClr val="accent1"/>
            </a:solidFill>
            <a:ln w="635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8311" name="Line 7"/>
            <p:cNvSpPr>
              <a:spLocks noChangeShapeType="1"/>
            </p:cNvSpPr>
            <p:nvPr/>
          </p:nvSpPr>
          <p:spPr bwMode="auto">
            <a:xfrm>
              <a:off x="2562" y="1808"/>
              <a:ext cx="1179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8312" name="Line 8"/>
            <p:cNvSpPr>
              <a:spLocks noChangeShapeType="1"/>
            </p:cNvSpPr>
            <p:nvPr/>
          </p:nvSpPr>
          <p:spPr bwMode="auto">
            <a:xfrm flipV="1">
              <a:off x="1972" y="1808"/>
              <a:ext cx="2359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5651500" y="2708275"/>
            <a:ext cx="936625" cy="457200"/>
          </a:xfrm>
          <a:prstGeom prst="rect">
            <a:avLst/>
          </a:prstGeom>
          <a:solidFill>
            <a:srgbClr val="00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老大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716463" y="3068638"/>
            <a:ext cx="936625" cy="457200"/>
          </a:xfrm>
          <a:prstGeom prst="rect">
            <a:avLst/>
          </a:prstGeom>
          <a:solidFill>
            <a:srgbClr val="00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老二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5508625" y="3429000"/>
            <a:ext cx="936625" cy="455613"/>
          </a:xfrm>
          <a:prstGeom prst="rect">
            <a:avLst/>
          </a:prstGeom>
          <a:solidFill>
            <a:srgbClr val="00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老三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6372225" y="3141663"/>
            <a:ext cx="936625" cy="457200"/>
          </a:xfrm>
          <a:prstGeom prst="rect">
            <a:avLst/>
          </a:prstGeom>
          <a:solidFill>
            <a:srgbClr val="00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黑体" panose="02010609060101010101" pitchFamily="49" charset="-122"/>
              </a:rPr>
              <a:t>老四</a:t>
            </a:r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0" y="4581525"/>
            <a:ext cx="8555038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ru-RU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当四个孩子看到时，争论不休，都认为自己的地少，同学们，你认为老人这样分合理吗？为什么？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8DD8-B59E-4FA8-8BE3-433E7B73DB87}" type="datetime3">
              <a:rPr lang="zh-CN" altLang="en-US">
                <a:solidFill>
                  <a:srgbClr val="000000"/>
                </a:solidFill>
              </a:rPr>
              <a:t>2023年1月17日星期二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DA3F-30E5-4CAF-8E82-5C8E20ED8F9C}" type="slidenum">
              <a:rPr lang="en-US" altLang="zh-CN">
                <a:solidFill>
                  <a:srgbClr val="000000"/>
                </a:solidFill>
              </a:r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2627313" y="549275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叙述平行四边形的性质</a:t>
            </a:r>
          </a:p>
        </p:txBody>
      </p:sp>
      <p:grpSp>
        <p:nvGrpSpPr>
          <p:cNvPr id="126984" name="Group 8"/>
          <p:cNvGrpSpPr/>
          <p:nvPr/>
        </p:nvGrpSpPr>
        <p:grpSpPr bwMode="auto">
          <a:xfrm rot="3638925">
            <a:off x="3829844" y="523081"/>
            <a:ext cx="1381125" cy="2963863"/>
            <a:chOff x="4013" y="1885"/>
            <a:chExt cx="1362" cy="1817"/>
          </a:xfrm>
        </p:grpSpPr>
        <p:grpSp>
          <p:nvGrpSpPr>
            <p:cNvPr id="126985" name="Group 9"/>
            <p:cNvGrpSpPr/>
            <p:nvPr/>
          </p:nvGrpSpPr>
          <p:grpSpPr bwMode="auto">
            <a:xfrm>
              <a:off x="4013" y="2795"/>
              <a:ext cx="681" cy="907"/>
              <a:chOff x="4013" y="2795"/>
              <a:chExt cx="681" cy="907"/>
            </a:xfrm>
          </p:grpSpPr>
          <p:sp>
            <p:nvSpPr>
              <p:cNvPr id="126986" name="Freeform 10"/>
              <p:cNvSpPr/>
              <p:nvPr/>
            </p:nvSpPr>
            <p:spPr bwMode="auto">
              <a:xfrm>
                <a:off x="4013" y="2795"/>
                <a:ext cx="681" cy="907"/>
              </a:xfrm>
              <a:custGeom>
                <a:avLst/>
                <a:gdLst>
                  <a:gd name="T0" fmla="*/ 0 w 681"/>
                  <a:gd name="T1" fmla="*/ 0 h 907"/>
                  <a:gd name="T2" fmla="*/ 681 w 681"/>
                  <a:gd name="T3" fmla="*/ 0 h 907"/>
                  <a:gd name="T4" fmla="*/ 681 w 681"/>
                  <a:gd name="T5" fmla="*/ 907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1" h="907">
                    <a:moveTo>
                      <a:pt x="0" y="0"/>
                    </a:moveTo>
                    <a:lnTo>
                      <a:pt x="681" y="0"/>
                    </a:lnTo>
                    <a:lnTo>
                      <a:pt x="681" y="907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87" name="Line 11"/>
              <p:cNvSpPr>
                <a:spLocks noChangeShapeType="1"/>
              </p:cNvSpPr>
              <p:nvPr/>
            </p:nvSpPr>
            <p:spPr bwMode="auto">
              <a:xfrm>
                <a:off x="4013" y="2795"/>
                <a:ext cx="681" cy="907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6988" name="Group 12"/>
            <p:cNvGrpSpPr/>
            <p:nvPr/>
          </p:nvGrpSpPr>
          <p:grpSpPr bwMode="auto">
            <a:xfrm rot="10800000">
              <a:off x="4694" y="1888"/>
              <a:ext cx="681" cy="907"/>
              <a:chOff x="4013" y="2795"/>
              <a:chExt cx="681" cy="907"/>
            </a:xfrm>
          </p:grpSpPr>
          <p:sp>
            <p:nvSpPr>
              <p:cNvPr id="126989" name="Freeform 13"/>
              <p:cNvSpPr/>
              <p:nvPr/>
            </p:nvSpPr>
            <p:spPr bwMode="auto">
              <a:xfrm>
                <a:off x="4013" y="2795"/>
                <a:ext cx="681" cy="907"/>
              </a:xfrm>
              <a:custGeom>
                <a:avLst/>
                <a:gdLst>
                  <a:gd name="T0" fmla="*/ 0 w 681"/>
                  <a:gd name="T1" fmla="*/ 0 h 907"/>
                  <a:gd name="T2" fmla="*/ 681 w 681"/>
                  <a:gd name="T3" fmla="*/ 0 h 907"/>
                  <a:gd name="T4" fmla="*/ 681 w 681"/>
                  <a:gd name="T5" fmla="*/ 907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1" h="907">
                    <a:moveTo>
                      <a:pt x="0" y="0"/>
                    </a:moveTo>
                    <a:lnTo>
                      <a:pt x="681" y="0"/>
                    </a:lnTo>
                    <a:lnTo>
                      <a:pt x="681" y="907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6990" name="Line 14"/>
              <p:cNvSpPr>
                <a:spLocks noChangeShapeType="1"/>
              </p:cNvSpPr>
              <p:nvPr/>
            </p:nvSpPr>
            <p:spPr bwMode="auto">
              <a:xfrm>
                <a:off x="4013" y="2795"/>
                <a:ext cx="681" cy="907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6991" name="Line 15"/>
            <p:cNvSpPr>
              <a:spLocks noChangeShapeType="1"/>
            </p:cNvSpPr>
            <p:nvPr/>
          </p:nvSpPr>
          <p:spPr bwMode="auto">
            <a:xfrm flipH="1">
              <a:off x="4694" y="2795"/>
              <a:ext cx="681" cy="90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6992" name="Line 16"/>
            <p:cNvSpPr>
              <a:spLocks noChangeShapeType="1"/>
            </p:cNvSpPr>
            <p:nvPr/>
          </p:nvSpPr>
          <p:spPr bwMode="auto">
            <a:xfrm flipH="1">
              <a:off x="4013" y="1885"/>
              <a:ext cx="681" cy="91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6993" name="Rectangle 17"/>
          <p:cNvSpPr>
            <a:spLocks noChangeArrowheads="1"/>
          </p:cNvSpPr>
          <p:nvPr/>
        </p:nvSpPr>
        <p:spPr bwMode="auto">
          <a:xfrm rot="-154011">
            <a:off x="3708400" y="1052513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A</a:t>
            </a:r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2843213" y="2420938"/>
            <a:ext cx="41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 rot="-177345">
            <a:off x="5795963" y="1052513"/>
            <a:ext cx="436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D</a:t>
            </a:r>
          </a:p>
        </p:txBody>
      </p:sp>
      <p:sp>
        <p:nvSpPr>
          <p:cNvPr id="126996" name="Rectangle 20"/>
          <p:cNvSpPr>
            <a:spLocks noChangeArrowheads="1"/>
          </p:cNvSpPr>
          <p:nvPr/>
        </p:nvSpPr>
        <p:spPr bwMode="auto">
          <a:xfrm rot="182422">
            <a:off x="4859338" y="24923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C</a:t>
            </a:r>
          </a:p>
        </p:txBody>
      </p:sp>
      <p:sp>
        <p:nvSpPr>
          <p:cNvPr id="126997" name="Rectangle 21"/>
          <p:cNvSpPr>
            <a:spLocks noChangeArrowheads="1"/>
          </p:cNvSpPr>
          <p:nvPr/>
        </p:nvSpPr>
        <p:spPr bwMode="auto">
          <a:xfrm rot="468062">
            <a:off x="4189413" y="2019300"/>
            <a:ext cx="44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rgbClr val="CCCC00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UI Gothic" panose="020B0600070205080204" pitchFamily="34" charset="-128"/>
                <a:sym typeface="Wingdings" panose="05000000000000000000" pitchFamily="2" charset="2"/>
              </a:rPr>
              <a:t>O</a:t>
            </a:r>
          </a:p>
        </p:txBody>
      </p:sp>
      <p:pic>
        <p:nvPicPr>
          <p:cNvPr id="127002" name="Picture 26" descr="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8593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003" name="WordArt 27"/>
          <p:cNvSpPr>
            <a:spLocks noChangeArrowheads="1" noChangeShapeType="1" noTextEdit="1"/>
          </p:cNvSpPr>
          <p:nvPr/>
        </p:nvSpPr>
        <p:spPr bwMode="auto">
          <a:xfrm>
            <a:off x="250825" y="1268413"/>
            <a:ext cx="1584325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知识回顾</a:t>
            </a:r>
          </a:p>
        </p:txBody>
      </p:sp>
      <p:sp>
        <p:nvSpPr>
          <p:cNvPr id="127022" name="Text Box 46"/>
          <p:cNvSpPr txBox="1">
            <a:spLocks noChangeArrowheads="1"/>
          </p:cNvSpPr>
          <p:nvPr/>
        </p:nvSpPr>
        <p:spPr bwMode="auto">
          <a:xfrm>
            <a:off x="1908175" y="3429000"/>
            <a:ext cx="5616575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∵</a:t>
            </a:r>
            <a:r>
              <a:rPr lang="zh-CN" altLang="en-US" sz="2400" b="1">
                <a:solidFill>
                  <a:srgbClr val="000000"/>
                </a:solidFill>
              </a:rPr>
              <a:t>四边形</a:t>
            </a:r>
            <a:r>
              <a:rPr lang="en-US" altLang="zh-CN" sz="2400" b="1">
                <a:solidFill>
                  <a:srgbClr val="000000"/>
                </a:solidFill>
              </a:rPr>
              <a:t>ABCD</a:t>
            </a:r>
            <a:r>
              <a:rPr lang="zh-CN" altLang="en-US" sz="2400" b="1">
                <a:solidFill>
                  <a:srgbClr val="000000"/>
                </a:solidFill>
              </a:rPr>
              <a:t>是平行四边形</a:t>
            </a:r>
            <a:endParaRPr lang="zh-CN" altLang="en-US" sz="2400" b="1">
              <a:solidFill>
                <a:srgbClr val="FF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</a:rPr>
              <a:t>∴ </a:t>
            </a:r>
            <a:r>
              <a:rPr lang="en-US" altLang="zh-CN" sz="2400" b="1">
                <a:solidFill>
                  <a:srgbClr val="FF0000"/>
                </a:solidFill>
              </a:rPr>
              <a:t>AB∥CD</a:t>
            </a:r>
            <a:r>
              <a:rPr lang="zh-CN" altLang="en-US" sz="2400" b="1">
                <a:solidFill>
                  <a:srgbClr val="FF0000"/>
                </a:solidFill>
              </a:rPr>
              <a:t>；</a:t>
            </a:r>
            <a:r>
              <a:rPr lang="en-US" altLang="zh-CN" sz="2400" b="1">
                <a:solidFill>
                  <a:srgbClr val="FF0000"/>
                </a:solidFill>
              </a:rPr>
              <a:t>AD∥BC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</a:rPr>
              <a:t>    AB=CD</a:t>
            </a:r>
            <a:r>
              <a:rPr lang="zh-CN" altLang="en-US" sz="2400" b="1">
                <a:solidFill>
                  <a:srgbClr val="FF0000"/>
                </a:solidFill>
              </a:rPr>
              <a:t>；</a:t>
            </a:r>
            <a:r>
              <a:rPr lang="en-US" altLang="zh-CN" sz="2400" b="1">
                <a:solidFill>
                  <a:srgbClr val="FF0000"/>
                </a:solidFill>
              </a:rPr>
              <a:t>AD=BC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</a:rPr>
              <a:t>   ∠BAD= ∠BCD; ∠ABC= ∠ADC</a:t>
            </a:r>
          </a:p>
        </p:txBody>
      </p:sp>
      <p:grpSp>
        <p:nvGrpSpPr>
          <p:cNvPr id="127029" name="Group 53"/>
          <p:cNvGrpSpPr/>
          <p:nvPr/>
        </p:nvGrpSpPr>
        <p:grpSpPr bwMode="auto">
          <a:xfrm>
            <a:off x="6300788" y="2565400"/>
            <a:ext cx="2484437" cy="1368425"/>
            <a:chOff x="3969" y="1616"/>
            <a:chExt cx="1565" cy="862"/>
          </a:xfrm>
        </p:grpSpPr>
        <p:sp>
          <p:nvSpPr>
            <p:cNvPr id="127026" name="AutoShape 50"/>
            <p:cNvSpPr>
              <a:spLocks noChangeArrowheads="1"/>
            </p:cNvSpPr>
            <p:nvPr/>
          </p:nvSpPr>
          <p:spPr bwMode="auto">
            <a:xfrm>
              <a:off x="3969" y="1616"/>
              <a:ext cx="1270" cy="862"/>
            </a:xfrm>
            <a:prstGeom prst="cloudCallout">
              <a:avLst>
                <a:gd name="adj1" fmla="val -101102"/>
                <a:gd name="adj2" fmla="val -7262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127027" name="Text Box 51"/>
            <p:cNvSpPr txBox="1">
              <a:spLocks noChangeArrowheads="1"/>
            </p:cNvSpPr>
            <p:nvPr/>
          </p:nvSpPr>
          <p:spPr bwMode="auto">
            <a:xfrm>
              <a:off x="4128" y="1752"/>
              <a:ext cx="1406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FF0000"/>
                  </a:solidFill>
                </a:rPr>
                <a:t>还有其它性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FF0000"/>
                  </a:solidFill>
                </a:rPr>
                <a:t>质吗</a:t>
              </a:r>
              <a:r>
                <a:rPr lang="en-US" altLang="zh-CN" sz="2400" b="1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7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22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1040</Words>
  <Application>Microsoft Office PowerPoint</Application>
  <PresentationFormat>全屏显示(4:3)</PresentationFormat>
  <Paragraphs>304</Paragraphs>
  <Slides>23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3" baseType="lpstr">
      <vt:lpstr>Batang</vt:lpstr>
      <vt:lpstr>MS UI Gothic</vt:lpstr>
      <vt:lpstr>汉仪大宋简</vt:lpstr>
      <vt:lpstr>黑体</vt:lpstr>
      <vt:lpstr>华文行楷</vt:lpstr>
      <vt:lpstr>华文楷体</vt:lpstr>
      <vt:lpstr>华文隶书</vt:lpstr>
      <vt:lpstr>华文细黑</vt:lpstr>
      <vt:lpstr>华文新魏</vt:lpstr>
      <vt:lpstr>隶书</vt:lpstr>
      <vt:lpstr>宋体</vt:lpstr>
      <vt:lpstr>微软雅黑</vt:lpstr>
      <vt:lpstr>Arial</vt:lpstr>
      <vt:lpstr>Calibri</vt:lpstr>
      <vt:lpstr>Comic Sans MS</vt:lpstr>
      <vt:lpstr>Times New Roman</vt:lpstr>
      <vt:lpstr>Verdana</vt:lpstr>
      <vt:lpstr>Wingdings</vt:lpstr>
      <vt:lpstr>WWW.2PPT.COM
</vt:lpstr>
      <vt:lpstr>BMP 图象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2018-07-14T06:24:00Z</dcterms:created>
  <dcterms:modified xsi:type="dcterms:W3CDTF">2023-01-17T02:06:49Z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B1BD189798FC4183BF86C7B5981F0023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