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E6B4D85D-2E0C-43BF-8DA3-FB12C662FE81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26FCE-D384-4E65-A3EE-B57D6C30B97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45002-1E09-4CA8-8796-F353E665EF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85192-5785-478D-947D-4A53F73E016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93FC-F53F-4F45-BB6D-A728A08432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C8242-F7BD-40EC-A174-F61A75327D6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2661-D495-4A06-81BC-292832C185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763B5-A253-421C-8F62-1FBA59B69E1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9AB2-F851-4773-8289-714B08E83B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59FC-7EAD-4042-AB63-38D9F296848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50365-E3B5-4E58-80E2-462E2F1A82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E2686-3EBB-4D4A-B053-0643AC0A5A6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DA529-6708-4D4E-8C7D-D5247F8310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8DA3CA-85F5-401E-83F0-06BD7D43000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EE48-37C7-48BD-A6D8-903CF019AA5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9F7C9-64D0-4C0A-80D1-3141A995592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E0427-28BE-43F6-B099-7B1E3A0A46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A095C-F6F3-4BDE-993E-A17EF7E9203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393E-98CB-4033-A7AB-FF38E657C5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54D05-211D-4CFB-B268-EFB8F7BCDEA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5B9F-6B68-4687-B978-44898EFBBD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DB2444E-ABC2-45E5-924B-E507673DD53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C5C3CB2-89A8-4092-8405-3FD5470C080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165224" y="2461770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副标题 2"/>
          <p:cNvSpPr>
            <a:spLocks noGrp="1"/>
          </p:cNvSpPr>
          <p:nvPr>
            <p:ph type="subTitle" idx="4294967295"/>
          </p:nvPr>
        </p:nvSpPr>
        <p:spPr>
          <a:xfrm>
            <a:off x="1255350" y="2610913"/>
            <a:ext cx="6400800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92298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2</a:t>
            </a:r>
          </a:p>
          <a:p>
            <a:pPr algn="ctr" eaLnBrk="1" hangingPunct="1"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What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time do you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go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to school?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9318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363" y="323009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 t="-5536"/>
          <a:stretch>
            <a:fillRect/>
          </a:stretch>
        </p:blipFill>
        <p:spPr bwMode="auto">
          <a:xfrm>
            <a:off x="2574925" y="2173288"/>
            <a:ext cx="41402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830263" y="892175"/>
            <a:ext cx="2947987" cy="1138238"/>
          </a:xfrm>
          <a:prstGeom prst="wedgeRoundRectCallout">
            <a:avLst>
              <a:gd name="adj1" fmla="val 30477"/>
              <a:gd name="adj2" fmla="val 8754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 students usually go to bed?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416425" y="892175"/>
            <a:ext cx="4460875" cy="1262063"/>
          </a:xfrm>
          <a:prstGeom prst="wedgeRoundRectCallout">
            <a:avLst>
              <a:gd name="adj1" fmla="val 5694"/>
              <a:gd name="adj2" fmla="val 10093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They usually go to bed at a quarter to ten in the evening.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8900" y="681038"/>
            <a:ext cx="6759575" cy="5224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and circle the activities you hear. </a:t>
            </a:r>
          </a:p>
        </p:txBody>
      </p:sp>
      <p:grpSp>
        <p:nvGrpSpPr>
          <p:cNvPr id="77827" name="组合 4"/>
          <p:cNvGrpSpPr/>
          <p:nvPr/>
        </p:nvGrpSpPr>
        <p:grpSpPr bwMode="auto">
          <a:xfrm>
            <a:off x="520700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782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817563" y="1546225"/>
            <a:ext cx="7300912" cy="2894013"/>
            <a:chOff x="211019" y="1427312"/>
            <a:chExt cx="7301296" cy="2894522"/>
          </a:xfrm>
        </p:grpSpPr>
        <p:sp>
          <p:nvSpPr>
            <p:cNvPr id="77831" name="TextBox 6"/>
            <p:cNvSpPr txBox="1">
              <a:spLocks noChangeArrowheads="1"/>
            </p:cNvSpPr>
            <p:nvPr/>
          </p:nvSpPr>
          <p:spPr bwMode="auto">
            <a:xfrm>
              <a:off x="770081" y="1528478"/>
              <a:ext cx="6213560" cy="269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 get up                        6. do my homework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 run                            7. clean my room 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eat breakfast             8. eat dinner 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go to school               9. take a walk 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go home                    10. go to bed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1019" y="1427312"/>
              <a:ext cx="7301296" cy="289452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358900" y="1751013"/>
            <a:ext cx="1512888" cy="4476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320800" y="2243138"/>
            <a:ext cx="1512888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1358900" y="2765425"/>
            <a:ext cx="2316163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1314450" y="3284538"/>
            <a:ext cx="2360613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1376363" y="3810000"/>
            <a:ext cx="1643062" cy="503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4483100" y="1716088"/>
            <a:ext cx="3106738" cy="487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4433888" y="2730500"/>
            <a:ext cx="2278062" cy="4857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4389438" y="3767138"/>
            <a:ext cx="2338387" cy="487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5575" y="465138"/>
            <a:ext cx="62865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again. Write the times next to the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activities you circled in 1c. </a:t>
            </a:r>
          </a:p>
        </p:txBody>
      </p:sp>
      <p:grpSp>
        <p:nvGrpSpPr>
          <p:cNvPr id="78851" name="组合 4"/>
          <p:cNvGrpSpPr/>
          <p:nvPr/>
        </p:nvGrpSpPr>
        <p:grpSpPr bwMode="auto">
          <a:xfrm>
            <a:off x="520700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885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79413" y="1736725"/>
            <a:ext cx="8401050" cy="2947988"/>
            <a:chOff x="-257396" y="1427312"/>
            <a:chExt cx="8401383" cy="2947490"/>
          </a:xfrm>
        </p:grpSpPr>
        <p:sp>
          <p:nvSpPr>
            <p:cNvPr id="78855" name="TextBox 6"/>
            <p:cNvSpPr txBox="1">
              <a:spLocks noChangeArrowheads="1"/>
            </p:cNvSpPr>
            <p:nvPr/>
          </p:nvSpPr>
          <p:spPr bwMode="auto">
            <a:xfrm>
              <a:off x="-172231" y="1522200"/>
              <a:ext cx="8154286" cy="269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 get up           ________    6. do my homework ________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run                ________    7. clean my room     ________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eat breakfast ________   8. eat dinner             ________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go to school   ________   9. take a walk           ________</a:t>
              </a: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AutoNum type="arabicPeriod"/>
              </a:pPr>
              <a:r>
                <a:rPr lang="en-US" altLang="zh-CN" sz="2600" b="1" dirty="0">
                  <a:latin typeface="Times New Roman" panose="02020603050405020304" pitchFamily="18" charset="0"/>
                </a:rPr>
                <a:t>go home        ________    10. go to bed             ________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-257396" y="1427312"/>
              <a:ext cx="8401383" cy="294749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3388" y="1782763"/>
            <a:ext cx="7953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5:30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79700" y="2308225"/>
            <a:ext cx="14906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6:00 a.m.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86050" y="2805113"/>
            <a:ext cx="1489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7:00 a.m.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4300" y="3289300"/>
            <a:ext cx="14906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7:45 a.m.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81275" y="3825875"/>
            <a:ext cx="15081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4:15 p.m.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32638" y="1789113"/>
            <a:ext cx="15081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5:30 p.m.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08825" y="2825750"/>
            <a:ext cx="15097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7:15 p.m.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32638" y="3841750"/>
            <a:ext cx="15097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9:00 p.m.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603250"/>
            <a:ext cx="6761163" cy="5942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Ask and answer questions about Tom.</a:t>
            </a:r>
          </a:p>
        </p:txBody>
      </p:sp>
      <p:grpSp>
        <p:nvGrpSpPr>
          <p:cNvPr id="79875" name="组合 4"/>
          <p:cNvGrpSpPr/>
          <p:nvPr/>
        </p:nvGrpSpPr>
        <p:grpSpPr bwMode="auto">
          <a:xfrm>
            <a:off x="520700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98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1e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638" y="2520950"/>
            <a:ext cx="39592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73088" y="1836738"/>
            <a:ext cx="2679700" cy="1036637"/>
          </a:xfrm>
          <a:prstGeom prst="wedgeRoundRectCallout">
            <a:avLst>
              <a:gd name="adj1" fmla="val 45500"/>
              <a:gd name="adj2" fmla="val 67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does Tom usually get up?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770563" y="1677988"/>
            <a:ext cx="3008312" cy="1035050"/>
          </a:xfrm>
          <a:prstGeom prst="wedgeRoundRectCallout">
            <a:avLst>
              <a:gd name="adj1" fmla="val -27787"/>
              <a:gd name="adj2" fmla="val 8583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usually gets up at half past five.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2525" y="2278063"/>
            <a:ext cx="3959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581025" y="1155700"/>
            <a:ext cx="3379788" cy="1035050"/>
          </a:xfrm>
          <a:prstGeom prst="wedgeRoundRectCallout">
            <a:avLst>
              <a:gd name="adj1" fmla="val 26361"/>
              <a:gd name="adj2" fmla="val 8083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does Tom usually eat breakfast?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759450" y="1376363"/>
            <a:ext cx="3008313" cy="1035050"/>
          </a:xfrm>
          <a:prstGeom prst="wedgeRoundRectCallout">
            <a:avLst>
              <a:gd name="adj1" fmla="val -27787"/>
              <a:gd name="adj2" fmla="val 8583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usually eats breakfast at seven.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4825" y="439738"/>
            <a:ext cx="17668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Role-play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2525" y="2278063"/>
            <a:ext cx="3959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581025" y="1155700"/>
            <a:ext cx="3679825" cy="1035050"/>
          </a:xfrm>
          <a:prstGeom prst="wedgeRoundRectCallout">
            <a:avLst>
              <a:gd name="adj1" fmla="val 24019"/>
              <a:gd name="adj2" fmla="val 6083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does Tom usually do his homework?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114925" y="890588"/>
            <a:ext cx="3506788" cy="1384300"/>
          </a:xfrm>
          <a:prstGeom prst="wedgeRoundRectCallout">
            <a:avLst>
              <a:gd name="adj1" fmla="val 1250"/>
              <a:gd name="adj2" fmla="val 733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usually does his homework at half past five in the afternoon.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82948" name="TextBox 1"/>
          <p:cNvSpPr txBox="1">
            <a:spLocks noChangeArrowheads="1"/>
          </p:cNvSpPr>
          <p:nvPr/>
        </p:nvSpPr>
        <p:spPr bwMode="auto">
          <a:xfrm>
            <a:off x="344488" y="1150938"/>
            <a:ext cx="85423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用适当的介词填空。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Mary is a good student, so she is never late _____ school.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I usually get _____ early _____ the morning.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My sister often goes to bed _____ nine o’clock.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It’s not far ______ the post office ______ the bookstore.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 Do you have milk ______ breakfast?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18325" y="1668463"/>
            <a:ext cx="609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59063" y="2139950"/>
            <a:ext cx="5572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up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59288" y="2193925"/>
            <a:ext cx="463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97413" y="2700338"/>
            <a:ext cx="4619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09825" y="3240088"/>
            <a:ext cx="8810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from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3413" y="3238500"/>
            <a:ext cx="46196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5675" y="3724275"/>
            <a:ext cx="609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352425"/>
            <a:ext cx="8403771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ea"/>
                <a:ea typeface="+mj-ea"/>
              </a:rPr>
              <a:t>组词成句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1. time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is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it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what?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</a:t>
            </a:r>
            <a:r>
              <a:rPr lang="en-US" altLang="zh-CN" sz="2600" b="1" u="sng" dirty="0">
                <a:latin typeface="+mj-lt"/>
                <a:ea typeface="宋体" panose="02010600030101010101" pitchFamily="2" charset="-122"/>
              </a:rPr>
              <a:t>                                                                            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？        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2. does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get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up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she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time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usually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what?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</a:t>
            </a:r>
            <a:r>
              <a:rPr lang="en-US" altLang="zh-CN" sz="2600" b="1" u="sng" dirty="0">
                <a:latin typeface="+mj-lt"/>
                <a:ea typeface="宋体" panose="02010600030101010101" pitchFamily="2" charset="-122"/>
              </a:rPr>
              <a:t>                                                                            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？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3. volleyball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he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time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what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play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does?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</a:t>
            </a:r>
            <a:r>
              <a:rPr lang="en-US" altLang="zh-CN" sz="2600" b="1" u="sng" dirty="0">
                <a:latin typeface="+mj-lt"/>
                <a:ea typeface="宋体" panose="02010600030101010101" pitchFamily="2" charset="-122"/>
              </a:rPr>
              <a:t>                                                                            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？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4. plays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she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piano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the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eight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at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a.m.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</a:t>
            </a:r>
            <a:r>
              <a:rPr lang="en-US" altLang="zh-CN" sz="2600" b="1" u="sng" dirty="0">
                <a:latin typeface="+mj-lt"/>
                <a:ea typeface="宋体" panose="02010600030101010101" pitchFamily="2" charset="-122"/>
              </a:rPr>
              <a:t>                                                                            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5. school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often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at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6:30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go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I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</a:rPr>
              <a:t>，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to.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  </a:t>
            </a:r>
            <a:r>
              <a:rPr lang="en-US" altLang="zh-CN" sz="2600" b="1" u="sng" dirty="0">
                <a:latin typeface="+mj-lt"/>
                <a:ea typeface="宋体" panose="02010600030101010101" pitchFamily="2" charset="-122"/>
              </a:rPr>
              <a:t>                                                                            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6325" y="1162050"/>
            <a:ext cx="4325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What time is it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9013" y="1914525"/>
            <a:ext cx="61452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 What time does she usually get up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5363" y="2695575"/>
            <a:ext cx="6019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 What time does he play volleyball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2675" y="3490913"/>
            <a:ext cx="6396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She plays the piano at eight a.m.</a:t>
            </a:r>
            <a:r>
              <a:rPr lang="en-US" altLang="zh-CN" sz="2600" dirty="0" smtClean="0">
                <a:latin typeface="+mj-lt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8538" y="4294188"/>
            <a:ext cx="53292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 I often go to school at 6:30</a:t>
            </a:r>
            <a:r>
              <a:rPr lang="en-US" altLang="zh-CN" sz="26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895725" y="1454150"/>
            <a:ext cx="3616325" cy="598488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What time is it?</a:t>
            </a:r>
          </a:p>
        </p:txBody>
      </p:sp>
      <p:pic>
        <p:nvPicPr>
          <p:cNvPr id="5" name="Picture 24" descr="http://www.yooyoo360.com/photo/2009-1-5/20090116102935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6038" y="1104900"/>
            <a:ext cx="2333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54513" y="2284413"/>
            <a:ext cx="29479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quarter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twelve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95538" y="3802063"/>
            <a:ext cx="4778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At this time, what do you do 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92625" y="2765425"/>
            <a:ext cx="29479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 forty-five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 autoUpdateAnimBg="0"/>
      <p:bldP spid="11" grpId="0" autoUpdateAnimBg="0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6650" y="819150"/>
            <a:ext cx="303053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3263" y="819150"/>
            <a:ext cx="35163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4350" y="3760788"/>
            <a:ext cx="1733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have lunch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64100" y="3760788"/>
            <a:ext cx="28146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have Chinese class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3895725" y="1454150"/>
            <a:ext cx="3616325" cy="598488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What time is it?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95538" y="3802063"/>
            <a:ext cx="4778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At this time, what do you do ?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041400"/>
            <a:ext cx="25447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3700" y="2238375"/>
            <a:ext cx="31464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a quarter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past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seven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       seven fifteen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5" grpId="0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46735" y="948331"/>
            <a:ext cx="3389083" cy="240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93614" y="896425"/>
            <a:ext cx="2800416" cy="251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03813" y="3579813"/>
            <a:ext cx="22812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have breakfast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4088" y="3587750"/>
            <a:ext cx="10652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get up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65138"/>
            <a:ext cx="6761163" cy="10025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When do students usually do these things? Match the activities with the time of day. </a:t>
            </a:r>
          </a:p>
        </p:txBody>
      </p:sp>
      <p:grpSp>
        <p:nvGrpSpPr>
          <p:cNvPr id="72707" name="组合 4"/>
          <p:cNvGrpSpPr/>
          <p:nvPr/>
        </p:nvGrpSpPr>
        <p:grpSpPr bwMode="auto">
          <a:xfrm>
            <a:off x="520700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270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72710" name="组合 2"/>
          <p:cNvGrpSpPr/>
          <p:nvPr/>
        </p:nvGrpSpPr>
        <p:grpSpPr bwMode="auto">
          <a:xfrm>
            <a:off x="442913" y="2376488"/>
            <a:ext cx="8175625" cy="1355725"/>
            <a:chOff x="443124" y="1758901"/>
            <a:chExt cx="8175851" cy="1354950"/>
          </a:xfrm>
        </p:grpSpPr>
        <p:pic>
          <p:nvPicPr>
            <p:cNvPr id="7271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3124" y="1758901"/>
              <a:ext cx="2071510" cy="135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676" y="1825510"/>
              <a:ext cx="1922612" cy="128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5355" y="1825510"/>
              <a:ext cx="1922612" cy="1267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14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32866" y="1779809"/>
              <a:ext cx="1986109" cy="1324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454275" y="3830638"/>
            <a:ext cx="2047875" cy="49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2. eat dinner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13" y="1789113"/>
            <a:ext cx="2471737" cy="49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1. do homework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5150" y="1773238"/>
            <a:ext cx="237172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3. eat breakfast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300" y="3795713"/>
            <a:ext cx="181451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4. go to bed</a:t>
            </a:r>
            <a:endParaRPr lang="zh-CN" altLang="en-US" sz="2600" b="1" dirty="0">
              <a:latin typeface="+mj-lt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813300" y="2265363"/>
            <a:ext cx="1836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4511675" y="2376488"/>
            <a:ext cx="2606675" cy="1019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=have breakfast</a:t>
            </a:r>
          </a:p>
          <a:p>
            <a:pPr algn="ctr" eaLnBrk="1" hangingPunct="1">
              <a:defRPr/>
            </a:pPr>
            <a:r>
              <a:rPr lang="zh-CN" altLang="en-US" sz="2600" b="1" dirty="0">
                <a:solidFill>
                  <a:schemeClr val="dk1"/>
                </a:solidFill>
                <a:latin typeface="+mj-ea"/>
                <a:ea typeface="+mj-ea"/>
              </a:rPr>
              <a:t>吃早餐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棱台 3"/>
          <p:cNvSpPr>
            <a:spLocks noChangeArrowheads="1"/>
          </p:cNvSpPr>
          <p:nvPr/>
        </p:nvSpPr>
        <p:spPr bwMode="auto">
          <a:xfrm>
            <a:off x="431800" y="936625"/>
            <a:ext cx="1758950" cy="64135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6:30 AM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棱台 7"/>
          <p:cNvSpPr>
            <a:spLocks noChangeArrowheads="1"/>
          </p:cNvSpPr>
          <p:nvPr/>
        </p:nvSpPr>
        <p:spPr bwMode="auto">
          <a:xfrm>
            <a:off x="431800" y="1871663"/>
            <a:ext cx="1758950" cy="64135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3:15 PM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9" name="棱台 8"/>
          <p:cNvSpPr>
            <a:spLocks noChangeArrowheads="1"/>
          </p:cNvSpPr>
          <p:nvPr/>
        </p:nvSpPr>
        <p:spPr bwMode="auto">
          <a:xfrm>
            <a:off x="431800" y="2795588"/>
            <a:ext cx="1758950" cy="64135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6:45 PM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0" name="棱台 9"/>
          <p:cNvSpPr>
            <a:spLocks noChangeArrowheads="1"/>
          </p:cNvSpPr>
          <p:nvPr/>
        </p:nvSpPr>
        <p:spPr bwMode="auto">
          <a:xfrm>
            <a:off x="431800" y="3741738"/>
            <a:ext cx="1758950" cy="639762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9:45 PM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2406650" y="936625"/>
            <a:ext cx="6383338" cy="641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half past six in the morning _____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2406649" y="1857375"/>
            <a:ext cx="6652441" cy="641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a quarter past three in the afternoon _____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2406650" y="2789238"/>
            <a:ext cx="6383338" cy="641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a quarter to seven in the evening _____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2406650" y="3741738"/>
            <a:ext cx="6383338" cy="639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+mj-lt"/>
                <a:ea typeface="+mn-ea"/>
              </a:rPr>
              <a:t>a quarter to ten in the evening _____</a:t>
            </a:r>
            <a:endParaRPr lang="zh-CN" altLang="en-US" sz="24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34163" y="936625"/>
            <a:ext cx="33855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32738" y="1898650"/>
            <a:ext cx="33855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13625" y="2820988"/>
            <a:ext cx="33855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1200" y="3729038"/>
            <a:ext cx="33855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75" y="585788"/>
            <a:ext cx="6761163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Check your answers with your partner. </a:t>
            </a:r>
          </a:p>
        </p:txBody>
      </p:sp>
      <p:grpSp>
        <p:nvGrpSpPr>
          <p:cNvPr id="74755" name="组合 4"/>
          <p:cNvGrpSpPr/>
          <p:nvPr/>
        </p:nvGrpSpPr>
        <p:grpSpPr bwMode="auto">
          <a:xfrm>
            <a:off x="546100" y="5810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475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 t="-5536"/>
          <a:stretch>
            <a:fillRect/>
          </a:stretch>
        </p:blipFill>
        <p:spPr bwMode="auto">
          <a:xfrm>
            <a:off x="2595563" y="2484438"/>
            <a:ext cx="41402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20700" y="1389063"/>
            <a:ext cx="3358969" cy="1095375"/>
          </a:xfrm>
          <a:prstGeom prst="wedgeRoundRectCallout">
            <a:avLst>
              <a:gd name="adj1" fmla="val 32167"/>
              <a:gd name="adj2" fmla="val 7982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 students usually eat dinner?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666457" y="1304925"/>
            <a:ext cx="3886994" cy="1263650"/>
          </a:xfrm>
          <a:prstGeom prst="wedgeRoundRectCallout">
            <a:avLst>
              <a:gd name="adj1" fmla="val 5694"/>
              <a:gd name="adj2" fmla="val 10093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They usually eat dinner at a quarter to seven in the evening.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 t="-5536"/>
          <a:stretch>
            <a:fillRect/>
          </a:stretch>
        </p:blipFill>
        <p:spPr bwMode="auto">
          <a:xfrm>
            <a:off x="2595563" y="2173288"/>
            <a:ext cx="41402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520700" y="1077913"/>
            <a:ext cx="3714750" cy="1017587"/>
          </a:xfrm>
          <a:prstGeom prst="wedgeRoundRectCallout">
            <a:avLst>
              <a:gd name="adj1" fmla="val 17310"/>
              <a:gd name="adj2" fmla="val 882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When do students usually do homework?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486275" y="995363"/>
            <a:ext cx="4459288" cy="1262062"/>
          </a:xfrm>
          <a:prstGeom prst="wedgeRoundRectCallout">
            <a:avLst>
              <a:gd name="adj1" fmla="val 5694"/>
              <a:gd name="adj2" fmla="val 10093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They usually do homework at a quarter past three in the afternoon .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全屏显示(16:9)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2022-01-13T06:26:03Z</dcterms:created>
  <dcterms:modified xsi:type="dcterms:W3CDTF">2023-01-17T02:06:56Z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6F273ECB98AB40DBA3748A55EBF5134F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